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62" r:id="rId5"/>
    <p:sldId id="263" r:id="rId7"/>
    <p:sldId id="286" r:id="rId8"/>
    <p:sldId id="264" r:id="rId9"/>
    <p:sldId id="265" r:id="rId10"/>
    <p:sldId id="266" r:id="rId11"/>
    <p:sldId id="309" r:id="rId12"/>
    <p:sldId id="326" r:id="rId13"/>
    <p:sldId id="486" r:id="rId14"/>
    <p:sldId id="328" r:id="rId15"/>
    <p:sldId id="327" r:id="rId16"/>
    <p:sldId id="343" r:id="rId17"/>
    <p:sldId id="488" r:id="rId18"/>
    <p:sldId id="364" r:id="rId19"/>
    <p:sldId id="542" r:id="rId20"/>
    <p:sldId id="543" r:id="rId21"/>
    <p:sldId id="359" r:id="rId22"/>
    <p:sldId id="489" r:id="rId23"/>
    <p:sldId id="363" r:id="rId24"/>
    <p:sldId id="490" r:id="rId25"/>
    <p:sldId id="491" r:id="rId26"/>
    <p:sldId id="365" r:id="rId27"/>
    <p:sldId id="493" r:id="rId28"/>
    <p:sldId id="492" r:id="rId29"/>
    <p:sldId id="560" r:id="rId30"/>
    <p:sldId id="494" r:id="rId31"/>
    <p:sldId id="495" r:id="rId32"/>
    <p:sldId id="275" r:id="rId33"/>
    <p:sldId id="444" r:id="rId34"/>
    <p:sldId id="451" r:id="rId35"/>
    <p:sldId id="44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102"/>
      </p:cViewPr>
      <p:guideLst>
        <p:guide orient="horz" pos="2160"/>
        <p:guide pos="38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54273"/>
          <p:cNvSpPr>
            <a:spLocks noGrp="1" noRot="1" noTextEdit="1"/>
          </p:cNvSpPr>
          <p:nvPr>
            <p:ph type="sldImg"/>
          </p:nvPr>
        </p:nvSpPr>
        <p:spPr/>
      </p:sp>
      <p:sp>
        <p:nvSpPr>
          <p:cNvPr id="21506" name="文本占位符 54274"/>
          <p:cNvSpPr>
            <a:spLocks noGrp="1"/>
          </p:cNvSpPr>
          <p:nvPr>
            <p:ph type="body"/>
          </p:nvPr>
        </p:nvSpPr>
        <p:spPr>
          <a:ln>
            <a:solidFill>
              <a:srgbClr val="000000"/>
            </a:solidFill>
            <a:miter/>
          </a:ln>
        </p:spPr>
        <p:txBody>
          <a:bodyPr wrap="square" lIns="91440" tIns="45720" rIns="91440" bIns="45720" anchor="t"/>
          <a:p>
            <a:pPr lvl="0"/>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2D2E35-E58E-4ED6-A322-AE1FDDFADCC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650884-00C2-49BB-BFE6-96F6B14B04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D2E35-E58E-4ED6-A322-AE1FDDFADCC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50884-00C2-49BB-BFE6-96F6B14B04A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alphaModFix amt="20000"/>
            <a:extLst>
              <a:ext uri="{28A0092B-C50C-407E-A947-70E740481C1C}">
                <a14:useLocalDpi xmlns:a14="http://schemas.microsoft.com/office/drawing/2010/main" val="0"/>
              </a:ext>
            </a:extLst>
          </a:blip>
          <a:stretch>
            <a:fillRect/>
          </a:stretch>
        </p:blipFill>
        <p:spPr>
          <a:xfrm>
            <a:off x="-17145" y="13335"/>
            <a:ext cx="12363450" cy="6831330"/>
          </a:xfrm>
          <a:prstGeom prst="rect">
            <a:avLst/>
          </a:prstGeom>
        </p:spPr>
      </p:pic>
      <p:grpSp>
        <p:nvGrpSpPr>
          <p:cNvPr id="25" name="组 24"/>
          <p:cNvGrpSpPr/>
          <p:nvPr/>
        </p:nvGrpSpPr>
        <p:grpSpPr>
          <a:xfrm>
            <a:off x="1489710" y="1294765"/>
            <a:ext cx="2815590" cy="2520950"/>
            <a:chOff x="5407841" y="1352392"/>
            <a:chExt cx="3947850" cy="3513523"/>
          </a:xfrm>
        </p:grpSpPr>
        <p:sp>
          <p:nvSpPr>
            <p:cNvPr id="24" name="任意形状 23"/>
            <p:cNvSpPr/>
            <p:nvPr/>
          </p:nvSpPr>
          <p:spPr>
            <a:xfrm>
              <a:off x="6262007" y="2152028"/>
              <a:ext cx="3008958" cy="2713887"/>
            </a:xfrm>
            <a:custGeom>
              <a:avLst/>
              <a:gdLst>
                <a:gd name="connsiteX0" fmla="*/ 2930686 w 3008958"/>
                <a:gd name="connsiteY0" fmla="*/ 917740 h 2713887"/>
                <a:gd name="connsiteX1" fmla="*/ 2980153 w 3008958"/>
                <a:gd name="connsiteY1" fmla="*/ 917740 h 2713887"/>
                <a:gd name="connsiteX2" fmla="*/ 3001191 w 3008958"/>
                <a:gd name="connsiteY2" fmla="*/ 1055584 h 2713887"/>
                <a:gd name="connsiteX3" fmla="*/ 3008958 w 3008958"/>
                <a:gd name="connsiteY3" fmla="*/ 1209408 h 2713887"/>
                <a:gd name="connsiteX4" fmla="*/ 1504479 w 3008958"/>
                <a:gd name="connsiteY4" fmla="*/ 2713887 h 2713887"/>
                <a:gd name="connsiteX5" fmla="*/ 787355 w 3008958"/>
                <a:gd name="connsiteY5" fmla="*/ 2532305 h 2713887"/>
                <a:gd name="connsiteX6" fmla="*/ 714336 w 3008958"/>
                <a:gd name="connsiteY6" fmla="*/ 2487945 h 2713887"/>
                <a:gd name="connsiteX7" fmla="*/ 732689 w 3008958"/>
                <a:gd name="connsiteY7" fmla="*/ 2454133 h 2713887"/>
                <a:gd name="connsiteX8" fmla="*/ 735891 w 3008958"/>
                <a:gd name="connsiteY8" fmla="*/ 2443816 h 2713887"/>
                <a:gd name="connsiteX9" fmla="*/ 810691 w 3008958"/>
                <a:gd name="connsiteY9" fmla="*/ 2489257 h 2713887"/>
                <a:gd name="connsiteX10" fmla="*/ 1504479 w 3008958"/>
                <a:gd name="connsiteY10" fmla="*/ 2664931 h 2713887"/>
                <a:gd name="connsiteX11" fmla="*/ 2960002 w 3008958"/>
                <a:gd name="connsiteY11" fmla="*/ 1209408 h 2713887"/>
                <a:gd name="connsiteX12" fmla="*/ 2952487 w 3008958"/>
                <a:gd name="connsiteY12" fmla="*/ 1060589 h 2713887"/>
                <a:gd name="connsiteX13" fmla="*/ 612320 w 3008958"/>
                <a:gd name="connsiteY13" fmla="*/ 0 h 2713887"/>
                <a:gd name="connsiteX14" fmla="*/ 612320 w 3008958"/>
                <a:gd name="connsiteY14" fmla="*/ 61064 h 2713887"/>
                <a:gd name="connsiteX15" fmla="*/ 578632 w 3008958"/>
                <a:gd name="connsiteY15" fmla="*/ 86256 h 2713887"/>
                <a:gd name="connsiteX16" fmla="*/ 48956 w 3008958"/>
                <a:gd name="connsiteY16" fmla="*/ 1209408 h 2713887"/>
                <a:gd name="connsiteX17" fmla="*/ 297537 w 3008958"/>
                <a:gd name="connsiteY17" fmla="*/ 2023205 h 2713887"/>
                <a:gd name="connsiteX18" fmla="*/ 365125 w 3008958"/>
                <a:gd name="connsiteY18" fmla="*/ 2113589 h 2713887"/>
                <a:gd name="connsiteX19" fmla="*/ 337272 w 3008958"/>
                <a:gd name="connsiteY19" fmla="*/ 2128707 h 2713887"/>
                <a:gd name="connsiteX20" fmla="*/ 323725 w 3008958"/>
                <a:gd name="connsiteY20" fmla="*/ 2139884 h 2713887"/>
                <a:gd name="connsiteX21" fmla="*/ 256942 w 3008958"/>
                <a:gd name="connsiteY21" fmla="*/ 2050577 h 2713887"/>
                <a:gd name="connsiteX22" fmla="*/ 0 w 3008958"/>
                <a:gd name="connsiteY22" fmla="*/ 1209408 h 2713887"/>
                <a:gd name="connsiteX23" fmla="*/ 547491 w 3008958"/>
                <a:gd name="connsiteY23" fmla="*/ 48479 h 27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08958" h="2713887">
                  <a:moveTo>
                    <a:pt x="2930686" y="917740"/>
                  </a:moveTo>
                  <a:lnTo>
                    <a:pt x="2980153" y="917740"/>
                  </a:lnTo>
                  <a:lnTo>
                    <a:pt x="3001191" y="1055584"/>
                  </a:lnTo>
                  <a:cubicBezTo>
                    <a:pt x="3006327" y="1106160"/>
                    <a:pt x="3008958" y="1157477"/>
                    <a:pt x="3008958" y="1209408"/>
                  </a:cubicBezTo>
                  <a:cubicBezTo>
                    <a:pt x="3008958" y="2040309"/>
                    <a:pt x="2335380" y="2713887"/>
                    <a:pt x="1504479" y="2713887"/>
                  </a:cubicBezTo>
                  <a:cubicBezTo>
                    <a:pt x="1244823" y="2713887"/>
                    <a:pt x="1000530" y="2648108"/>
                    <a:pt x="787355" y="2532305"/>
                  </a:cubicBezTo>
                  <a:lnTo>
                    <a:pt x="714336" y="2487945"/>
                  </a:lnTo>
                  <a:lnTo>
                    <a:pt x="732689" y="2454133"/>
                  </a:lnTo>
                  <a:lnTo>
                    <a:pt x="735891" y="2443816"/>
                  </a:lnTo>
                  <a:lnTo>
                    <a:pt x="810691" y="2489257"/>
                  </a:lnTo>
                  <a:cubicBezTo>
                    <a:pt x="1016928" y="2601293"/>
                    <a:pt x="1253272" y="2664931"/>
                    <a:pt x="1504479" y="2664931"/>
                  </a:cubicBezTo>
                  <a:cubicBezTo>
                    <a:pt x="2308342" y="2664931"/>
                    <a:pt x="2960002" y="2013271"/>
                    <a:pt x="2960002" y="1209408"/>
                  </a:cubicBezTo>
                  <a:cubicBezTo>
                    <a:pt x="2960002" y="1159167"/>
                    <a:pt x="2957456" y="1109520"/>
                    <a:pt x="2952487" y="1060589"/>
                  </a:cubicBezTo>
                  <a:close/>
                  <a:moveTo>
                    <a:pt x="612320" y="0"/>
                  </a:moveTo>
                  <a:lnTo>
                    <a:pt x="612320" y="61064"/>
                  </a:lnTo>
                  <a:lnTo>
                    <a:pt x="578632" y="86256"/>
                  </a:lnTo>
                  <a:cubicBezTo>
                    <a:pt x="255146" y="353220"/>
                    <a:pt x="48956" y="757235"/>
                    <a:pt x="48956" y="1209408"/>
                  </a:cubicBezTo>
                  <a:cubicBezTo>
                    <a:pt x="48956" y="1510857"/>
                    <a:pt x="140596" y="1790902"/>
                    <a:pt x="297537" y="2023205"/>
                  </a:cubicBezTo>
                  <a:lnTo>
                    <a:pt x="365125" y="2113589"/>
                  </a:lnTo>
                  <a:lnTo>
                    <a:pt x="337272" y="2128707"/>
                  </a:lnTo>
                  <a:lnTo>
                    <a:pt x="323725" y="2139884"/>
                  </a:lnTo>
                  <a:lnTo>
                    <a:pt x="256942" y="2050577"/>
                  </a:lnTo>
                  <a:cubicBezTo>
                    <a:pt x="94722" y="1810460"/>
                    <a:pt x="0" y="1520996"/>
                    <a:pt x="0" y="1209408"/>
                  </a:cubicBezTo>
                  <a:cubicBezTo>
                    <a:pt x="0" y="742026"/>
                    <a:pt x="213125" y="324423"/>
                    <a:pt x="547491" y="484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21" name="图片 20"/>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187913" y="1352392"/>
              <a:ext cx="1167778" cy="1124527"/>
            </a:xfrm>
            <a:prstGeom prst="rect">
              <a:avLst/>
            </a:prstGeom>
          </p:spPr>
        </p:pic>
        <p:pic>
          <p:nvPicPr>
            <p:cNvPr id="22" name="图片 21"/>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07841" y="4268564"/>
              <a:ext cx="1699002" cy="523729"/>
            </a:xfrm>
            <a:prstGeom prst="rect">
              <a:avLst/>
            </a:prstGeom>
          </p:spPr>
        </p:pic>
      </p:grpSp>
      <p:sp>
        <p:nvSpPr>
          <p:cNvPr id="2" name="文本框 1"/>
          <p:cNvSpPr txBox="1"/>
          <p:nvPr/>
        </p:nvSpPr>
        <p:spPr>
          <a:xfrm>
            <a:off x="1398905" y="2502440"/>
            <a:ext cx="9530679" cy="1876425"/>
          </a:xfrm>
          <a:prstGeom prst="rect">
            <a:avLst/>
          </a:prstGeom>
          <a:noFill/>
        </p:spPr>
        <p:txBody>
          <a:bodyPr wrap="square" rtlCol="0">
            <a:spAutoFit/>
          </a:bodyPr>
          <a:lstStyle/>
          <a:p>
            <a:pPr algn="ctr"/>
            <a:r>
              <a:rPr lang="zh-CN" altLang="en-US" sz="40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rPr>
              <a:t>单元三</a:t>
            </a:r>
            <a:r>
              <a:rPr lang="zh-CN" altLang="en-US" sz="36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rPr>
              <a:t>：</a:t>
            </a:r>
            <a:endParaRPr lang="zh-CN" altLang="en-US" sz="36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endParaRPr>
          </a:p>
          <a:p>
            <a:pPr algn="ctr"/>
            <a:r>
              <a:rPr lang="zh-CN" altLang="en-US" sz="40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rPr>
              <a:t>宋元政治制度的巩固与发展</a:t>
            </a:r>
            <a:endParaRPr lang="zh-CN" altLang="en-US" sz="40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endParaRPr>
          </a:p>
          <a:p>
            <a:pPr algn="ctr"/>
            <a:r>
              <a:rPr lang="zh-CN" altLang="en-US" sz="36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rPr>
              <a:t>                       </a:t>
            </a:r>
            <a:endParaRPr lang="zh-CN" altLang="en-US" sz="3600" b="1" noProof="1">
              <a:effectLst>
                <a:outerShdw blurRad="38100" dist="19050" dir="2700000" algn="tl" rotWithShape="0">
                  <a:schemeClr val="dk1">
                    <a:alpha val="40000"/>
                  </a:schemeClr>
                </a:outerShdw>
              </a:effectLst>
              <a:latin typeface="黑体" panose="02010609060101010101" charset="-122"/>
              <a:ea typeface="黑体" panose="02010609060101010101" charset="-122"/>
              <a:cs typeface="+mn-cs"/>
            </a:endParaRPr>
          </a:p>
        </p:txBody>
      </p:sp>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3" name="图片 2"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18872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一、中枢权力机构的演进：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从三省制到一省制】</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0" name="Text Box 6"/>
          <p:cNvSpPr txBox="1"/>
          <p:nvPr/>
        </p:nvSpPr>
        <p:spPr>
          <a:xfrm>
            <a:off x="4820920" y="6422390"/>
            <a:ext cx="2305050" cy="519113"/>
          </a:xfrm>
          <a:prstGeom prst="rect">
            <a:avLst/>
          </a:prstGeom>
          <a:noFill/>
          <a:ln w="9525">
            <a:noFill/>
          </a:ln>
        </p:spPr>
        <p:txBody>
          <a:bodyPr anchor="t">
            <a:spAutoFit/>
          </a:bodyPr>
          <a:lstStyle/>
          <a:p>
            <a:pPr>
              <a:spcBef>
                <a:spcPct val="50000"/>
              </a:spcBef>
            </a:pPr>
            <a:r>
              <a:rPr lang="zh-CN" altLang="en-US" sz="2800" dirty="0">
                <a:solidFill>
                  <a:schemeClr val="tx2"/>
                </a:solidFill>
                <a:latin typeface="黑体" panose="02010609060101010101" charset="-122"/>
                <a:ea typeface="黑体" panose="02010609060101010101" charset="-122"/>
              </a:rPr>
              <a:t>不参与政事</a:t>
            </a:r>
            <a:endParaRPr lang="zh-CN" altLang="en-US" sz="2800" dirty="0">
              <a:solidFill>
                <a:schemeClr val="tx2"/>
              </a:solidFill>
              <a:latin typeface="黑体" panose="02010609060101010101" charset="-122"/>
              <a:ea typeface="黑体" panose="02010609060101010101" charset="-122"/>
            </a:endParaRPr>
          </a:p>
        </p:txBody>
      </p:sp>
      <p:grpSp>
        <p:nvGrpSpPr>
          <p:cNvPr id="11" name="Group 8"/>
          <p:cNvGrpSpPr/>
          <p:nvPr/>
        </p:nvGrpSpPr>
        <p:grpSpPr>
          <a:xfrm>
            <a:off x="2661920" y="1690053"/>
            <a:ext cx="6510338" cy="4722812"/>
            <a:chOff x="794" y="662"/>
            <a:chExt cx="4516" cy="2156"/>
          </a:xfrm>
        </p:grpSpPr>
        <p:grpSp>
          <p:nvGrpSpPr>
            <p:cNvPr id="12" name="Group 9"/>
            <p:cNvGrpSpPr/>
            <p:nvPr/>
          </p:nvGrpSpPr>
          <p:grpSpPr>
            <a:xfrm>
              <a:off x="794" y="662"/>
              <a:ext cx="4516" cy="2156"/>
              <a:chOff x="794" y="662"/>
              <a:chExt cx="4516" cy="2156"/>
            </a:xfrm>
          </p:grpSpPr>
          <p:sp>
            <p:nvSpPr>
              <p:cNvPr id="13" name="Rectangle 10"/>
              <p:cNvSpPr/>
              <p:nvPr/>
            </p:nvSpPr>
            <p:spPr>
              <a:xfrm>
                <a:off x="2612" y="662"/>
                <a:ext cx="991" cy="317"/>
              </a:xfrm>
              <a:prstGeom prst="rect">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3200" dirty="0">
                    <a:solidFill>
                      <a:srgbClr val="FF0000"/>
                    </a:solidFill>
                    <a:latin typeface="黑体" panose="02010609060101010101" charset="-122"/>
                    <a:ea typeface="黑体" panose="02010609060101010101" charset="-122"/>
                  </a:rPr>
                  <a:t>皇帝</a:t>
                </a:r>
                <a:endParaRPr lang="zh-CN" altLang="en-US" sz="3200" dirty="0">
                  <a:solidFill>
                    <a:srgbClr val="FF0000"/>
                  </a:solidFill>
                  <a:latin typeface="黑体" panose="02010609060101010101" charset="-122"/>
                  <a:ea typeface="黑体" panose="02010609060101010101" charset="-122"/>
                </a:endParaRPr>
              </a:p>
            </p:txBody>
          </p:sp>
          <p:sp>
            <p:nvSpPr>
              <p:cNvPr id="14" name="AutoShape 11"/>
              <p:cNvSpPr/>
              <p:nvPr/>
            </p:nvSpPr>
            <p:spPr>
              <a:xfrm>
                <a:off x="794" y="2387"/>
                <a:ext cx="835" cy="431"/>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中书省</a:t>
                </a:r>
                <a:endParaRPr lang="zh-CN" altLang="en-US" sz="2800" dirty="0">
                  <a:solidFill>
                    <a:srgbClr val="FF0000"/>
                  </a:solidFill>
                  <a:latin typeface="黑体" panose="02010609060101010101" charset="-122"/>
                  <a:ea typeface="黑体" panose="02010609060101010101" charset="-122"/>
                </a:endParaRPr>
              </a:p>
            </p:txBody>
          </p:sp>
          <p:sp>
            <p:nvSpPr>
              <p:cNvPr id="15" name="AutoShape 12"/>
              <p:cNvSpPr/>
              <p:nvPr/>
            </p:nvSpPr>
            <p:spPr>
              <a:xfrm>
                <a:off x="2685" y="2387"/>
                <a:ext cx="821" cy="431"/>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尚书省</a:t>
                </a:r>
                <a:endParaRPr lang="zh-CN" altLang="en-US" sz="2800" dirty="0">
                  <a:solidFill>
                    <a:srgbClr val="FF0000"/>
                  </a:solidFill>
                  <a:latin typeface="黑体" panose="02010609060101010101" charset="-122"/>
                  <a:ea typeface="黑体" panose="02010609060101010101" charset="-122"/>
                </a:endParaRPr>
              </a:p>
            </p:txBody>
          </p:sp>
          <p:sp>
            <p:nvSpPr>
              <p:cNvPr id="21" name="AutoShape 13"/>
              <p:cNvSpPr/>
              <p:nvPr/>
            </p:nvSpPr>
            <p:spPr>
              <a:xfrm>
                <a:off x="4499" y="2387"/>
                <a:ext cx="811" cy="431"/>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门下省</a:t>
                </a:r>
                <a:endParaRPr lang="zh-CN" altLang="en-US" sz="2800" dirty="0">
                  <a:solidFill>
                    <a:srgbClr val="FF0000"/>
                  </a:solidFill>
                  <a:latin typeface="黑体" panose="02010609060101010101" charset="-122"/>
                  <a:ea typeface="黑体" panose="02010609060101010101" charset="-122"/>
                </a:endParaRPr>
              </a:p>
            </p:txBody>
          </p:sp>
          <p:sp>
            <p:nvSpPr>
              <p:cNvPr id="23" name="Line 21"/>
              <p:cNvSpPr/>
              <p:nvPr/>
            </p:nvSpPr>
            <p:spPr>
              <a:xfrm>
                <a:off x="3102" y="979"/>
                <a:ext cx="1" cy="1181"/>
              </a:xfrm>
              <a:prstGeom prst="line">
                <a:avLst/>
              </a:prstGeom>
              <a:ln w="28575" cap="flat" cmpd="sng">
                <a:solidFill>
                  <a:srgbClr val="388392"/>
                </a:solidFill>
                <a:prstDash val="solid"/>
                <a:round/>
                <a:headEnd type="none" w="med" len="med"/>
                <a:tailEnd type="none" w="med" len="med"/>
              </a:ln>
            </p:spPr>
          </p:sp>
          <p:sp>
            <p:nvSpPr>
              <p:cNvPr id="24" name="Line 22"/>
              <p:cNvSpPr/>
              <p:nvPr/>
            </p:nvSpPr>
            <p:spPr>
              <a:xfrm>
                <a:off x="1112" y="2160"/>
                <a:ext cx="3841" cy="0"/>
              </a:xfrm>
              <a:prstGeom prst="line">
                <a:avLst/>
              </a:prstGeom>
              <a:ln w="28575" cap="flat" cmpd="sng">
                <a:solidFill>
                  <a:srgbClr val="388392"/>
                </a:solidFill>
                <a:prstDash val="solid"/>
                <a:round/>
                <a:headEnd type="none" w="med" len="med"/>
                <a:tailEnd type="none" w="med" len="med"/>
              </a:ln>
            </p:spPr>
          </p:sp>
        </p:grpSp>
        <p:sp>
          <p:nvSpPr>
            <p:cNvPr id="26" name="Line 23"/>
            <p:cNvSpPr/>
            <p:nvPr/>
          </p:nvSpPr>
          <p:spPr>
            <a:xfrm>
              <a:off x="1111" y="2160"/>
              <a:ext cx="0" cy="227"/>
            </a:xfrm>
            <a:prstGeom prst="line">
              <a:avLst/>
            </a:prstGeom>
            <a:ln w="28575" cap="flat" cmpd="sng">
              <a:solidFill>
                <a:srgbClr val="388392"/>
              </a:solidFill>
              <a:prstDash val="solid"/>
              <a:round/>
              <a:headEnd type="none" w="med" len="med"/>
              <a:tailEnd type="none" w="med" len="med"/>
            </a:ln>
          </p:spPr>
        </p:sp>
        <p:sp>
          <p:nvSpPr>
            <p:cNvPr id="30" name="Line 24"/>
            <p:cNvSpPr/>
            <p:nvPr/>
          </p:nvSpPr>
          <p:spPr>
            <a:xfrm>
              <a:off x="3102" y="2160"/>
              <a:ext cx="0" cy="227"/>
            </a:xfrm>
            <a:prstGeom prst="line">
              <a:avLst/>
            </a:prstGeom>
            <a:ln w="28575" cap="flat" cmpd="sng">
              <a:solidFill>
                <a:srgbClr val="388392"/>
              </a:solidFill>
              <a:prstDash val="solid"/>
              <a:round/>
              <a:headEnd type="none" w="med" len="med"/>
              <a:tailEnd type="none" w="med" len="med"/>
            </a:ln>
          </p:spPr>
        </p:sp>
        <p:sp>
          <p:nvSpPr>
            <p:cNvPr id="31" name="Line 25"/>
            <p:cNvSpPr/>
            <p:nvPr/>
          </p:nvSpPr>
          <p:spPr>
            <a:xfrm>
              <a:off x="4953" y="2160"/>
              <a:ext cx="0" cy="227"/>
            </a:xfrm>
            <a:prstGeom prst="line">
              <a:avLst/>
            </a:prstGeom>
            <a:ln w="28575" cap="flat" cmpd="sng">
              <a:solidFill>
                <a:srgbClr val="388392"/>
              </a:solidFill>
              <a:prstDash val="solid"/>
              <a:round/>
              <a:headEnd type="none" w="med" len="med"/>
              <a:tailEnd type="none" w="med" len="med"/>
            </a:ln>
          </p:spPr>
        </p:sp>
      </p:grpSp>
      <p:grpSp>
        <p:nvGrpSpPr>
          <p:cNvPr id="32" name="Group 31"/>
          <p:cNvGrpSpPr/>
          <p:nvPr/>
        </p:nvGrpSpPr>
        <p:grpSpPr>
          <a:xfrm>
            <a:off x="6711633" y="2201228"/>
            <a:ext cx="2179637" cy="1052512"/>
            <a:chOff x="3470" y="956"/>
            <a:chExt cx="1373" cy="663"/>
          </a:xfrm>
        </p:grpSpPr>
        <p:sp>
          <p:nvSpPr>
            <p:cNvPr id="33" name="AutoShape 32"/>
            <p:cNvSpPr/>
            <p:nvPr/>
          </p:nvSpPr>
          <p:spPr>
            <a:xfrm>
              <a:off x="4117" y="1188"/>
              <a:ext cx="726" cy="431"/>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枢密院</a:t>
              </a:r>
              <a:endParaRPr lang="zh-CN" altLang="en-US" sz="2800" dirty="0">
                <a:solidFill>
                  <a:srgbClr val="FF0000"/>
                </a:solidFill>
                <a:latin typeface="黑体" panose="02010609060101010101" charset="-122"/>
                <a:ea typeface="黑体" panose="02010609060101010101" charset="-122"/>
              </a:endParaRPr>
            </a:p>
          </p:txBody>
        </p:sp>
        <p:sp>
          <p:nvSpPr>
            <p:cNvPr id="34" name="Line 33"/>
            <p:cNvSpPr/>
            <p:nvPr/>
          </p:nvSpPr>
          <p:spPr>
            <a:xfrm>
              <a:off x="3470" y="956"/>
              <a:ext cx="856" cy="232"/>
            </a:xfrm>
            <a:prstGeom prst="line">
              <a:avLst/>
            </a:prstGeom>
            <a:ln w="25400" cap="flat" cmpd="sng">
              <a:solidFill>
                <a:srgbClr val="FF00FF"/>
              </a:solidFill>
              <a:prstDash val="solid"/>
              <a:round/>
              <a:headEnd type="none" w="med" len="med"/>
              <a:tailEnd type="none" w="med" len="med"/>
            </a:ln>
          </p:spPr>
        </p:sp>
      </p:grpSp>
      <p:sp>
        <p:nvSpPr>
          <p:cNvPr id="35" name="AutoShape 12"/>
          <p:cNvSpPr/>
          <p:nvPr/>
        </p:nvSpPr>
        <p:spPr>
          <a:xfrm>
            <a:off x="5255895" y="2569528"/>
            <a:ext cx="1455738" cy="684212"/>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政事堂</a:t>
            </a:r>
            <a:endParaRPr lang="zh-CN" altLang="en-US" sz="2800" dirty="0">
              <a:solidFill>
                <a:srgbClr val="FF0000"/>
              </a:solidFill>
              <a:latin typeface="黑体" panose="02010609060101010101" charset="-122"/>
              <a:ea typeface="黑体" panose="02010609060101010101" charset="-122"/>
            </a:endParaRPr>
          </a:p>
        </p:txBody>
      </p:sp>
      <p:sp>
        <p:nvSpPr>
          <p:cNvPr id="36" name="AutoShape 12"/>
          <p:cNvSpPr/>
          <p:nvPr/>
        </p:nvSpPr>
        <p:spPr>
          <a:xfrm>
            <a:off x="5055870" y="2569528"/>
            <a:ext cx="1970088" cy="684212"/>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lIns="90000" tIns="46800" rIns="90000" bIns="46800" anchor="ctr"/>
          <a:lstStyle/>
          <a:p>
            <a:pPr algn="ctr"/>
            <a:r>
              <a:rPr lang="zh-CN" altLang="en-US" sz="2800" dirty="0">
                <a:solidFill>
                  <a:srgbClr val="FF0000"/>
                </a:solidFill>
                <a:latin typeface="黑体" panose="02010609060101010101" charset="-122"/>
                <a:ea typeface="黑体" panose="02010609060101010101" charset="-122"/>
              </a:rPr>
              <a:t>中书门下</a:t>
            </a:r>
            <a:endParaRPr lang="zh-CN" altLang="en-US" sz="2800" dirty="0">
              <a:solidFill>
                <a:srgbClr val="FF0000"/>
              </a:solidFill>
              <a:latin typeface="黑体" panose="02010609060101010101" charset="-122"/>
              <a:ea typeface="黑体" panose="02010609060101010101" charset="-122"/>
            </a:endParaRPr>
          </a:p>
        </p:txBody>
      </p:sp>
      <p:grpSp>
        <p:nvGrpSpPr>
          <p:cNvPr id="38" name="组合 37"/>
          <p:cNvGrpSpPr/>
          <p:nvPr/>
        </p:nvGrpSpPr>
        <p:grpSpPr>
          <a:xfrm>
            <a:off x="5128895" y="3514090"/>
            <a:ext cx="1722438" cy="1352550"/>
            <a:chOff x="12765" y="5151"/>
            <a:chExt cx="2712" cy="2129"/>
          </a:xfrm>
        </p:grpSpPr>
        <p:sp>
          <p:nvSpPr>
            <p:cNvPr id="39" name="Text Box 3"/>
            <p:cNvSpPr txBox="1"/>
            <p:nvPr/>
          </p:nvSpPr>
          <p:spPr>
            <a:xfrm>
              <a:off x="13336" y="6560"/>
              <a:ext cx="1588"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行政</a:t>
              </a:r>
              <a:endParaRPr lang="zh-CN" altLang="en-US" sz="2400" dirty="0">
                <a:latin typeface="黑体" panose="02010609060101010101" charset="-122"/>
                <a:ea typeface="黑体" panose="02010609060101010101" charset="-122"/>
              </a:endParaRPr>
            </a:p>
          </p:txBody>
        </p:sp>
        <p:pic>
          <p:nvPicPr>
            <p:cNvPr id="40" name="图片 18"/>
            <p:cNvPicPr>
              <a:picLocks noChangeAspect="1"/>
            </p:cNvPicPr>
            <p:nvPr/>
          </p:nvPicPr>
          <p:blipFill>
            <a:blip r:embed="rId4" cstate="print"/>
            <a:stretch>
              <a:fillRect/>
            </a:stretch>
          </p:blipFill>
          <p:spPr>
            <a:xfrm>
              <a:off x="12765" y="5151"/>
              <a:ext cx="2712" cy="1296"/>
            </a:xfrm>
            <a:prstGeom prst="rect">
              <a:avLst/>
            </a:prstGeom>
            <a:noFill/>
            <a:ln w="9525">
              <a:noFill/>
            </a:ln>
          </p:spPr>
        </p:pic>
      </p:grpSp>
      <p:grpSp>
        <p:nvGrpSpPr>
          <p:cNvPr id="41" name="组合 40"/>
          <p:cNvGrpSpPr/>
          <p:nvPr/>
        </p:nvGrpSpPr>
        <p:grpSpPr>
          <a:xfrm>
            <a:off x="7456170" y="3514090"/>
            <a:ext cx="1714500" cy="1301750"/>
            <a:chOff x="16431" y="5151"/>
            <a:chExt cx="2700" cy="2049"/>
          </a:xfrm>
        </p:grpSpPr>
        <p:sp>
          <p:nvSpPr>
            <p:cNvPr id="42" name="Text Box 2"/>
            <p:cNvSpPr txBox="1"/>
            <p:nvPr/>
          </p:nvSpPr>
          <p:spPr>
            <a:xfrm>
              <a:off x="17045" y="6480"/>
              <a:ext cx="1475"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军政</a:t>
              </a:r>
              <a:endParaRPr lang="zh-CN" altLang="en-US" sz="2400" dirty="0">
                <a:latin typeface="黑体" panose="02010609060101010101" charset="-122"/>
                <a:ea typeface="黑体" panose="02010609060101010101" charset="-122"/>
              </a:endParaRPr>
            </a:p>
          </p:txBody>
        </p:sp>
        <p:pic>
          <p:nvPicPr>
            <p:cNvPr id="43" name="图片 20"/>
            <p:cNvPicPr>
              <a:picLocks noChangeAspect="1"/>
            </p:cNvPicPr>
            <p:nvPr/>
          </p:nvPicPr>
          <p:blipFill>
            <a:blip r:embed="rId5" cstate="print"/>
            <a:stretch>
              <a:fillRect/>
            </a:stretch>
          </p:blipFill>
          <p:spPr>
            <a:xfrm>
              <a:off x="16431" y="5151"/>
              <a:ext cx="2700" cy="1284"/>
            </a:xfrm>
            <a:prstGeom prst="rect">
              <a:avLst/>
            </a:prstGeom>
            <a:noFill/>
            <a:ln w="9525">
              <a:noFill/>
            </a:ln>
          </p:spPr>
        </p:pic>
      </p:grpSp>
      <p:grpSp>
        <p:nvGrpSpPr>
          <p:cNvPr id="44" name="组合 43"/>
          <p:cNvGrpSpPr/>
          <p:nvPr/>
        </p:nvGrpSpPr>
        <p:grpSpPr>
          <a:xfrm>
            <a:off x="3049270" y="2199640"/>
            <a:ext cx="2233613" cy="1054100"/>
            <a:chOff x="9543" y="3080"/>
            <a:chExt cx="3518" cy="1659"/>
          </a:xfrm>
        </p:grpSpPr>
        <p:sp>
          <p:nvSpPr>
            <p:cNvPr id="45" name="AutoShape 32"/>
            <p:cNvSpPr/>
            <p:nvPr/>
          </p:nvSpPr>
          <p:spPr>
            <a:xfrm>
              <a:off x="9543" y="3663"/>
              <a:ext cx="1815" cy="1077"/>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anchor="ctr"/>
            <a:lstStyle/>
            <a:p>
              <a:r>
                <a:rPr lang="en-US" altLang="zh-CN" sz="2800" dirty="0">
                  <a:solidFill>
                    <a:srgbClr val="FF0000"/>
                  </a:solidFill>
                  <a:latin typeface="黑体" panose="02010609060101010101" charset="-122"/>
                  <a:ea typeface="黑体" panose="02010609060101010101" charset="-122"/>
                </a:rPr>
                <a:t> </a:t>
              </a:r>
              <a:r>
                <a:rPr lang="zh-CN" altLang="en-US" sz="2800" dirty="0">
                  <a:solidFill>
                    <a:srgbClr val="FF0000"/>
                  </a:solidFill>
                  <a:latin typeface="黑体" panose="02010609060101010101" charset="-122"/>
                  <a:ea typeface="黑体" panose="02010609060101010101" charset="-122"/>
                </a:rPr>
                <a:t>三司</a:t>
              </a:r>
              <a:endParaRPr lang="zh-CN" altLang="en-US" sz="2800" dirty="0">
                <a:solidFill>
                  <a:srgbClr val="FF0000"/>
                </a:solidFill>
                <a:latin typeface="黑体" panose="02010609060101010101" charset="-122"/>
                <a:ea typeface="黑体" panose="02010609060101010101" charset="-122"/>
              </a:endParaRPr>
            </a:p>
          </p:txBody>
        </p:sp>
        <p:sp>
          <p:nvSpPr>
            <p:cNvPr id="46" name="Line 33"/>
            <p:cNvSpPr/>
            <p:nvPr/>
          </p:nvSpPr>
          <p:spPr>
            <a:xfrm flipH="1">
              <a:off x="11245" y="3080"/>
              <a:ext cx="1816" cy="582"/>
            </a:xfrm>
            <a:prstGeom prst="line">
              <a:avLst/>
            </a:prstGeom>
            <a:ln w="25400" cap="flat" cmpd="sng">
              <a:solidFill>
                <a:srgbClr val="FF00FF"/>
              </a:solidFill>
              <a:prstDash val="solid"/>
              <a:round/>
              <a:headEnd type="none" w="med" len="med"/>
              <a:tailEnd type="none" w="med" len="med"/>
            </a:ln>
          </p:spPr>
        </p:sp>
      </p:grpSp>
      <p:grpSp>
        <p:nvGrpSpPr>
          <p:cNvPr id="47" name="组合 46"/>
          <p:cNvGrpSpPr/>
          <p:nvPr/>
        </p:nvGrpSpPr>
        <p:grpSpPr>
          <a:xfrm>
            <a:off x="3100070" y="3514090"/>
            <a:ext cx="1206500" cy="1301750"/>
            <a:chOff x="9571" y="5151"/>
            <a:chExt cx="1900" cy="2049"/>
          </a:xfrm>
        </p:grpSpPr>
        <p:sp>
          <p:nvSpPr>
            <p:cNvPr id="48" name="Text Box 4"/>
            <p:cNvSpPr txBox="1"/>
            <p:nvPr/>
          </p:nvSpPr>
          <p:spPr>
            <a:xfrm>
              <a:off x="9996" y="6480"/>
              <a:ext cx="1475"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财政</a:t>
              </a:r>
              <a:endParaRPr lang="zh-CN" altLang="en-US" sz="2400" dirty="0">
                <a:latin typeface="黑体" panose="02010609060101010101" charset="-122"/>
                <a:ea typeface="黑体" panose="02010609060101010101" charset="-122"/>
              </a:endParaRPr>
            </a:p>
          </p:txBody>
        </p:sp>
        <p:pic>
          <p:nvPicPr>
            <p:cNvPr id="49" name="图片 26"/>
            <p:cNvPicPr>
              <a:picLocks noChangeAspect="1"/>
            </p:cNvPicPr>
            <p:nvPr/>
          </p:nvPicPr>
          <p:blipFill>
            <a:blip r:embed="rId6" cstate="print"/>
            <a:stretch>
              <a:fillRect/>
            </a:stretch>
          </p:blipFill>
          <p:spPr>
            <a:xfrm>
              <a:off x="9571" y="5151"/>
              <a:ext cx="1900" cy="1297"/>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in)">
                                      <p:cBhvr>
                                        <p:cTn id="17" dur="2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ox(in)">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in)">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ox(in)">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ox(in)">
                                      <p:cBhvr>
                                        <p:cTn id="42" dur="20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bldLvl="0" animBg="1"/>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629920" y="1228725"/>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一、中枢权力机构的演进：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从三省制到一省制】</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515366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sym typeface="+mn-ea"/>
              </a:rPr>
              <a:t>元朝时期</a:t>
            </a:r>
            <a:r>
              <a:rPr lang="en-US" altLang="zh-CN" b="1" dirty="0">
                <a:sym typeface="+mn-ea"/>
              </a:rPr>
              <a:t>——</a:t>
            </a:r>
            <a:r>
              <a:rPr lang="zh-CN" altLang="en-US" b="1" dirty="0">
                <a:sym typeface="+mn-ea"/>
              </a:rPr>
              <a:t>一省两院制</a:t>
            </a:r>
            <a:endParaRPr lang="zh-CN" altLang="en-US" b="1" dirty="0"/>
          </a:p>
          <a:p>
            <a:pPr indent="-171450">
              <a:lnSpc>
                <a:spcPct val="125000"/>
              </a:lnSpc>
              <a:spcBef>
                <a:spcPts val="700"/>
              </a:spcBef>
            </a:pPr>
            <a:r>
              <a:rPr lang="zh-CN" altLang="en-US" b="1" dirty="0"/>
              <a:t>   </a:t>
            </a:r>
            <a:r>
              <a:rPr lang="zh-CN" altLang="en-US" b="1" dirty="0">
                <a:sym typeface="黑体" panose="02010609060101010101" charset="-122"/>
              </a:rPr>
              <a:t>1.内容：</a:t>
            </a:r>
            <a:endParaRPr lang="zh-CN" altLang="en-US" b="1" strike="noStrike" noProof="1">
              <a:sym typeface="黑体" panose="02010609060101010101" charset="-122"/>
            </a:endParaRPr>
          </a:p>
          <a:p>
            <a:pPr indent="-171450">
              <a:lnSpc>
                <a:spcPct val="125000"/>
              </a:lnSpc>
              <a:spcBef>
                <a:spcPts val="700"/>
              </a:spcBef>
            </a:pPr>
            <a:r>
              <a:rPr lang="zh-CN" altLang="en-US" b="1" dirty="0">
                <a:sym typeface="黑体" panose="02010609060101010101" charset="-122"/>
              </a:rPr>
              <a:t>    中书一省制，由中书省掌管行政；</a:t>
            </a:r>
            <a:endParaRPr lang="zh-CN" altLang="en-US" b="1" dirty="0">
              <a:sym typeface="黑体" panose="02010609060101010101" charset="-122"/>
            </a:endParaRPr>
          </a:p>
          <a:p>
            <a:pPr indent="-171450">
              <a:lnSpc>
                <a:spcPct val="125000"/>
              </a:lnSpc>
              <a:spcBef>
                <a:spcPts val="700"/>
              </a:spcBef>
            </a:pPr>
            <a:r>
              <a:rPr lang="zh-CN" altLang="en-US" b="1" strike="noStrike" noProof="1">
                <a:sym typeface="黑体" panose="02010609060101010101" charset="-122"/>
              </a:rPr>
              <a:t>      （忽必烈即位第七天，即设立中书省，推行汉法，效仿宋代一省制，</a:t>
            </a:r>
            <a:r>
              <a:rPr lang="zh-CN" altLang="en-US" b="1" strike="noStrike" noProof="1">
                <a:solidFill>
                  <a:schemeClr val="tx1"/>
                </a:solidFill>
                <a:sym typeface="黑体" panose="02010609060101010101" charset="-122"/>
              </a:rPr>
              <a:t>打破魏晋以来三省分掌全国政务的惯例。从三省制过渡到一省制。）</a:t>
            </a:r>
            <a:endParaRPr lang="zh-CN" altLang="en-US" b="1" strike="noStrike" noProof="1">
              <a:solidFill>
                <a:schemeClr val="tx1"/>
              </a:solidFill>
              <a:sym typeface="黑体" panose="02010609060101010101" charset="-122"/>
            </a:endParaRPr>
          </a:p>
          <a:p>
            <a:pPr indent="-171450">
              <a:lnSpc>
                <a:spcPct val="125000"/>
              </a:lnSpc>
              <a:spcBef>
                <a:spcPts val="700"/>
              </a:spcBef>
            </a:pPr>
            <a:r>
              <a:rPr lang="zh-CN" altLang="en-US" b="1" dirty="0">
                <a:sym typeface="黑体" panose="02010609060101010101" charset="-122"/>
              </a:rPr>
              <a:t>    枢密院掌管军事；</a:t>
            </a:r>
            <a:endParaRPr lang="zh-CN" altLang="en-US" b="1" strike="noStrike" noProof="1">
              <a:sym typeface="黑体" panose="02010609060101010101" charset="-122"/>
            </a:endParaRPr>
          </a:p>
          <a:p>
            <a:pPr indent="-171450">
              <a:lnSpc>
                <a:spcPct val="125000"/>
              </a:lnSpc>
              <a:spcBef>
                <a:spcPts val="700"/>
              </a:spcBef>
            </a:pPr>
            <a:r>
              <a:rPr lang="zh-CN" altLang="en-US" b="1" dirty="0">
                <a:sym typeface="黑体" panose="02010609060101010101" charset="-122"/>
              </a:rPr>
              <a:t>    宣政院掌管宗教事务和西藏事务。</a:t>
            </a:r>
            <a:endParaRPr lang="zh-CN" altLang="en-US" b="1" strike="noStrike" noProof="1">
              <a:sym typeface="黑体" panose="02010609060101010101" charset="-122"/>
            </a:endParaRPr>
          </a:p>
          <a:p>
            <a:pPr indent="-171450">
              <a:lnSpc>
                <a:spcPct val="125000"/>
              </a:lnSpc>
              <a:spcBef>
                <a:spcPts val="700"/>
              </a:spcBef>
            </a:pPr>
            <a:r>
              <a:rPr lang="zh-CN" altLang="en-US" b="1" dirty="0">
                <a:sym typeface="黑体" panose="02010609060101010101" charset="-122"/>
              </a:rPr>
              <a:t> 2.特点：</a:t>
            </a:r>
            <a:endParaRPr lang="zh-CN" altLang="en-US" b="1" strike="noStrike" noProof="1">
              <a:sym typeface="黑体" panose="02010609060101010101" charset="-122"/>
            </a:endParaRPr>
          </a:p>
          <a:p>
            <a:pPr indent="-171450">
              <a:lnSpc>
                <a:spcPct val="125000"/>
              </a:lnSpc>
              <a:spcBef>
                <a:spcPts val="700"/>
              </a:spcBef>
            </a:pPr>
            <a:r>
              <a:rPr lang="zh-CN" altLang="en-US" b="1" dirty="0">
                <a:sym typeface="黑体" panose="02010609060101010101" charset="-122"/>
              </a:rPr>
              <a:t>   元朝宰相权力较大，是相权的一次反弹。</a:t>
            </a:r>
            <a:endParaRPr lang="zh-CN" alt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2"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18872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一、中枢权力机构的演进：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从三省制到一省制】</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28686" name="Rectangle 10"/>
          <p:cNvSpPr/>
          <p:nvPr/>
        </p:nvSpPr>
        <p:spPr>
          <a:xfrm>
            <a:off x="5053013" y="1833880"/>
            <a:ext cx="1428750" cy="693738"/>
          </a:xfrm>
          <a:prstGeom prst="rect">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3200" dirty="0">
                <a:solidFill>
                  <a:srgbClr val="FF0000"/>
                </a:solidFill>
                <a:latin typeface="黑体" panose="02010609060101010101" charset="-122"/>
                <a:ea typeface="黑体" panose="02010609060101010101" charset="-122"/>
              </a:rPr>
              <a:t>皇帝</a:t>
            </a:r>
            <a:endParaRPr lang="zh-CN" altLang="en-US" sz="3200" dirty="0">
              <a:solidFill>
                <a:srgbClr val="FF0000"/>
              </a:solidFill>
              <a:latin typeface="黑体" panose="02010609060101010101" charset="-122"/>
              <a:ea typeface="黑体" panose="02010609060101010101" charset="-122"/>
            </a:endParaRPr>
          </a:p>
        </p:txBody>
      </p:sp>
      <p:grpSp>
        <p:nvGrpSpPr>
          <p:cNvPr id="8" name="组合 7"/>
          <p:cNvGrpSpPr/>
          <p:nvPr/>
        </p:nvGrpSpPr>
        <p:grpSpPr>
          <a:xfrm>
            <a:off x="2855913" y="2532380"/>
            <a:ext cx="6088062" cy="2667000"/>
            <a:chOff x="9542" y="3080"/>
            <a:chExt cx="9588" cy="4200"/>
          </a:xfrm>
        </p:grpSpPr>
        <p:grpSp>
          <p:nvGrpSpPr>
            <p:cNvPr id="28688" name="Group 31"/>
            <p:cNvGrpSpPr/>
            <p:nvPr/>
          </p:nvGrpSpPr>
          <p:grpSpPr>
            <a:xfrm>
              <a:off x="15247" y="3082"/>
              <a:ext cx="3442" cy="1657"/>
              <a:chOff x="3466" y="956"/>
              <a:chExt cx="1377" cy="663"/>
            </a:xfrm>
          </p:grpSpPr>
          <p:sp>
            <p:nvSpPr>
              <p:cNvPr id="28689" name="AutoShape 32"/>
              <p:cNvSpPr/>
              <p:nvPr/>
            </p:nvSpPr>
            <p:spPr>
              <a:xfrm>
                <a:off x="4117" y="1188"/>
                <a:ext cx="726" cy="431"/>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枢密院</a:t>
                </a:r>
                <a:endParaRPr lang="zh-CN" altLang="en-US" sz="2800" dirty="0">
                  <a:solidFill>
                    <a:srgbClr val="FF0000"/>
                  </a:solidFill>
                  <a:latin typeface="黑体" panose="02010609060101010101" charset="-122"/>
                  <a:ea typeface="黑体" panose="02010609060101010101" charset="-122"/>
                </a:endParaRPr>
              </a:p>
            </p:txBody>
          </p:sp>
          <p:sp>
            <p:nvSpPr>
              <p:cNvPr id="28690" name="Line 33"/>
              <p:cNvSpPr/>
              <p:nvPr/>
            </p:nvSpPr>
            <p:spPr>
              <a:xfrm>
                <a:off x="3466" y="956"/>
                <a:ext cx="861" cy="232"/>
              </a:xfrm>
              <a:prstGeom prst="line">
                <a:avLst/>
              </a:prstGeom>
              <a:ln w="25400" cap="flat" cmpd="sng">
                <a:solidFill>
                  <a:srgbClr val="FF00FF"/>
                </a:solidFill>
                <a:prstDash val="solid"/>
                <a:round/>
                <a:headEnd type="none" w="med" len="med"/>
                <a:tailEnd type="none" w="med" len="med"/>
              </a:ln>
            </p:spPr>
          </p:sp>
        </p:grpSp>
        <p:sp>
          <p:nvSpPr>
            <p:cNvPr id="28691" name="AutoShape 12"/>
            <p:cNvSpPr/>
            <p:nvPr/>
          </p:nvSpPr>
          <p:spPr>
            <a:xfrm>
              <a:off x="12650" y="3662"/>
              <a:ext cx="3102" cy="1077"/>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lIns="90000" tIns="46800" rIns="90000" bIns="46800" anchor="ctr"/>
            <a:lstStyle/>
            <a:p>
              <a:pPr algn="ctr"/>
              <a:r>
                <a:rPr lang="zh-CN" altLang="en-US" sz="2800" dirty="0">
                  <a:solidFill>
                    <a:srgbClr val="FF0000"/>
                  </a:solidFill>
                  <a:latin typeface="黑体" panose="02010609060101010101" charset="-122"/>
                  <a:ea typeface="黑体" panose="02010609060101010101" charset="-122"/>
                </a:rPr>
                <a:t>中书门下</a:t>
              </a:r>
              <a:endParaRPr lang="zh-CN" altLang="en-US" sz="2800" dirty="0">
                <a:solidFill>
                  <a:srgbClr val="FF0000"/>
                </a:solidFill>
                <a:latin typeface="黑体" panose="02010609060101010101" charset="-122"/>
                <a:ea typeface="黑体" panose="02010609060101010101" charset="-122"/>
              </a:endParaRPr>
            </a:p>
          </p:txBody>
        </p:sp>
        <p:grpSp>
          <p:nvGrpSpPr>
            <p:cNvPr id="28692" name="组合 19"/>
            <p:cNvGrpSpPr/>
            <p:nvPr/>
          </p:nvGrpSpPr>
          <p:grpSpPr>
            <a:xfrm>
              <a:off x="12765" y="5150"/>
              <a:ext cx="2712" cy="2130"/>
              <a:chOff x="12765" y="5151"/>
              <a:chExt cx="2712" cy="2129"/>
            </a:xfrm>
          </p:grpSpPr>
          <p:sp>
            <p:nvSpPr>
              <p:cNvPr id="28693" name="Text Box 3"/>
              <p:cNvSpPr txBox="1"/>
              <p:nvPr/>
            </p:nvSpPr>
            <p:spPr>
              <a:xfrm>
                <a:off x="13336" y="6560"/>
                <a:ext cx="1588"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行政</a:t>
                </a:r>
                <a:endParaRPr lang="zh-CN" altLang="en-US" sz="2400" dirty="0">
                  <a:latin typeface="黑体" panose="02010609060101010101" charset="-122"/>
                  <a:ea typeface="黑体" panose="02010609060101010101" charset="-122"/>
                </a:endParaRPr>
              </a:p>
            </p:txBody>
          </p:sp>
          <p:pic>
            <p:nvPicPr>
              <p:cNvPr id="28694" name="图片 18"/>
              <p:cNvPicPr>
                <a:picLocks noChangeAspect="1"/>
              </p:cNvPicPr>
              <p:nvPr/>
            </p:nvPicPr>
            <p:blipFill>
              <a:blip r:embed="rId3" cstate="print"/>
              <a:stretch>
                <a:fillRect/>
              </a:stretch>
            </p:blipFill>
            <p:spPr>
              <a:xfrm>
                <a:off x="12765" y="5151"/>
                <a:ext cx="2712" cy="1296"/>
              </a:xfrm>
              <a:prstGeom prst="rect">
                <a:avLst/>
              </a:prstGeom>
              <a:noFill/>
              <a:ln w="9525">
                <a:noFill/>
              </a:ln>
            </p:spPr>
          </p:pic>
        </p:grpSp>
        <p:grpSp>
          <p:nvGrpSpPr>
            <p:cNvPr id="28695" name="组合 21"/>
            <p:cNvGrpSpPr/>
            <p:nvPr/>
          </p:nvGrpSpPr>
          <p:grpSpPr>
            <a:xfrm>
              <a:off x="16430" y="5150"/>
              <a:ext cx="2700" cy="2050"/>
              <a:chOff x="16431" y="5151"/>
              <a:chExt cx="2700" cy="2049"/>
            </a:xfrm>
          </p:grpSpPr>
          <p:sp>
            <p:nvSpPr>
              <p:cNvPr id="28696" name="Text Box 2"/>
              <p:cNvSpPr txBox="1"/>
              <p:nvPr/>
            </p:nvSpPr>
            <p:spPr>
              <a:xfrm>
                <a:off x="17045" y="6480"/>
                <a:ext cx="1475"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军政</a:t>
                </a:r>
                <a:endParaRPr lang="zh-CN" altLang="en-US" sz="2400" dirty="0">
                  <a:latin typeface="黑体" panose="02010609060101010101" charset="-122"/>
                  <a:ea typeface="黑体" panose="02010609060101010101" charset="-122"/>
                </a:endParaRPr>
              </a:p>
            </p:txBody>
          </p:sp>
          <p:pic>
            <p:nvPicPr>
              <p:cNvPr id="28697" name="图片 20"/>
              <p:cNvPicPr>
                <a:picLocks noChangeAspect="1"/>
              </p:cNvPicPr>
              <p:nvPr/>
            </p:nvPicPr>
            <p:blipFill>
              <a:blip r:embed="rId4" cstate="print"/>
              <a:stretch>
                <a:fillRect/>
              </a:stretch>
            </p:blipFill>
            <p:spPr>
              <a:xfrm>
                <a:off x="16431" y="5151"/>
                <a:ext cx="2700" cy="1284"/>
              </a:xfrm>
              <a:prstGeom prst="rect">
                <a:avLst/>
              </a:prstGeom>
              <a:noFill/>
              <a:ln w="9525">
                <a:noFill/>
              </a:ln>
            </p:spPr>
          </p:pic>
        </p:grpSp>
        <p:grpSp>
          <p:nvGrpSpPr>
            <p:cNvPr id="28698" name="组合 24"/>
            <p:cNvGrpSpPr/>
            <p:nvPr/>
          </p:nvGrpSpPr>
          <p:grpSpPr>
            <a:xfrm>
              <a:off x="9542" y="3080"/>
              <a:ext cx="3517" cy="1660"/>
              <a:chOff x="9543" y="3080"/>
              <a:chExt cx="3518" cy="1659"/>
            </a:xfrm>
          </p:grpSpPr>
          <p:sp>
            <p:nvSpPr>
              <p:cNvPr id="28699" name="AutoShape 32"/>
              <p:cNvSpPr/>
              <p:nvPr/>
            </p:nvSpPr>
            <p:spPr>
              <a:xfrm>
                <a:off x="9543" y="3663"/>
                <a:ext cx="1815" cy="1077"/>
              </a:xfrm>
              <a:prstGeom prst="flowChartProcess">
                <a:avLst/>
              </a:prstGeom>
              <a:gradFill rotWithShape="1">
                <a:gsLst>
                  <a:gs pos="0">
                    <a:srgbClr val="FBFB11"/>
                  </a:gs>
                  <a:gs pos="100000">
                    <a:srgbClr val="838309"/>
                  </a:gs>
                </a:gsLst>
                <a:lin ang="5400000"/>
                <a:tileRect/>
              </a:gradFill>
              <a:ln w="9525" cap="flat" cmpd="sng">
                <a:solidFill>
                  <a:srgbClr val="FF00FF"/>
                </a:solidFill>
                <a:prstDash val="solid"/>
                <a:miter/>
                <a:headEnd type="none" w="med" len="med"/>
                <a:tailEnd type="none" w="med" len="med"/>
              </a:ln>
            </p:spPr>
            <p:txBody>
              <a:bodyPr wrap="none" anchor="ctr"/>
              <a:lstStyle/>
              <a:p>
                <a:r>
                  <a:rPr lang="en-US" altLang="zh-CN" sz="2800" dirty="0">
                    <a:solidFill>
                      <a:srgbClr val="FF0000"/>
                    </a:solidFill>
                    <a:latin typeface="黑体" panose="02010609060101010101" charset="-122"/>
                    <a:ea typeface="黑体" panose="02010609060101010101" charset="-122"/>
                  </a:rPr>
                  <a:t> </a:t>
                </a:r>
                <a:r>
                  <a:rPr lang="zh-CN" altLang="en-US" sz="2800" dirty="0">
                    <a:solidFill>
                      <a:srgbClr val="FF0000"/>
                    </a:solidFill>
                    <a:latin typeface="黑体" panose="02010609060101010101" charset="-122"/>
                    <a:ea typeface="黑体" panose="02010609060101010101" charset="-122"/>
                  </a:rPr>
                  <a:t>三司</a:t>
                </a:r>
                <a:endParaRPr lang="zh-CN" altLang="en-US" sz="2800" dirty="0">
                  <a:solidFill>
                    <a:srgbClr val="FF0000"/>
                  </a:solidFill>
                  <a:latin typeface="黑体" panose="02010609060101010101" charset="-122"/>
                  <a:ea typeface="黑体" panose="02010609060101010101" charset="-122"/>
                </a:endParaRPr>
              </a:p>
            </p:txBody>
          </p:sp>
          <p:sp>
            <p:nvSpPr>
              <p:cNvPr id="28700" name="Line 33"/>
              <p:cNvSpPr/>
              <p:nvPr/>
            </p:nvSpPr>
            <p:spPr>
              <a:xfrm flipH="1">
                <a:off x="11245" y="3080"/>
                <a:ext cx="1816" cy="582"/>
              </a:xfrm>
              <a:prstGeom prst="line">
                <a:avLst/>
              </a:prstGeom>
              <a:ln w="25400" cap="flat" cmpd="sng">
                <a:solidFill>
                  <a:srgbClr val="FF00FF"/>
                </a:solidFill>
                <a:prstDash val="solid"/>
                <a:round/>
                <a:headEnd type="none" w="med" len="med"/>
                <a:tailEnd type="none" w="med" len="med"/>
              </a:ln>
            </p:spPr>
          </p:sp>
        </p:grpSp>
        <p:grpSp>
          <p:nvGrpSpPr>
            <p:cNvPr id="28701" name="组合 27"/>
            <p:cNvGrpSpPr/>
            <p:nvPr/>
          </p:nvGrpSpPr>
          <p:grpSpPr>
            <a:xfrm>
              <a:off x="9570" y="5150"/>
              <a:ext cx="1900" cy="2050"/>
              <a:chOff x="9571" y="5151"/>
              <a:chExt cx="1900" cy="2049"/>
            </a:xfrm>
          </p:grpSpPr>
          <p:sp>
            <p:nvSpPr>
              <p:cNvPr id="28702" name="Text Box 4"/>
              <p:cNvSpPr txBox="1"/>
              <p:nvPr/>
            </p:nvSpPr>
            <p:spPr>
              <a:xfrm>
                <a:off x="9996" y="6480"/>
                <a:ext cx="1475" cy="720"/>
              </a:xfrm>
              <a:prstGeom prst="rect">
                <a:avLst/>
              </a:prstGeom>
              <a:noFill/>
              <a:ln w="9525">
                <a:noFill/>
              </a:ln>
            </p:spPr>
            <p:txBody>
              <a:bodyPr anchor="t">
                <a:spAutoFit/>
              </a:bodyPr>
              <a:lstStyle/>
              <a:p>
                <a:pPr>
                  <a:spcBef>
                    <a:spcPct val="50000"/>
                  </a:spcBef>
                </a:pPr>
                <a:r>
                  <a:rPr lang="zh-CN" altLang="en-US" sz="2400" dirty="0">
                    <a:latin typeface="黑体" panose="02010609060101010101" charset="-122"/>
                    <a:ea typeface="黑体" panose="02010609060101010101" charset="-122"/>
                  </a:rPr>
                  <a:t>财政</a:t>
                </a:r>
                <a:endParaRPr lang="zh-CN" altLang="en-US" sz="2400" dirty="0">
                  <a:latin typeface="黑体" panose="02010609060101010101" charset="-122"/>
                  <a:ea typeface="黑体" panose="02010609060101010101" charset="-122"/>
                </a:endParaRPr>
              </a:p>
            </p:txBody>
          </p:sp>
          <p:pic>
            <p:nvPicPr>
              <p:cNvPr id="28703" name="图片 26"/>
              <p:cNvPicPr>
                <a:picLocks noChangeAspect="1"/>
              </p:cNvPicPr>
              <p:nvPr/>
            </p:nvPicPr>
            <p:blipFill>
              <a:blip r:embed="rId5" cstate="print"/>
              <a:stretch>
                <a:fillRect/>
              </a:stretch>
            </p:blipFill>
            <p:spPr>
              <a:xfrm>
                <a:off x="9571" y="5151"/>
                <a:ext cx="1900" cy="1297"/>
              </a:xfrm>
              <a:prstGeom prst="rect">
                <a:avLst/>
              </a:prstGeom>
              <a:noFill/>
              <a:ln w="9525">
                <a:noFill/>
              </a:ln>
            </p:spPr>
          </p:pic>
        </p:grpSp>
      </p:grpSp>
      <p:grpSp>
        <p:nvGrpSpPr>
          <p:cNvPr id="29" name="组合 28"/>
          <p:cNvGrpSpPr/>
          <p:nvPr/>
        </p:nvGrpSpPr>
        <p:grpSpPr>
          <a:xfrm>
            <a:off x="5032375" y="2526030"/>
            <a:ext cx="1454150" cy="1543050"/>
            <a:chOff x="12964" y="3371"/>
            <a:chExt cx="2292" cy="2429"/>
          </a:xfrm>
        </p:grpSpPr>
        <p:sp>
          <p:nvSpPr>
            <p:cNvPr id="28706" name="AutoShape 12"/>
            <p:cNvSpPr/>
            <p:nvPr/>
          </p:nvSpPr>
          <p:spPr>
            <a:xfrm>
              <a:off x="12964" y="4723"/>
              <a:ext cx="2292" cy="107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中书省</a:t>
              </a:r>
              <a:endParaRPr lang="zh-CN" altLang="en-US" sz="2800" dirty="0">
                <a:solidFill>
                  <a:srgbClr val="FF0000"/>
                </a:solidFill>
                <a:latin typeface="黑体" panose="02010609060101010101" charset="-122"/>
                <a:ea typeface="黑体" panose="02010609060101010101" charset="-122"/>
              </a:endParaRPr>
            </a:p>
          </p:txBody>
        </p:sp>
        <p:sp>
          <p:nvSpPr>
            <p:cNvPr id="28707" name="Line 21"/>
            <p:cNvSpPr/>
            <p:nvPr/>
          </p:nvSpPr>
          <p:spPr>
            <a:xfrm flipH="1">
              <a:off x="14110" y="3371"/>
              <a:ext cx="1" cy="1354"/>
            </a:xfrm>
            <a:prstGeom prst="line">
              <a:avLst/>
            </a:prstGeom>
            <a:ln w="28575" cap="flat" cmpd="sng">
              <a:solidFill>
                <a:srgbClr val="388392"/>
              </a:solidFill>
              <a:prstDash val="solid"/>
              <a:round/>
              <a:headEnd type="none" w="med" len="med"/>
              <a:tailEnd type="none" w="med" len="med"/>
            </a:ln>
          </p:spPr>
        </p:sp>
      </p:grpSp>
      <p:grpSp>
        <p:nvGrpSpPr>
          <p:cNvPr id="27" name="组合 26"/>
          <p:cNvGrpSpPr/>
          <p:nvPr/>
        </p:nvGrpSpPr>
        <p:grpSpPr>
          <a:xfrm>
            <a:off x="2433638" y="2532380"/>
            <a:ext cx="6510337" cy="4016375"/>
            <a:chOff x="8886" y="3403"/>
            <a:chExt cx="10253" cy="6327"/>
          </a:xfrm>
        </p:grpSpPr>
        <p:sp>
          <p:nvSpPr>
            <p:cNvPr id="28709" name="Line 21"/>
            <p:cNvSpPr/>
            <p:nvPr/>
          </p:nvSpPr>
          <p:spPr>
            <a:xfrm>
              <a:off x="14123" y="3403"/>
              <a:ext cx="0" cy="4043"/>
            </a:xfrm>
            <a:prstGeom prst="line">
              <a:avLst/>
            </a:prstGeom>
            <a:ln w="28575" cap="flat" cmpd="sng">
              <a:solidFill>
                <a:srgbClr val="388392"/>
              </a:solidFill>
              <a:prstDash val="solid"/>
              <a:round/>
              <a:headEnd type="none" w="med" len="med"/>
              <a:tailEnd type="none" w="med" len="med"/>
            </a:ln>
          </p:spPr>
        </p:sp>
        <p:sp>
          <p:nvSpPr>
            <p:cNvPr id="28710" name="Line 22"/>
            <p:cNvSpPr/>
            <p:nvPr/>
          </p:nvSpPr>
          <p:spPr>
            <a:xfrm>
              <a:off x="9592" y="7446"/>
              <a:ext cx="8720" cy="1"/>
            </a:xfrm>
            <a:prstGeom prst="line">
              <a:avLst/>
            </a:prstGeom>
            <a:ln w="28575" cap="flat" cmpd="sng">
              <a:solidFill>
                <a:srgbClr val="388392"/>
              </a:solidFill>
              <a:prstDash val="solid"/>
              <a:round/>
              <a:headEnd type="none" w="med" len="med"/>
              <a:tailEnd type="none" w="med" len="med"/>
            </a:ln>
          </p:spPr>
        </p:sp>
        <p:sp>
          <p:nvSpPr>
            <p:cNvPr id="28711" name="Line 23"/>
            <p:cNvSpPr/>
            <p:nvPr/>
          </p:nvSpPr>
          <p:spPr>
            <a:xfrm>
              <a:off x="9613" y="7446"/>
              <a:ext cx="0" cy="783"/>
            </a:xfrm>
            <a:prstGeom prst="line">
              <a:avLst/>
            </a:prstGeom>
            <a:ln w="28575" cap="flat" cmpd="sng">
              <a:solidFill>
                <a:srgbClr val="388392"/>
              </a:solidFill>
              <a:prstDash val="solid"/>
              <a:round/>
              <a:headEnd type="none" w="med" len="med"/>
              <a:tailEnd type="none" w="med" len="med"/>
            </a:ln>
          </p:spPr>
        </p:sp>
        <p:sp>
          <p:nvSpPr>
            <p:cNvPr id="28712" name="AutoShape 11"/>
            <p:cNvSpPr/>
            <p:nvPr/>
          </p:nvSpPr>
          <p:spPr>
            <a:xfrm>
              <a:off x="8886" y="8243"/>
              <a:ext cx="1896" cy="148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中书省</a:t>
              </a:r>
              <a:endParaRPr lang="zh-CN" altLang="en-US" sz="2800" dirty="0">
                <a:solidFill>
                  <a:srgbClr val="FF0000"/>
                </a:solidFill>
                <a:latin typeface="黑体" panose="02010609060101010101" charset="-122"/>
                <a:ea typeface="黑体" panose="02010609060101010101" charset="-122"/>
              </a:endParaRPr>
            </a:p>
          </p:txBody>
        </p:sp>
        <p:sp>
          <p:nvSpPr>
            <p:cNvPr id="28713" name="AutoShape 12"/>
            <p:cNvSpPr/>
            <p:nvPr/>
          </p:nvSpPr>
          <p:spPr>
            <a:xfrm>
              <a:off x="13179" y="8243"/>
              <a:ext cx="1864" cy="148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尚书省</a:t>
              </a:r>
              <a:endParaRPr lang="zh-CN" altLang="en-US" sz="2800" dirty="0">
                <a:solidFill>
                  <a:srgbClr val="FF0000"/>
                </a:solidFill>
                <a:latin typeface="黑体" panose="02010609060101010101" charset="-122"/>
                <a:ea typeface="黑体" panose="02010609060101010101" charset="-122"/>
              </a:endParaRPr>
            </a:p>
          </p:txBody>
        </p:sp>
        <p:sp>
          <p:nvSpPr>
            <p:cNvPr id="28714" name="AutoShape 13"/>
            <p:cNvSpPr/>
            <p:nvPr/>
          </p:nvSpPr>
          <p:spPr>
            <a:xfrm>
              <a:off x="17298" y="8243"/>
              <a:ext cx="1841" cy="148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anchor="ctr"/>
            <a:lstStyle/>
            <a:p>
              <a:r>
                <a:rPr lang="zh-CN" altLang="en-US" sz="2800" dirty="0">
                  <a:solidFill>
                    <a:srgbClr val="FF0000"/>
                  </a:solidFill>
                  <a:latin typeface="黑体" panose="02010609060101010101" charset="-122"/>
                  <a:ea typeface="黑体" panose="02010609060101010101" charset="-122"/>
                </a:rPr>
                <a:t>门下省</a:t>
              </a:r>
              <a:endParaRPr lang="zh-CN" altLang="en-US" sz="2800" dirty="0">
                <a:solidFill>
                  <a:srgbClr val="FF0000"/>
                </a:solidFill>
                <a:latin typeface="黑体" panose="02010609060101010101" charset="-122"/>
                <a:ea typeface="黑体" panose="02010609060101010101" charset="-122"/>
              </a:endParaRPr>
            </a:p>
          </p:txBody>
        </p:sp>
        <p:sp>
          <p:nvSpPr>
            <p:cNvPr id="28715" name="Line 25"/>
            <p:cNvSpPr/>
            <p:nvPr/>
          </p:nvSpPr>
          <p:spPr>
            <a:xfrm>
              <a:off x="18312" y="7447"/>
              <a:ext cx="1" cy="812"/>
            </a:xfrm>
            <a:prstGeom prst="line">
              <a:avLst/>
            </a:prstGeom>
            <a:ln w="28575" cap="flat" cmpd="sng">
              <a:solidFill>
                <a:srgbClr val="388392"/>
              </a:solidFill>
              <a:prstDash val="solid"/>
              <a:round/>
              <a:headEnd type="none" w="med" len="med"/>
              <a:tailEnd type="none" w="med" len="med"/>
            </a:ln>
          </p:spPr>
        </p:sp>
        <p:sp>
          <p:nvSpPr>
            <p:cNvPr id="28716" name="Line 24"/>
            <p:cNvSpPr/>
            <p:nvPr/>
          </p:nvSpPr>
          <p:spPr>
            <a:xfrm>
              <a:off x="14123" y="7446"/>
              <a:ext cx="0" cy="783"/>
            </a:xfrm>
            <a:prstGeom prst="line">
              <a:avLst/>
            </a:prstGeom>
            <a:ln w="28575" cap="flat" cmpd="sng">
              <a:solidFill>
                <a:srgbClr val="388392"/>
              </a:solidFill>
              <a:prstDash val="solid"/>
              <a:round/>
              <a:headEnd type="none" w="med" len="med"/>
              <a:tailEnd type="none" w="med" len="med"/>
            </a:ln>
          </p:spPr>
        </p:sp>
      </p:grpSp>
      <p:grpSp>
        <p:nvGrpSpPr>
          <p:cNvPr id="9" name="Group 5"/>
          <p:cNvGrpSpPr/>
          <p:nvPr/>
        </p:nvGrpSpPr>
        <p:grpSpPr>
          <a:xfrm>
            <a:off x="1843088" y="4069080"/>
            <a:ext cx="7164387" cy="2162175"/>
            <a:chOff x="905" y="2840"/>
            <a:chExt cx="4513" cy="1362"/>
          </a:xfrm>
        </p:grpSpPr>
        <p:sp>
          <p:nvSpPr>
            <p:cNvPr id="28718" name="AutoShape 6"/>
            <p:cNvSpPr/>
            <p:nvPr/>
          </p:nvSpPr>
          <p:spPr>
            <a:xfrm>
              <a:off x="905" y="3385"/>
              <a:ext cx="386" cy="817"/>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吏</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19" name="AutoShape 7"/>
            <p:cNvSpPr/>
            <p:nvPr/>
          </p:nvSpPr>
          <p:spPr>
            <a:xfrm>
              <a:off x="1676" y="3385"/>
              <a:ext cx="386" cy="817"/>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户</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20" name="AutoShape 8"/>
            <p:cNvSpPr/>
            <p:nvPr/>
          </p:nvSpPr>
          <p:spPr>
            <a:xfrm>
              <a:off x="2560" y="3385"/>
              <a:ext cx="386" cy="817"/>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礼</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21" name="AutoShape 9"/>
            <p:cNvSpPr/>
            <p:nvPr/>
          </p:nvSpPr>
          <p:spPr>
            <a:xfrm>
              <a:off x="3400" y="3385"/>
              <a:ext cx="386" cy="817"/>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兵</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22" name="AutoShape 10"/>
            <p:cNvSpPr/>
            <p:nvPr/>
          </p:nvSpPr>
          <p:spPr>
            <a:xfrm>
              <a:off x="4216" y="3385"/>
              <a:ext cx="386" cy="794"/>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刑</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23" name="AutoShape 11"/>
            <p:cNvSpPr/>
            <p:nvPr/>
          </p:nvSpPr>
          <p:spPr>
            <a:xfrm>
              <a:off x="5011" y="3385"/>
              <a:ext cx="386" cy="817"/>
            </a:xfrm>
            <a:prstGeom prst="flowChartProcess">
              <a:avLst/>
            </a:prstGeom>
            <a:solidFill>
              <a:schemeClr val="bg2"/>
            </a:solidFill>
            <a:ln w="9525" cap="flat" cmpd="sng">
              <a:solidFill>
                <a:srgbClr val="FF00FF"/>
              </a:solidFill>
              <a:prstDash val="solid"/>
              <a:miter/>
              <a:headEnd type="none" w="med" len="med"/>
              <a:tailEnd type="none" w="med" len="med"/>
            </a:ln>
          </p:spPr>
          <p:txBody>
            <a:bodyPr wrap="none" anchor="ctr"/>
            <a:lstStyle/>
            <a:p>
              <a:r>
                <a:rPr lang="zh-CN" altLang="en-US" sz="2400" dirty="0">
                  <a:latin typeface="黑体" panose="02010609060101010101" charset="-122"/>
                  <a:ea typeface="黑体" panose="02010609060101010101" charset="-122"/>
                </a:rPr>
                <a:t>工</a:t>
              </a:r>
              <a:endParaRPr lang="zh-CN" altLang="en-US" sz="2400" dirty="0">
                <a:latin typeface="黑体" panose="02010609060101010101" charset="-122"/>
                <a:ea typeface="黑体" panose="02010609060101010101" charset="-122"/>
              </a:endParaRPr>
            </a:p>
            <a:p>
              <a:r>
                <a:rPr lang="zh-CN" altLang="en-US" sz="2400" dirty="0">
                  <a:latin typeface="黑体" panose="02010609060101010101" charset="-122"/>
                  <a:ea typeface="黑体" panose="02010609060101010101" charset="-122"/>
                </a:rPr>
                <a:t>部</a:t>
              </a:r>
              <a:endParaRPr lang="zh-CN" altLang="en-US" sz="2400" dirty="0">
                <a:latin typeface="黑体" panose="02010609060101010101" charset="-122"/>
                <a:ea typeface="黑体" panose="02010609060101010101" charset="-122"/>
              </a:endParaRPr>
            </a:p>
          </p:txBody>
        </p:sp>
        <p:sp>
          <p:nvSpPr>
            <p:cNvPr id="28724" name="AutoShape 12"/>
            <p:cNvSpPr/>
            <p:nvPr/>
          </p:nvSpPr>
          <p:spPr>
            <a:xfrm rot="5400000">
              <a:off x="3105" y="1071"/>
              <a:ext cx="544" cy="4082"/>
            </a:xfrm>
            <a:prstGeom prst="leftBrace">
              <a:avLst>
                <a:gd name="adj1" fmla="val 0"/>
                <a:gd name="adj2" fmla="val 50000"/>
              </a:avLst>
            </a:prstGeom>
            <a:noFill/>
            <a:ln w="25400" cap="flat" cmpd="sng">
              <a:solidFill>
                <a:srgbClr val="00FF00"/>
              </a:solidFill>
              <a:prstDash val="solid"/>
              <a:round/>
              <a:headEnd type="none" w="med" len="med"/>
              <a:tailEnd type="none" w="med" len="med"/>
            </a:ln>
          </p:spPr>
          <p:txBody>
            <a:bodyPr wrap="none" anchor="ctr"/>
            <a:lstStyle/>
            <a:p>
              <a:endParaRPr lang="zh-CN" altLang="en-US" dirty="0">
                <a:latin typeface="黑体" panose="02010609060101010101" charset="-122"/>
                <a:ea typeface="黑体" panose="02010609060101010101" charset="-122"/>
              </a:endParaRPr>
            </a:p>
          </p:txBody>
        </p:sp>
      </p:grpSp>
      <p:grpSp>
        <p:nvGrpSpPr>
          <p:cNvPr id="37" name="组合 36"/>
          <p:cNvGrpSpPr/>
          <p:nvPr/>
        </p:nvGrpSpPr>
        <p:grpSpPr>
          <a:xfrm>
            <a:off x="2881313" y="2526030"/>
            <a:ext cx="5826125" cy="1544638"/>
            <a:chOff x="9577" y="3371"/>
            <a:chExt cx="9176" cy="2432"/>
          </a:xfrm>
        </p:grpSpPr>
        <p:grpSp>
          <p:nvGrpSpPr>
            <p:cNvPr id="28726" name="组合 29"/>
            <p:cNvGrpSpPr/>
            <p:nvPr/>
          </p:nvGrpSpPr>
          <p:grpSpPr>
            <a:xfrm>
              <a:off x="16461" y="3372"/>
              <a:ext cx="2293" cy="2430"/>
              <a:chOff x="13868" y="3371"/>
              <a:chExt cx="2293" cy="2430"/>
            </a:xfrm>
          </p:grpSpPr>
          <p:sp>
            <p:nvSpPr>
              <p:cNvPr id="28727" name="AutoShape 12"/>
              <p:cNvSpPr/>
              <p:nvPr/>
            </p:nvSpPr>
            <p:spPr>
              <a:xfrm>
                <a:off x="13868" y="4724"/>
                <a:ext cx="2293" cy="107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宣政院</a:t>
                </a:r>
                <a:endParaRPr lang="zh-CN" altLang="en-US" sz="2800" dirty="0">
                  <a:solidFill>
                    <a:srgbClr val="FF0000"/>
                  </a:solidFill>
                  <a:latin typeface="黑体" panose="02010609060101010101" charset="-122"/>
                  <a:ea typeface="黑体" panose="02010609060101010101" charset="-122"/>
                </a:endParaRPr>
              </a:p>
            </p:txBody>
          </p:sp>
          <p:sp>
            <p:nvSpPr>
              <p:cNvPr id="28728" name="Line 21"/>
              <p:cNvSpPr/>
              <p:nvPr/>
            </p:nvSpPr>
            <p:spPr>
              <a:xfrm flipH="1">
                <a:off x="15014" y="3371"/>
                <a:ext cx="1" cy="1354"/>
              </a:xfrm>
              <a:prstGeom prst="line">
                <a:avLst/>
              </a:prstGeom>
              <a:ln w="28575" cap="flat" cmpd="sng">
                <a:solidFill>
                  <a:srgbClr val="388392"/>
                </a:solidFill>
                <a:prstDash val="solid"/>
                <a:round/>
                <a:headEnd type="none" w="med" len="med"/>
                <a:tailEnd type="none" w="med" len="med"/>
              </a:ln>
            </p:spPr>
          </p:sp>
        </p:grpSp>
        <p:grpSp>
          <p:nvGrpSpPr>
            <p:cNvPr id="28729" name="组合 32"/>
            <p:cNvGrpSpPr/>
            <p:nvPr/>
          </p:nvGrpSpPr>
          <p:grpSpPr>
            <a:xfrm>
              <a:off x="9577" y="3371"/>
              <a:ext cx="2293" cy="2432"/>
              <a:chOff x="12964" y="3371"/>
              <a:chExt cx="2293" cy="2432"/>
            </a:xfrm>
          </p:grpSpPr>
          <p:sp>
            <p:nvSpPr>
              <p:cNvPr id="28730" name="AutoShape 12"/>
              <p:cNvSpPr/>
              <p:nvPr/>
            </p:nvSpPr>
            <p:spPr>
              <a:xfrm>
                <a:off x="12964" y="4726"/>
                <a:ext cx="2293" cy="1077"/>
              </a:xfrm>
              <a:prstGeom prst="flowChartProcess">
                <a:avLst/>
              </a:prstGeom>
              <a:solidFill>
                <a:srgbClr val="D5E1C1"/>
              </a:solidFill>
              <a:ln w="9525" cap="flat" cmpd="sng">
                <a:solidFill>
                  <a:srgbClr val="FF00FF"/>
                </a:solidFill>
                <a:prstDash val="solid"/>
                <a:miter/>
                <a:headEnd type="none" w="med" len="med"/>
                <a:tailEnd type="none" w="med" len="med"/>
              </a:ln>
            </p:spPr>
            <p:txBody>
              <a:bodyPr wrap="none" lIns="90000" tIns="46800" rIns="90000" bIns="46800" anchor="ctr"/>
              <a:lstStyle/>
              <a:p>
                <a:r>
                  <a:rPr lang="zh-CN" altLang="en-US" sz="2800" dirty="0">
                    <a:solidFill>
                      <a:srgbClr val="FF0000"/>
                    </a:solidFill>
                    <a:latin typeface="黑体" panose="02010609060101010101" charset="-122"/>
                    <a:ea typeface="黑体" panose="02010609060101010101" charset="-122"/>
                  </a:rPr>
                  <a:t>枢密院</a:t>
                </a:r>
                <a:endParaRPr lang="zh-CN" altLang="en-US" sz="2800" dirty="0">
                  <a:solidFill>
                    <a:srgbClr val="FF0000"/>
                  </a:solidFill>
                  <a:latin typeface="黑体" panose="02010609060101010101" charset="-122"/>
                  <a:ea typeface="黑体" panose="02010609060101010101" charset="-122"/>
                </a:endParaRPr>
              </a:p>
            </p:txBody>
          </p:sp>
          <p:sp>
            <p:nvSpPr>
              <p:cNvPr id="28731" name="Line 21"/>
              <p:cNvSpPr/>
              <p:nvPr/>
            </p:nvSpPr>
            <p:spPr>
              <a:xfrm flipH="1">
                <a:off x="14110" y="3371"/>
                <a:ext cx="1" cy="1354"/>
              </a:xfrm>
              <a:prstGeom prst="line">
                <a:avLst/>
              </a:prstGeom>
              <a:ln w="28575" cap="flat" cmpd="sng">
                <a:solidFill>
                  <a:srgbClr val="388392"/>
                </a:solidFill>
                <a:prstDash val="solid"/>
                <a:round/>
                <a:headEnd type="none" w="med" len="med"/>
                <a:tailEnd type="none" w="med" len="med"/>
              </a:ln>
            </p:spPr>
          </p:sp>
        </p:grpSp>
        <p:sp>
          <p:nvSpPr>
            <p:cNvPr id="28732" name="Line 22"/>
            <p:cNvSpPr/>
            <p:nvPr/>
          </p:nvSpPr>
          <p:spPr>
            <a:xfrm flipV="1">
              <a:off x="10723" y="3371"/>
              <a:ext cx="6885" cy="8"/>
            </a:xfrm>
            <a:prstGeom prst="line">
              <a:avLst/>
            </a:prstGeom>
            <a:ln w="28575" cap="flat" cmpd="sng">
              <a:solidFill>
                <a:srgbClr val="388392"/>
              </a:solidFill>
              <a:prstDash val="solid"/>
              <a:round/>
              <a:headEnd type="none" w="med" len="med"/>
              <a:tailEnd type="none" w="med" len="med"/>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2000"/>
                                        <p:tgtEl>
                                          <p:spTgt spid="27"/>
                                        </p:tgtEl>
                                      </p:cBhvr>
                                    </p:animEffect>
                                    <p:set>
                                      <p:cBhvr>
                                        <p:cTn id="12" dur="1" fill="hold">
                                          <p:stCondLst>
                                            <p:cond delay="19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占位符 20481"/>
          <p:cNvSpPr>
            <a:spLocks noGrp="1" noRot="1"/>
          </p:cNvSpPr>
          <p:nvPr>
            <p:ph type="body"/>
          </p:nvPr>
        </p:nvSpPr>
        <p:spPr>
          <a:xfrm>
            <a:off x="1524000" y="981075"/>
            <a:ext cx="8153400" cy="4498975"/>
          </a:xfrm>
        </p:spPr>
        <p:txBody>
          <a:bodyPr wrap="square" lIns="91440" tIns="45720" rIns="91440" bIns="45720" anchor="t"/>
          <a:p>
            <a:pPr marL="0" indent="0" eaLnBrk="1" latinLnBrk="1" hangingPunct="1">
              <a:lnSpc>
                <a:spcPct val="80000"/>
              </a:lnSpc>
              <a:buNone/>
            </a:pPr>
            <a:r>
              <a:rPr lang="zh-CN" altLang="en-US" b="1" dirty="0"/>
              <a:t>（三）北宋初年：</a:t>
            </a:r>
            <a:r>
              <a:rPr lang="zh-CN" altLang="en-US" b="1" dirty="0">
                <a:solidFill>
                  <a:schemeClr val="tx2"/>
                </a:solidFill>
              </a:rPr>
              <a:t>中央集权的加强</a:t>
            </a:r>
            <a:endParaRPr lang="zh-CN" altLang="en-US" b="1" dirty="0">
              <a:solidFill>
                <a:schemeClr val="tx2"/>
              </a:solidFill>
            </a:endParaRPr>
          </a:p>
        </p:txBody>
      </p:sp>
      <p:sp>
        <p:nvSpPr>
          <p:cNvPr id="20483" name="文本框 20482"/>
          <p:cNvSpPr txBox="1"/>
          <p:nvPr/>
        </p:nvSpPr>
        <p:spPr>
          <a:xfrm>
            <a:off x="1992313" y="1557338"/>
            <a:ext cx="8675687" cy="946150"/>
          </a:xfrm>
          <a:prstGeom prst="rect">
            <a:avLst/>
          </a:prstGeom>
          <a:noFill/>
          <a:ln w="9525">
            <a:noFill/>
          </a:ln>
        </p:spPr>
        <p:txBody>
          <a:bodyPr anchor="t"/>
          <a:p>
            <a:pPr>
              <a:spcBef>
                <a:spcPct val="50000"/>
              </a:spcBef>
            </a:pPr>
            <a:r>
              <a:rPr lang="en-US" altLang="zh-CN" sz="2800" b="1" dirty="0">
                <a:latin typeface="黑体" panose="02010609060101010101" charset="-122"/>
                <a:ea typeface="黑体" panose="02010609060101010101" charset="-122"/>
              </a:rPr>
              <a:t>1</a:t>
            </a:r>
            <a:r>
              <a:rPr lang="zh-CN" altLang="en-US" sz="2800" b="1" dirty="0">
                <a:latin typeface="黑体" panose="02010609060101010101" charset="-122"/>
                <a:ea typeface="黑体" panose="02010609060101010101" charset="-122"/>
              </a:rPr>
              <a:t>、背景：唐末五代以来藩镇割据持续，严重削弱了中央集权（北宋吸取历史教训）</a:t>
            </a:r>
            <a:endParaRPr lang="zh-CN" altLang="en-US" sz="2800" b="1" dirty="0">
              <a:latin typeface="黑体" panose="02010609060101010101" charset="-122"/>
              <a:ea typeface="黑体" panose="02010609060101010101" charset="-122"/>
            </a:endParaRPr>
          </a:p>
        </p:txBody>
      </p:sp>
      <p:pic>
        <p:nvPicPr>
          <p:cNvPr id="20484" name="图片 20483"/>
          <p:cNvPicPr>
            <a:picLocks noChangeAspect="1"/>
          </p:cNvPicPr>
          <p:nvPr/>
        </p:nvPicPr>
        <p:blipFill>
          <a:blip r:embed="rId1"/>
          <a:stretch>
            <a:fillRect/>
          </a:stretch>
        </p:blipFill>
        <p:spPr>
          <a:xfrm>
            <a:off x="1524000" y="2636838"/>
            <a:ext cx="9144000" cy="3500437"/>
          </a:xfrm>
          <a:prstGeom prst="rect">
            <a:avLst/>
          </a:prstGeom>
          <a:noFill/>
          <a:ln w="9525">
            <a:noFill/>
          </a:ln>
        </p:spPr>
      </p:pic>
      <p:sp>
        <p:nvSpPr>
          <p:cNvPr id="16388" name="文本框 20484"/>
          <p:cNvSpPr txBox="1"/>
          <p:nvPr/>
        </p:nvSpPr>
        <p:spPr>
          <a:xfrm>
            <a:off x="1703388" y="188913"/>
            <a:ext cx="8964612" cy="579437"/>
          </a:xfrm>
          <a:prstGeom prst="rect">
            <a:avLst/>
          </a:prstGeom>
          <a:noFill/>
          <a:ln w="12700">
            <a:noFill/>
          </a:ln>
        </p:spPr>
        <p:txBody>
          <a:bodyPr anchor="t"/>
          <a:p>
            <a:r>
              <a:rPr lang="zh-CN" altLang="en-US" sz="3200" b="1" dirty="0">
                <a:solidFill>
                  <a:srgbClr val="FF3399"/>
                </a:solidFill>
                <a:latin typeface="黑体" panose="02010609060101010101" charset="-122"/>
                <a:ea typeface="黑体" panose="02010609060101010101" charset="-122"/>
              </a:rPr>
              <a:t>一</a:t>
            </a:r>
            <a:r>
              <a:rPr lang="en-US" altLang="zh-CN" sz="3200" b="1" dirty="0">
                <a:solidFill>
                  <a:srgbClr val="FF3399"/>
                </a:solidFill>
                <a:latin typeface="黑体" panose="02010609060101010101" charset="-122"/>
                <a:ea typeface="黑体" panose="02010609060101010101" charset="-122"/>
              </a:rPr>
              <a:t>. </a:t>
            </a:r>
            <a:r>
              <a:rPr lang="zh-CN" altLang="en-US" sz="3200" b="1" dirty="0">
                <a:solidFill>
                  <a:srgbClr val="FF3399"/>
                </a:solidFill>
                <a:latin typeface="黑体" panose="02010609060101010101" charset="-122"/>
                <a:ea typeface="黑体" panose="02010609060101010101" charset="-122"/>
              </a:rPr>
              <a:t>中央集权发展</a:t>
            </a:r>
            <a:r>
              <a:rPr lang="en-US" altLang="zh-CN" sz="3200" b="1" dirty="0">
                <a:solidFill>
                  <a:srgbClr val="FF3399"/>
                </a:solidFill>
                <a:latin typeface="黑体" panose="02010609060101010101" charset="-122"/>
                <a:ea typeface="黑体" panose="02010609060101010101" charset="-122"/>
              </a:rPr>
              <a:t>——</a:t>
            </a:r>
            <a:r>
              <a:rPr lang="zh-CN" altLang="en-US" sz="3200" b="1" dirty="0">
                <a:latin typeface="黑体" panose="02010609060101010101" charset="-122"/>
                <a:ea typeface="黑体" panose="02010609060101010101" charset="-122"/>
              </a:rPr>
              <a:t>地方管理制度演变</a:t>
            </a:r>
            <a:endParaRPr lang="zh-CN" altLang="en-US" sz="32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charRg st="0" end="16"/>
                                            </p:txEl>
                                          </p:spTgt>
                                        </p:tgtEl>
                                        <p:attrNameLst>
                                          <p:attrName>style.visibility</p:attrName>
                                        </p:attrNameLst>
                                      </p:cBhvr>
                                      <p:to>
                                        <p:strVal val="visible"/>
                                      </p:to>
                                    </p:set>
                                    <p:anim calcmode="lin" valueType="num">
                                      <p:cBhvr>
                                        <p:cTn id="7" dur="500" fill="hold"/>
                                        <p:tgtEl>
                                          <p:spTgt spid="20482">
                                            <p:txEl>
                                              <p:charRg st="0" end="16"/>
                                            </p:txEl>
                                          </p:spTgt>
                                        </p:tgtEl>
                                        <p:attrNameLst>
                                          <p:attrName>ppt_x</p:attrName>
                                        </p:attrNameLst>
                                      </p:cBhvr>
                                      <p:tavLst>
                                        <p:tav tm="0">
                                          <p:val>
                                            <p:strVal val="#ppt_x"/>
                                          </p:val>
                                        </p:tav>
                                        <p:tav tm="100000">
                                          <p:val>
                                            <p:strVal val="#ppt_x"/>
                                          </p:val>
                                        </p:tav>
                                      </p:tavLst>
                                    </p:anim>
                                    <p:anim calcmode="lin" valueType="num">
                                      <p:cBhvr>
                                        <p:cTn id="8" dur="500" fill="hold"/>
                                        <p:tgtEl>
                                          <p:spTgt spid="20482">
                                            <p:txEl>
                                              <p:charRg st="0" end="1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0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box(in)">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中央与地方的关系】</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43313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t>（一）加强中央集权的措施 </a:t>
            </a:r>
            <a:endParaRPr lang="zh-CN" altLang="en-US" b="1" dirty="0"/>
          </a:p>
          <a:p>
            <a:pPr>
              <a:lnSpc>
                <a:spcPct val="125000"/>
              </a:lnSpc>
              <a:spcBef>
                <a:spcPts val="0"/>
              </a:spcBef>
            </a:pPr>
            <a:r>
              <a:rPr lang="zh-CN" altLang="en-US" b="1" dirty="0"/>
              <a:t>         </a:t>
            </a:r>
            <a:r>
              <a:rPr lang="en-US" altLang="zh-CN" b="1" dirty="0"/>
              <a:t>2.</a:t>
            </a:r>
            <a:r>
              <a:rPr lang="zh-CN" altLang="en-US" b="1" dirty="0"/>
              <a:t>北宋加强中央集权：</a:t>
            </a:r>
            <a:endParaRPr lang="zh-CN" altLang="en-US" b="1" dirty="0"/>
          </a:p>
          <a:p>
            <a:pPr>
              <a:lnSpc>
                <a:spcPct val="125000"/>
              </a:lnSpc>
              <a:spcBef>
                <a:spcPts val="0"/>
              </a:spcBef>
            </a:pPr>
            <a:r>
              <a:rPr lang="zh-CN" altLang="en-US" b="1" dirty="0"/>
              <a:t>        </a:t>
            </a:r>
            <a:r>
              <a:rPr lang="zh-CN" altLang="en-US" b="1" dirty="0">
                <a:solidFill>
                  <a:srgbClr val="FF0000"/>
                </a:solidFill>
              </a:rPr>
              <a:t> </a:t>
            </a:r>
            <a:r>
              <a:rPr lang="zh-CN" altLang="en-US" b="1" dirty="0"/>
              <a:t> （</a:t>
            </a:r>
            <a:r>
              <a:rPr lang="en-US" altLang="zh-CN" b="1" dirty="0"/>
              <a:t>1</a:t>
            </a:r>
            <a:r>
              <a:rPr lang="zh-CN" altLang="en-US" b="1" dirty="0"/>
              <a:t>）措施</a:t>
            </a:r>
            <a:r>
              <a:rPr lang="en-US" altLang="zh-CN" b="1" dirty="0"/>
              <a:t>:</a:t>
            </a:r>
            <a:endParaRPr lang="zh-CN" altLang="en-US" b="1" dirty="0"/>
          </a:p>
          <a:p>
            <a:pPr>
              <a:lnSpc>
                <a:spcPct val="125000"/>
              </a:lnSpc>
              <a:spcBef>
                <a:spcPts val="0"/>
              </a:spcBef>
            </a:pPr>
            <a:r>
              <a:rPr lang="zh-CN" altLang="en-US" b="1" dirty="0"/>
              <a:t>                  ①军事上，把主要将领的兵权收归中央（节度使逐渐演变为虚衔，只领俸禄而不赴任）；各地方军的精壮之士选入禁军（“强干弱枝”）</a:t>
            </a:r>
            <a:endParaRPr lang="zh-CN" altLang="en-US" b="1" dirty="0"/>
          </a:p>
          <a:p>
            <a:pPr>
              <a:lnSpc>
                <a:spcPct val="125000"/>
              </a:lnSpc>
              <a:spcBef>
                <a:spcPts val="0"/>
              </a:spcBef>
            </a:pPr>
            <a:r>
              <a:rPr lang="zh-CN" altLang="en-US" b="1" dirty="0"/>
              <a:t>                 </a:t>
            </a:r>
            <a:endParaRPr lang="zh-CN"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直接连接符 36865"/>
          <p:cNvSpPr/>
          <p:nvPr/>
        </p:nvSpPr>
        <p:spPr>
          <a:xfrm flipV="1">
            <a:off x="8474075" y="2255838"/>
            <a:ext cx="1800225" cy="12700"/>
          </a:xfrm>
          <a:prstGeom prst="line">
            <a:avLst/>
          </a:prstGeom>
          <a:ln w="38100" cap="flat" cmpd="sng">
            <a:solidFill>
              <a:schemeClr val="tx1"/>
            </a:solidFill>
            <a:prstDash val="solid"/>
            <a:round/>
            <a:headEnd type="none" w="med" len="med"/>
            <a:tailEnd type="none" w="med" len="med"/>
          </a:ln>
        </p:spPr>
      </p:sp>
      <p:sp>
        <p:nvSpPr>
          <p:cNvPr id="36867" name="文本框 36866"/>
          <p:cNvSpPr txBox="1"/>
          <p:nvPr/>
        </p:nvSpPr>
        <p:spPr>
          <a:xfrm>
            <a:off x="8112125" y="2543175"/>
            <a:ext cx="596900" cy="1570038"/>
          </a:xfrm>
          <a:prstGeom prst="rect">
            <a:avLst/>
          </a:prstGeom>
          <a:noFill/>
          <a:ln w="38100">
            <a:noFill/>
          </a:ln>
        </p:spPr>
        <p:txBody>
          <a:bodyPr wrap="none" anchor="t"/>
          <a:p>
            <a:r>
              <a:rPr lang="zh-CN" altLang="en-US" sz="3200" b="1" dirty="0">
                <a:latin typeface="黑体" panose="02010609060101010101" charset="-122"/>
                <a:ea typeface="黑体" panose="02010609060101010101" charset="-122"/>
              </a:rPr>
              <a:t>殿</a:t>
            </a:r>
            <a:endParaRPr lang="zh-CN" altLang="en-US" sz="3200" b="1" dirty="0">
              <a:latin typeface="Times New Roman" panose="02020603050405020304" pitchFamily="18" charset="0"/>
              <a:ea typeface="黑体" panose="02010609060101010101" charset="-122"/>
            </a:endParaRPr>
          </a:p>
          <a:p>
            <a:r>
              <a:rPr lang="zh-CN" altLang="en-US" sz="3200" b="1" dirty="0">
                <a:latin typeface="黑体" panose="02010609060101010101" charset="-122"/>
                <a:ea typeface="黑体" panose="02010609060101010101" charset="-122"/>
              </a:rPr>
              <a:t>前</a:t>
            </a:r>
            <a:endParaRPr lang="zh-CN" altLang="en-US" sz="3200" b="1" dirty="0">
              <a:latin typeface="Times New Roman" panose="02020603050405020304" pitchFamily="18" charset="0"/>
              <a:ea typeface="黑体" panose="02010609060101010101" charset="-122"/>
            </a:endParaRPr>
          </a:p>
          <a:p>
            <a:r>
              <a:rPr lang="zh-CN" altLang="en-US" sz="3200" b="1" dirty="0">
                <a:latin typeface="黑体" panose="02010609060101010101" charset="-122"/>
                <a:ea typeface="黑体" panose="02010609060101010101" charset="-122"/>
              </a:rPr>
              <a:t>司</a:t>
            </a:r>
            <a:endParaRPr lang="zh-CN" altLang="en-US" sz="3200" b="1" dirty="0">
              <a:latin typeface="黑体" panose="02010609060101010101" charset="-122"/>
              <a:ea typeface="黑体" panose="02010609060101010101" charset="-122"/>
            </a:endParaRPr>
          </a:p>
        </p:txBody>
      </p:sp>
      <p:sp>
        <p:nvSpPr>
          <p:cNvPr id="36868" name="文本框 36867"/>
          <p:cNvSpPr txBox="1"/>
          <p:nvPr/>
        </p:nvSpPr>
        <p:spPr>
          <a:xfrm>
            <a:off x="8983663" y="2543175"/>
            <a:ext cx="596900" cy="3540125"/>
          </a:xfrm>
          <a:prstGeom prst="rect">
            <a:avLst/>
          </a:prstGeom>
          <a:noFill/>
          <a:ln w="38100">
            <a:noFill/>
          </a:ln>
        </p:spPr>
        <p:txBody>
          <a:bodyPr wrap="none" anchor="t"/>
          <a:p>
            <a:r>
              <a:rPr lang="zh-CN" altLang="en-US" sz="3200" b="1" dirty="0">
                <a:latin typeface="黑体" panose="02010609060101010101" charset="-122"/>
                <a:ea typeface="黑体" panose="02010609060101010101" charset="-122"/>
              </a:rPr>
              <a:t>侍</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卫</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亲</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军</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马</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军</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司</a:t>
            </a:r>
            <a:endParaRPr lang="zh-CN" altLang="en-US" sz="3200" b="1" dirty="0">
              <a:latin typeface="黑体" panose="02010609060101010101" charset="-122"/>
              <a:ea typeface="黑体" panose="02010609060101010101" charset="-122"/>
            </a:endParaRPr>
          </a:p>
        </p:txBody>
      </p:sp>
      <p:sp>
        <p:nvSpPr>
          <p:cNvPr id="36869" name="文本框 36868"/>
          <p:cNvSpPr txBox="1"/>
          <p:nvPr/>
        </p:nvSpPr>
        <p:spPr>
          <a:xfrm>
            <a:off x="9972675" y="2543175"/>
            <a:ext cx="596900" cy="3540125"/>
          </a:xfrm>
          <a:prstGeom prst="rect">
            <a:avLst/>
          </a:prstGeom>
          <a:noFill/>
          <a:ln w="38100">
            <a:noFill/>
          </a:ln>
        </p:spPr>
        <p:txBody>
          <a:bodyPr wrap="none" anchor="t"/>
          <a:p>
            <a:r>
              <a:rPr lang="zh-CN" altLang="en-US" sz="3200" b="1" dirty="0">
                <a:latin typeface="黑体" panose="02010609060101010101" charset="-122"/>
                <a:ea typeface="黑体" panose="02010609060101010101" charset="-122"/>
              </a:rPr>
              <a:t>侍</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卫</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亲</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军</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步</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军</a:t>
            </a:r>
            <a:endParaRPr lang="zh-CN" altLang="en-US" sz="3200" b="1" dirty="0">
              <a:latin typeface="Arial" panose="020B0604020202020204" pitchFamily="34" charset="0"/>
              <a:ea typeface="黑体" panose="02010609060101010101" charset="-122"/>
            </a:endParaRPr>
          </a:p>
          <a:p>
            <a:r>
              <a:rPr lang="zh-CN" altLang="en-US" sz="3200" b="1" dirty="0">
                <a:latin typeface="黑体" panose="02010609060101010101" charset="-122"/>
                <a:ea typeface="黑体" panose="02010609060101010101" charset="-122"/>
              </a:rPr>
              <a:t>司</a:t>
            </a:r>
            <a:endParaRPr lang="zh-CN" altLang="en-US" sz="3200" b="1" dirty="0">
              <a:latin typeface="黑体" panose="02010609060101010101" charset="-122"/>
              <a:ea typeface="黑体" panose="02010609060101010101" charset="-122"/>
            </a:endParaRPr>
          </a:p>
        </p:txBody>
      </p:sp>
      <p:sp>
        <p:nvSpPr>
          <p:cNvPr id="36870" name="文本框 36869"/>
          <p:cNvSpPr txBox="1"/>
          <p:nvPr/>
        </p:nvSpPr>
        <p:spPr>
          <a:xfrm>
            <a:off x="8474075" y="1177925"/>
            <a:ext cx="1841500" cy="584200"/>
          </a:xfrm>
          <a:prstGeom prst="rect">
            <a:avLst/>
          </a:prstGeom>
          <a:solidFill>
            <a:schemeClr val="accent1"/>
          </a:solidFill>
          <a:ln w="38100">
            <a:noFill/>
          </a:ln>
        </p:spPr>
        <p:txBody>
          <a:bodyPr anchor="t"/>
          <a:p>
            <a:pPr algn="ctr"/>
            <a:r>
              <a:rPr lang="zh-CN" altLang="en-US" sz="3200" b="1" dirty="0">
                <a:latin typeface="黑体" panose="02010609060101010101" charset="-122"/>
                <a:ea typeface="黑体" panose="02010609060101010101" charset="-122"/>
              </a:rPr>
              <a:t>三衙</a:t>
            </a:r>
            <a:endParaRPr lang="zh-CN" altLang="en-US" sz="3200" b="1" dirty="0">
              <a:latin typeface="黑体" panose="02010609060101010101" charset="-122"/>
              <a:ea typeface="黑体" panose="02010609060101010101" charset="-122"/>
            </a:endParaRPr>
          </a:p>
        </p:txBody>
      </p:sp>
      <p:sp>
        <p:nvSpPr>
          <p:cNvPr id="36871" name="直接连接符 36870"/>
          <p:cNvSpPr/>
          <p:nvPr/>
        </p:nvSpPr>
        <p:spPr>
          <a:xfrm>
            <a:off x="8474075" y="2268538"/>
            <a:ext cx="0" cy="274637"/>
          </a:xfrm>
          <a:prstGeom prst="line">
            <a:avLst/>
          </a:prstGeom>
          <a:ln w="38100" cap="flat" cmpd="sng">
            <a:solidFill>
              <a:schemeClr val="tx1"/>
            </a:solidFill>
            <a:prstDash val="solid"/>
            <a:round/>
            <a:headEnd type="none" w="med" len="med"/>
            <a:tailEnd type="none" w="med" len="med"/>
          </a:ln>
        </p:spPr>
      </p:sp>
      <p:sp>
        <p:nvSpPr>
          <p:cNvPr id="36872" name="直接连接符 36871"/>
          <p:cNvSpPr/>
          <p:nvPr/>
        </p:nvSpPr>
        <p:spPr>
          <a:xfrm>
            <a:off x="10272713" y="2266950"/>
            <a:ext cx="0" cy="276225"/>
          </a:xfrm>
          <a:prstGeom prst="line">
            <a:avLst/>
          </a:prstGeom>
          <a:ln w="38100" cap="flat" cmpd="sng">
            <a:solidFill>
              <a:schemeClr val="tx1"/>
            </a:solidFill>
            <a:prstDash val="solid"/>
            <a:round/>
            <a:headEnd type="none" w="med" len="med"/>
            <a:tailEnd type="none" w="med" len="med"/>
          </a:ln>
        </p:spPr>
      </p:sp>
      <p:sp>
        <p:nvSpPr>
          <p:cNvPr id="36873" name="直接连接符 36872"/>
          <p:cNvSpPr/>
          <p:nvPr/>
        </p:nvSpPr>
        <p:spPr>
          <a:xfrm>
            <a:off x="9337675" y="1843088"/>
            <a:ext cx="0" cy="338137"/>
          </a:xfrm>
          <a:prstGeom prst="line">
            <a:avLst/>
          </a:prstGeom>
          <a:ln w="38100" cap="flat" cmpd="sng">
            <a:solidFill>
              <a:schemeClr val="tx1"/>
            </a:solidFill>
            <a:prstDash val="solid"/>
            <a:round/>
            <a:headEnd type="none" w="med" len="med"/>
            <a:tailEnd type="none" w="med" len="med"/>
          </a:ln>
        </p:spPr>
      </p:sp>
      <p:sp>
        <p:nvSpPr>
          <p:cNvPr id="34825" name="文本框 36873"/>
          <p:cNvSpPr txBox="1"/>
          <p:nvPr/>
        </p:nvSpPr>
        <p:spPr>
          <a:xfrm>
            <a:off x="2208213" y="425450"/>
            <a:ext cx="2592387" cy="800100"/>
          </a:xfrm>
          <a:prstGeom prst="rect">
            <a:avLst/>
          </a:prstGeom>
          <a:solidFill>
            <a:schemeClr val="accent1"/>
          </a:solidFill>
          <a:ln w="38100">
            <a:noFill/>
          </a:ln>
        </p:spPr>
        <p:txBody>
          <a:bodyPr anchor="t"/>
          <a:p>
            <a:pPr algn="ctr"/>
            <a:r>
              <a:rPr lang="zh-CN" altLang="en-US" sz="4400" b="1" dirty="0">
                <a:latin typeface="黑体" panose="02010609060101010101" charset="-122"/>
                <a:ea typeface="黑体" panose="02010609060101010101" charset="-122"/>
              </a:rPr>
              <a:t>集中军权</a:t>
            </a:r>
            <a:endParaRPr lang="zh-CN" altLang="en-US" sz="4400" b="1" dirty="0">
              <a:latin typeface="黑体" panose="02010609060101010101" charset="-122"/>
              <a:ea typeface="黑体" panose="02010609060101010101" charset="-122"/>
            </a:endParaRPr>
          </a:p>
        </p:txBody>
      </p:sp>
      <p:sp>
        <p:nvSpPr>
          <p:cNvPr id="36875" name="文本框 36874"/>
          <p:cNvSpPr txBox="1"/>
          <p:nvPr/>
        </p:nvSpPr>
        <p:spPr>
          <a:xfrm>
            <a:off x="5808663" y="147638"/>
            <a:ext cx="1843087" cy="584200"/>
          </a:xfrm>
          <a:prstGeom prst="rect">
            <a:avLst/>
          </a:prstGeom>
          <a:noFill/>
          <a:ln w="38100">
            <a:noFill/>
          </a:ln>
        </p:spPr>
        <p:txBody>
          <a:bodyPr anchor="t"/>
          <a:p>
            <a:pPr algn="ctr"/>
            <a:r>
              <a:rPr lang="zh-CN" altLang="en-US" sz="3200" b="1" dirty="0">
                <a:latin typeface="黑体" panose="02010609060101010101" charset="-122"/>
                <a:ea typeface="黑体" panose="02010609060101010101" charset="-122"/>
              </a:rPr>
              <a:t>调兵权</a:t>
            </a:r>
            <a:endParaRPr lang="zh-CN" altLang="en-US" sz="3200" b="1" dirty="0">
              <a:latin typeface="黑体" panose="02010609060101010101" charset="-122"/>
              <a:ea typeface="黑体" panose="02010609060101010101" charset="-122"/>
            </a:endParaRPr>
          </a:p>
        </p:txBody>
      </p:sp>
      <p:sp>
        <p:nvSpPr>
          <p:cNvPr id="36876" name="文本框 36875"/>
          <p:cNvSpPr txBox="1"/>
          <p:nvPr/>
        </p:nvSpPr>
        <p:spPr>
          <a:xfrm>
            <a:off x="5808663" y="1225550"/>
            <a:ext cx="1843087" cy="584200"/>
          </a:xfrm>
          <a:prstGeom prst="rect">
            <a:avLst/>
          </a:prstGeom>
          <a:noFill/>
          <a:ln w="38100">
            <a:noFill/>
          </a:ln>
        </p:spPr>
        <p:txBody>
          <a:bodyPr anchor="t"/>
          <a:p>
            <a:pPr algn="ctr"/>
            <a:r>
              <a:rPr lang="zh-CN" altLang="en-US" sz="3200" b="1" dirty="0">
                <a:latin typeface="黑体" panose="02010609060101010101" charset="-122"/>
                <a:ea typeface="黑体" panose="02010609060101010101" charset="-122"/>
              </a:rPr>
              <a:t>枢密院</a:t>
            </a:r>
            <a:endParaRPr lang="zh-CN" altLang="en-US" sz="3200" b="1" dirty="0">
              <a:latin typeface="黑体" panose="02010609060101010101" charset="-122"/>
              <a:ea typeface="黑体" panose="02010609060101010101" charset="-122"/>
            </a:endParaRPr>
          </a:p>
        </p:txBody>
      </p:sp>
      <p:sp>
        <p:nvSpPr>
          <p:cNvPr id="36877" name="直接连接符 36876"/>
          <p:cNvSpPr/>
          <p:nvPr/>
        </p:nvSpPr>
        <p:spPr>
          <a:xfrm>
            <a:off x="6743700" y="838200"/>
            <a:ext cx="1588" cy="339725"/>
          </a:xfrm>
          <a:prstGeom prst="line">
            <a:avLst/>
          </a:prstGeom>
          <a:ln w="38100" cap="flat" cmpd="sng">
            <a:solidFill>
              <a:schemeClr val="tx1"/>
            </a:solidFill>
            <a:prstDash val="solid"/>
            <a:round/>
            <a:headEnd type="none" w="med" len="med"/>
            <a:tailEnd type="none" w="med" len="med"/>
          </a:ln>
        </p:spPr>
      </p:sp>
      <p:sp>
        <p:nvSpPr>
          <p:cNvPr id="36878" name="文本框 36877"/>
          <p:cNvSpPr txBox="1"/>
          <p:nvPr/>
        </p:nvSpPr>
        <p:spPr>
          <a:xfrm>
            <a:off x="1522413" y="1843088"/>
            <a:ext cx="6589712" cy="5010150"/>
          </a:xfrm>
          <a:prstGeom prst="rect">
            <a:avLst/>
          </a:prstGeom>
          <a:solidFill>
            <a:schemeClr val="accent1"/>
          </a:solidFill>
          <a:ln w="9525">
            <a:noFill/>
          </a:ln>
        </p:spPr>
        <p:txBody>
          <a:bodyPr anchor="t"/>
          <a:p>
            <a:endParaRPr lang="zh-CN" altLang="en-US" sz="3200" b="1" dirty="0">
              <a:latin typeface="Times New Roman" panose="02020603050405020304" pitchFamily="18" charset="0"/>
              <a:ea typeface="黑体" panose="02010609060101010101" charset="-122"/>
            </a:endParaRPr>
          </a:p>
          <a:p>
            <a:r>
              <a:rPr lang="en-US" altLang="zh-CN" sz="3200" b="1" dirty="0">
                <a:latin typeface="Arial" panose="020B0604020202020204" pitchFamily="34" charset="0"/>
                <a:ea typeface="黑体" panose="02010609060101010101" charset="-122"/>
              </a:rPr>
              <a:t>1</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设枢密院掌管调兵权</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由文官管理</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设三衙掌管统兵权</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统领权一分为三</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统兵权与调兵权分离</a:t>
            </a:r>
            <a:r>
              <a:rPr lang="zh-CN" altLang="en-US" sz="3200" b="1" dirty="0">
                <a:latin typeface="Arial" panose="020B0604020202020204" pitchFamily="34" charset="0"/>
                <a:ea typeface="黑体" panose="02010609060101010101" charset="-122"/>
              </a:rPr>
              <a:t>）</a:t>
            </a:r>
            <a:endParaRPr lang="zh-CN" altLang="en-US" sz="3200" b="1" dirty="0">
              <a:latin typeface="Arial" panose="020B0604020202020204" pitchFamily="34" charset="0"/>
              <a:ea typeface="黑体" panose="02010609060101010101" charset="-122"/>
            </a:endParaRPr>
          </a:p>
          <a:p>
            <a:r>
              <a:rPr lang="en-US" altLang="zh-CN" sz="3200" b="1" dirty="0">
                <a:latin typeface="Arial" panose="020B0604020202020204" pitchFamily="34" charset="0"/>
                <a:ea typeface="黑体" panose="02010609060101010101" charset="-122"/>
              </a:rPr>
              <a:t>2</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实行更戍法</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规定禁军定期更换驻地</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统兵将领并不随军调动</a:t>
            </a:r>
            <a:endParaRPr lang="zh-CN" altLang="en-US" sz="3200" b="1" dirty="0">
              <a:latin typeface="Arial" panose="020B0604020202020204" pitchFamily="34" charset="0"/>
              <a:ea typeface="黑体" panose="02010609060101010101" charset="-122"/>
            </a:endParaRPr>
          </a:p>
          <a:p>
            <a:r>
              <a:rPr lang="en-US" altLang="zh-CN" sz="3200" b="1" dirty="0">
                <a:latin typeface="Arial" panose="020B0604020202020204" pitchFamily="34" charset="0"/>
                <a:ea typeface="黑体" panose="02010609060101010101" charset="-122"/>
              </a:rPr>
              <a:t>3</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各地精兵选入禁军</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强干弱枝</a:t>
            </a:r>
            <a:r>
              <a:rPr lang="zh-CN" altLang="en-US" sz="3200" b="1" dirty="0">
                <a:latin typeface="Arial" panose="020B0604020202020204" pitchFamily="34" charset="0"/>
                <a:ea typeface="黑体" panose="02010609060101010101" charset="-122"/>
              </a:rPr>
              <a:t>”</a:t>
            </a:r>
            <a:endParaRPr lang="zh-CN" altLang="en-US" sz="3200" b="1" dirty="0">
              <a:latin typeface="Arial" panose="020B0604020202020204" pitchFamily="34" charset="0"/>
              <a:ea typeface="黑体" panose="02010609060101010101" charset="-122"/>
            </a:endParaRPr>
          </a:p>
          <a:p>
            <a:r>
              <a:rPr lang="en-US" altLang="zh-CN" sz="3200" b="1" dirty="0">
                <a:latin typeface="Arial" panose="020B0604020202020204" pitchFamily="34" charset="0"/>
                <a:ea typeface="黑体" panose="02010609060101010101" charset="-122"/>
              </a:rPr>
              <a:t>4</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禁军半数拱卫京师</a:t>
            </a:r>
            <a:r>
              <a:rPr lang="zh-CN" altLang="en-US" sz="3200" b="1" dirty="0">
                <a:latin typeface="Arial" panose="020B0604020202020204" pitchFamily="34" charset="0"/>
                <a:ea typeface="黑体" panose="02010609060101010101" charset="-122"/>
              </a:rPr>
              <a:t>，</a:t>
            </a:r>
            <a:r>
              <a:rPr lang="zh-CN" altLang="en-US" sz="3200" b="1" dirty="0">
                <a:latin typeface="黑体" panose="02010609060101010101" charset="-122"/>
                <a:ea typeface="黑体" panose="02010609060101010101" charset="-122"/>
              </a:rPr>
              <a:t>另一半驻守各地</a:t>
            </a:r>
            <a:r>
              <a:rPr lang="zh-CN" altLang="en-US" sz="3200" b="1" dirty="0">
                <a:latin typeface="Arial" panose="020B0604020202020204" pitchFamily="34" charset="0"/>
                <a:ea typeface="黑体" panose="02010609060101010101" charset="-122"/>
              </a:rPr>
              <a:t>，</a:t>
            </a:r>
            <a:endParaRPr lang="zh-CN" altLang="en-US" sz="3200" b="1" dirty="0">
              <a:latin typeface="Arial" panose="020B0604020202020204" pitchFamily="34" charset="0"/>
              <a:ea typeface="黑体" panose="02010609060101010101" charset="-122"/>
            </a:endParaRPr>
          </a:p>
        </p:txBody>
      </p:sp>
      <p:sp>
        <p:nvSpPr>
          <p:cNvPr id="36879" name="文本框 36878"/>
          <p:cNvSpPr txBox="1"/>
          <p:nvPr/>
        </p:nvSpPr>
        <p:spPr>
          <a:xfrm>
            <a:off x="8429625" y="147638"/>
            <a:ext cx="1843088" cy="584200"/>
          </a:xfrm>
          <a:prstGeom prst="rect">
            <a:avLst/>
          </a:prstGeom>
          <a:noFill/>
          <a:ln w="38100">
            <a:noFill/>
          </a:ln>
        </p:spPr>
        <p:txBody>
          <a:bodyPr anchor="t"/>
          <a:p>
            <a:pPr algn="ctr"/>
            <a:r>
              <a:rPr lang="zh-CN" altLang="en-US" sz="3200" b="1" dirty="0">
                <a:latin typeface="黑体" panose="02010609060101010101" charset="-122"/>
                <a:ea typeface="黑体" panose="02010609060101010101" charset="-122"/>
              </a:rPr>
              <a:t>统兵权</a:t>
            </a:r>
            <a:endParaRPr lang="zh-CN" altLang="en-US" sz="3200" b="1" dirty="0">
              <a:latin typeface="黑体" panose="02010609060101010101" charset="-122"/>
              <a:ea typeface="黑体" panose="02010609060101010101" charset="-122"/>
            </a:endParaRPr>
          </a:p>
        </p:txBody>
      </p:sp>
      <p:sp>
        <p:nvSpPr>
          <p:cNvPr id="36880" name="直接连接符 36879"/>
          <p:cNvSpPr/>
          <p:nvPr/>
        </p:nvSpPr>
        <p:spPr>
          <a:xfrm>
            <a:off x="9337675" y="838200"/>
            <a:ext cx="0" cy="339725"/>
          </a:xfrm>
          <a:prstGeom prst="line">
            <a:avLst/>
          </a:prstGeom>
          <a:ln w="38100" cap="flat" cmpd="sng">
            <a:solidFill>
              <a:schemeClr val="tx1"/>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878">
                                            <p:txEl>
                                              <p:charRg st="16" end="62"/>
                                            </p:txEl>
                                          </p:spTgt>
                                        </p:tgtEl>
                                        <p:attrNameLst>
                                          <p:attrName>style.visibility</p:attrName>
                                        </p:attrNameLst>
                                      </p:cBhvr>
                                      <p:to>
                                        <p:strVal val="visible"/>
                                      </p:to>
                                    </p:set>
                                    <p:animEffect transition="in" filter="checkerboard(across)">
                                      <p:cBhvr>
                                        <p:cTn id="7" dur="500"/>
                                        <p:tgtEl>
                                          <p:spTgt spid="36878">
                                            <p:txEl>
                                              <p:charRg st="16"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6878">
                                            <p:txEl>
                                              <p:charRg st="62" end="92"/>
                                            </p:txEl>
                                          </p:spTgt>
                                        </p:tgtEl>
                                        <p:attrNameLst>
                                          <p:attrName>style.visibility</p:attrName>
                                        </p:attrNameLst>
                                      </p:cBhvr>
                                      <p:to>
                                        <p:strVal val="visible"/>
                                      </p:to>
                                    </p:set>
                                    <p:animEffect transition="in" filter="checkerboard(across)">
                                      <p:cBhvr>
                                        <p:cTn id="12" dur="500"/>
                                        <p:tgtEl>
                                          <p:spTgt spid="36878">
                                            <p:txEl>
                                              <p:charRg st="62" end="9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78">
                                            <p:txEl>
                                              <p:charRg st="92" end="110"/>
                                            </p:txEl>
                                          </p:spTgt>
                                        </p:tgtEl>
                                        <p:attrNameLst>
                                          <p:attrName>style.visibility</p:attrName>
                                        </p:attrNameLst>
                                      </p:cBhvr>
                                      <p:to>
                                        <p:strVal val="visible"/>
                                      </p:to>
                                    </p:set>
                                    <p:anim calcmode="lin" valueType="num">
                                      <p:cBhvr>
                                        <p:cTn id="17" dur="1" fill="hold"/>
                                        <p:tgtEl>
                                          <p:spTgt spid="36878">
                                            <p:txEl>
                                              <p:charRg st="92" end="11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878">
                                            <p:txEl>
                                              <p:charRg st="110" end="136"/>
                                            </p:txEl>
                                          </p:spTgt>
                                        </p:tgtEl>
                                        <p:attrNameLst>
                                          <p:attrName>style.visibility</p:attrName>
                                        </p:attrNameLst>
                                      </p:cBhvr>
                                      <p:to>
                                        <p:strVal val="visible"/>
                                      </p:to>
                                    </p:set>
                                    <p:anim calcmode="lin" valueType="num">
                                      <p:cBhvr>
                                        <p:cTn id="22" dur="1" fill="hold"/>
                                        <p:tgtEl>
                                          <p:spTgt spid="36878">
                                            <p:txEl>
                                              <p:charRg st="110" end="136"/>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6875"/>
                                        </p:tgtEl>
                                        <p:attrNameLst>
                                          <p:attrName>style.visibility</p:attrName>
                                        </p:attrNameLst>
                                      </p:cBhvr>
                                      <p:to>
                                        <p:strVal val="visible"/>
                                      </p:to>
                                    </p:set>
                                    <p:anim calcmode="lin" valueType="num">
                                      <p:cBhvr>
                                        <p:cTn id="27" dur="1" fill="hold"/>
                                        <p:tgtEl>
                                          <p:spTgt spid="36875"/>
                                        </p:tgtEl>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36877"/>
                                        </p:tgtEl>
                                        <p:attrNameLst>
                                          <p:attrName>style.visibility</p:attrName>
                                        </p:attrNameLst>
                                      </p:cBhvr>
                                      <p:to>
                                        <p:strVal val="visible"/>
                                      </p:to>
                                    </p:set>
                                    <p:anim calcmode="lin" valueType="num">
                                      <p:cBhvr>
                                        <p:cTn id="31" dur="1" fill="hold"/>
                                        <p:tgtEl>
                                          <p:spTgt spid="36877"/>
                                        </p:tgtEl>
                                      </p:cBhvr>
                                    </p:anim>
                                  </p:childTnLst>
                                </p:cTn>
                              </p:par>
                            </p:childTnLst>
                          </p:cTn>
                        </p:par>
                        <p:par>
                          <p:cTn id="32" fill="hold">
                            <p:stCondLst>
                              <p:cond delay="0"/>
                            </p:stCondLst>
                            <p:childTnLst>
                              <p:par>
                                <p:cTn id="33" presetID="24" presetClass="entr" presetSubtype="0" fill="hold" nodeType="afterEffect">
                                  <p:stCondLst>
                                    <p:cond delay="0"/>
                                  </p:stCondLst>
                                  <p:childTnLst>
                                    <p:set>
                                      <p:cBhvr>
                                        <p:cTn id="34" dur="1" fill="hold">
                                          <p:stCondLst>
                                            <p:cond delay="0"/>
                                          </p:stCondLst>
                                        </p:cTn>
                                        <p:tgtEl>
                                          <p:spTgt spid="36876"/>
                                        </p:tgtEl>
                                        <p:attrNameLst>
                                          <p:attrName>style.visibility</p:attrName>
                                        </p:attrNameLst>
                                      </p:cBhvr>
                                      <p:to>
                                        <p:strVal val="visible"/>
                                      </p:to>
                                    </p:set>
                                    <p:anim calcmode="lin" valueType="num">
                                      <p:cBhvr>
                                        <p:cTn id="35" dur="1" fill="hold"/>
                                        <p:tgtEl>
                                          <p:spTgt spid="36876"/>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6879"/>
                                        </p:tgtEl>
                                        <p:attrNameLst>
                                          <p:attrName>style.visibility</p:attrName>
                                        </p:attrNameLst>
                                      </p:cBhvr>
                                      <p:to>
                                        <p:strVal val="visible"/>
                                      </p:to>
                                    </p:set>
                                    <p:anim calcmode="lin" valueType="num">
                                      <p:cBhvr>
                                        <p:cTn id="40" dur="1" fill="hold"/>
                                        <p:tgtEl>
                                          <p:spTgt spid="36879"/>
                                        </p:tgtEl>
                                      </p:cBhvr>
                                    </p:anim>
                                  </p:childTnLst>
                                </p:cTn>
                              </p:par>
                            </p:childTnLst>
                          </p:cTn>
                        </p:par>
                        <p:par>
                          <p:cTn id="41" fill="hold">
                            <p:stCondLst>
                              <p:cond delay="0"/>
                            </p:stCondLst>
                            <p:childTnLst>
                              <p:par>
                                <p:cTn id="42" presetID="24" presetClass="entr" presetSubtype="0" fill="hold" nodeType="afterEffect">
                                  <p:stCondLst>
                                    <p:cond delay="0"/>
                                  </p:stCondLst>
                                  <p:childTnLst>
                                    <p:set>
                                      <p:cBhvr>
                                        <p:cTn id="43" dur="1" fill="hold">
                                          <p:stCondLst>
                                            <p:cond delay="0"/>
                                          </p:stCondLst>
                                        </p:cTn>
                                        <p:tgtEl>
                                          <p:spTgt spid="36880"/>
                                        </p:tgtEl>
                                        <p:attrNameLst>
                                          <p:attrName>style.visibility</p:attrName>
                                        </p:attrNameLst>
                                      </p:cBhvr>
                                      <p:to>
                                        <p:strVal val="visible"/>
                                      </p:to>
                                    </p:set>
                                    <p:anim calcmode="lin" valueType="num">
                                      <p:cBhvr>
                                        <p:cTn id="44" dur="1" fill="hold"/>
                                        <p:tgtEl>
                                          <p:spTgt spid="36880"/>
                                        </p:tgtEl>
                                      </p:cBhvr>
                                    </p:anim>
                                  </p:childTnLst>
                                </p:cTn>
                              </p:par>
                            </p:childTnLst>
                          </p:cTn>
                        </p:par>
                        <p:par>
                          <p:cTn id="45" fill="hold">
                            <p:stCondLst>
                              <p:cond delay="0"/>
                            </p:stCondLst>
                            <p:childTnLst>
                              <p:par>
                                <p:cTn id="46" presetID="24" presetClass="entr" presetSubtype="0" fill="hold" nodeType="afterEffect">
                                  <p:stCondLst>
                                    <p:cond delay="0"/>
                                  </p:stCondLst>
                                  <p:childTnLst>
                                    <p:set>
                                      <p:cBhvr>
                                        <p:cTn id="47" dur="1" fill="hold">
                                          <p:stCondLst>
                                            <p:cond delay="0"/>
                                          </p:stCondLst>
                                        </p:cTn>
                                        <p:tgtEl>
                                          <p:spTgt spid="36870"/>
                                        </p:tgtEl>
                                        <p:attrNameLst>
                                          <p:attrName>style.visibility</p:attrName>
                                        </p:attrNameLst>
                                      </p:cBhvr>
                                      <p:to>
                                        <p:strVal val="visible"/>
                                      </p:to>
                                    </p:set>
                                    <p:anim calcmode="lin" valueType="num">
                                      <p:cBhvr>
                                        <p:cTn id="48" dur="1" fill="hold"/>
                                        <p:tgtEl>
                                          <p:spTgt spid="36870"/>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36873"/>
                                        </p:tgtEl>
                                        <p:attrNameLst>
                                          <p:attrName>style.visibility</p:attrName>
                                        </p:attrNameLst>
                                      </p:cBhvr>
                                      <p:to>
                                        <p:strVal val="visible"/>
                                      </p:to>
                                    </p:set>
                                    <p:anim calcmode="lin" valueType="num">
                                      <p:cBhvr>
                                        <p:cTn id="53" dur="1" fill="hold"/>
                                        <p:tgtEl>
                                          <p:spTgt spid="36873"/>
                                        </p:tgtEl>
                                      </p:cBhvr>
                                    </p:anim>
                                  </p:childTnLst>
                                </p:cTn>
                              </p:par>
                              <p:par>
                                <p:cTn id="54" presetID="24" presetClass="entr" presetSubtype="0" fill="hold" nodeType="withEffect">
                                  <p:stCondLst>
                                    <p:cond delay="0"/>
                                  </p:stCondLst>
                                  <p:childTnLst>
                                    <p:set>
                                      <p:cBhvr>
                                        <p:cTn id="55" dur="1" fill="hold">
                                          <p:stCondLst>
                                            <p:cond delay="0"/>
                                          </p:stCondLst>
                                        </p:cTn>
                                        <p:tgtEl>
                                          <p:spTgt spid="36866"/>
                                        </p:tgtEl>
                                        <p:attrNameLst>
                                          <p:attrName>style.visibility</p:attrName>
                                        </p:attrNameLst>
                                      </p:cBhvr>
                                      <p:to>
                                        <p:strVal val="visible"/>
                                      </p:to>
                                    </p:set>
                                    <p:anim calcmode="lin" valueType="num">
                                      <p:cBhvr>
                                        <p:cTn id="56" dur="1" fill="hold"/>
                                        <p:tgtEl>
                                          <p:spTgt spid="36866"/>
                                        </p:tgtEl>
                                      </p:cBhvr>
                                    </p:anim>
                                  </p:childTnLst>
                                </p:cTn>
                              </p:par>
                              <p:par>
                                <p:cTn id="57" presetID="24" presetClass="entr" presetSubtype="0" fill="hold" nodeType="withEffect">
                                  <p:stCondLst>
                                    <p:cond delay="0"/>
                                  </p:stCondLst>
                                  <p:childTnLst>
                                    <p:set>
                                      <p:cBhvr>
                                        <p:cTn id="58" dur="1" fill="hold">
                                          <p:stCondLst>
                                            <p:cond delay="0"/>
                                          </p:stCondLst>
                                        </p:cTn>
                                        <p:tgtEl>
                                          <p:spTgt spid="36867"/>
                                        </p:tgtEl>
                                        <p:attrNameLst>
                                          <p:attrName>style.visibility</p:attrName>
                                        </p:attrNameLst>
                                      </p:cBhvr>
                                      <p:to>
                                        <p:strVal val="visible"/>
                                      </p:to>
                                    </p:set>
                                    <p:anim calcmode="lin" valueType="num">
                                      <p:cBhvr>
                                        <p:cTn id="59" dur="1" fill="hold"/>
                                        <p:tgtEl>
                                          <p:spTgt spid="36867"/>
                                        </p:tgtEl>
                                      </p:cBhvr>
                                    </p:anim>
                                  </p:childTnLst>
                                </p:cTn>
                              </p:par>
                              <p:par>
                                <p:cTn id="60" presetID="24" presetClass="entr" presetSubtype="0" fill="hold" nodeType="withEffect">
                                  <p:stCondLst>
                                    <p:cond delay="0"/>
                                  </p:stCondLst>
                                  <p:childTnLst>
                                    <p:set>
                                      <p:cBhvr>
                                        <p:cTn id="61" dur="1" fill="hold">
                                          <p:stCondLst>
                                            <p:cond delay="0"/>
                                          </p:stCondLst>
                                        </p:cTn>
                                        <p:tgtEl>
                                          <p:spTgt spid="36868"/>
                                        </p:tgtEl>
                                        <p:attrNameLst>
                                          <p:attrName>style.visibility</p:attrName>
                                        </p:attrNameLst>
                                      </p:cBhvr>
                                      <p:to>
                                        <p:strVal val="visible"/>
                                      </p:to>
                                    </p:set>
                                    <p:anim calcmode="lin" valueType="num">
                                      <p:cBhvr>
                                        <p:cTn id="62" dur="1" fill="hold"/>
                                        <p:tgtEl>
                                          <p:spTgt spid="36868"/>
                                        </p:tgtEl>
                                      </p:cBhvr>
                                    </p:anim>
                                  </p:childTnLst>
                                </p:cTn>
                              </p:par>
                              <p:par>
                                <p:cTn id="63" presetID="24" presetClass="entr" presetSubtype="0" fill="hold" nodeType="withEffect">
                                  <p:stCondLst>
                                    <p:cond delay="0"/>
                                  </p:stCondLst>
                                  <p:childTnLst>
                                    <p:set>
                                      <p:cBhvr>
                                        <p:cTn id="64" dur="1" fill="hold">
                                          <p:stCondLst>
                                            <p:cond delay="0"/>
                                          </p:stCondLst>
                                        </p:cTn>
                                        <p:tgtEl>
                                          <p:spTgt spid="36869"/>
                                        </p:tgtEl>
                                        <p:attrNameLst>
                                          <p:attrName>style.visibility</p:attrName>
                                        </p:attrNameLst>
                                      </p:cBhvr>
                                      <p:to>
                                        <p:strVal val="visible"/>
                                      </p:to>
                                    </p:set>
                                    <p:anim calcmode="lin" valueType="num">
                                      <p:cBhvr>
                                        <p:cTn id="65" dur="1" fill="hold"/>
                                        <p:tgtEl>
                                          <p:spTgt spid="36869"/>
                                        </p:tgtEl>
                                      </p:cBhvr>
                                    </p:anim>
                                  </p:childTnLst>
                                </p:cTn>
                              </p:par>
                              <p:par>
                                <p:cTn id="66" presetID="24" presetClass="entr" presetSubtype="0" fill="hold" nodeType="withEffect">
                                  <p:stCondLst>
                                    <p:cond delay="0"/>
                                  </p:stCondLst>
                                  <p:childTnLst>
                                    <p:set>
                                      <p:cBhvr>
                                        <p:cTn id="67" dur="1" fill="hold">
                                          <p:stCondLst>
                                            <p:cond delay="0"/>
                                          </p:stCondLst>
                                        </p:cTn>
                                        <p:tgtEl>
                                          <p:spTgt spid="36871"/>
                                        </p:tgtEl>
                                        <p:attrNameLst>
                                          <p:attrName>style.visibility</p:attrName>
                                        </p:attrNameLst>
                                      </p:cBhvr>
                                      <p:to>
                                        <p:strVal val="visible"/>
                                      </p:to>
                                    </p:set>
                                    <p:anim calcmode="lin" valueType="num">
                                      <p:cBhvr>
                                        <p:cTn id="68" dur="1" fill="hold"/>
                                        <p:tgtEl>
                                          <p:spTgt spid="36871"/>
                                        </p:tgtEl>
                                      </p:cBhvr>
                                    </p:anim>
                                  </p:childTnLst>
                                </p:cTn>
                              </p:par>
                              <p:par>
                                <p:cTn id="69" presetID="24" presetClass="entr" presetSubtype="0" fill="hold" nodeType="withEffect">
                                  <p:stCondLst>
                                    <p:cond delay="0"/>
                                  </p:stCondLst>
                                  <p:childTnLst>
                                    <p:set>
                                      <p:cBhvr>
                                        <p:cTn id="70" dur="1" fill="hold">
                                          <p:stCondLst>
                                            <p:cond delay="0"/>
                                          </p:stCondLst>
                                        </p:cTn>
                                        <p:tgtEl>
                                          <p:spTgt spid="36872"/>
                                        </p:tgtEl>
                                        <p:attrNameLst>
                                          <p:attrName>style.visibility</p:attrName>
                                        </p:attrNameLst>
                                      </p:cBhvr>
                                      <p:to>
                                        <p:strVal val="visible"/>
                                      </p:to>
                                    </p:set>
                                    <p:anim calcmode="lin" valueType="num">
                                      <p:cBhvr>
                                        <p:cTn id="71" dur="1" fill="hold"/>
                                        <p:tgtEl>
                                          <p:spTgt spid="3687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中央与地方的关系】</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43313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t>（一）加强中央集权的措施 </a:t>
            </a:r>
            <a:endParaRPr lang="zh-CN" altLang="en-US" b="1" dirty="0"/>
          </a:p>
          <a:p>
            <a:pPr>
              <a:lnSpc>
                <a:spcPct val="125000"/>
              </a:lnSpc>
              <a:spcBef>
                <a:spcPts val="0"/>
              </a:spcBef>
            </a:pPr>
            <a:r>
              <a:rPr lang="zh-CN" altLang="en-US" b="1" dirty="0"/>
              <a:t>         </a:t>
            </a:r>
            <a:r>
              <a:rPr lang="en-US" altLang="zh-CN" b="1" dirty="0"/>
              <a:t>2.</a:t>
            </a:r>
            <a:r>
              <a:rPr lang="zh-CN" altLang="en-US" b="1" dirty="0"/>
              <a:t>北宋加强中央集权：</a:t>
            </a:r>
            <a:endParaRPr lang="zh-CN" altLang="en-US" b="1" dirty="0"/>
          </a:p>
          <a:p>
            <a:pPr>
              <a:lnSpc>
                <a:spcPct val="125000"/>
              </a:lnSpc>
              <a:spcBef>
                <a:spcPts val="0"/>
              </a:spcBef>
            </a:pPr>
            <a:r>
              <a:rPr lang="zh-CN" altLang="en-US" b="1" dirty="0"/>
              <a:t>        </a:t>
            </a:r>
            <a:r>
              <a:rPr lang="zh-CN" altLang="en-US" b="1" dirty="0">
                <a:solidFill>
                  <a:srgbClr val="FF0000"/>
                </a:solidFill>
              </a:rPr>
              <a:t> </a:t>
            </a:r>
            <a:r>
              <a:rPr lang="zh-CN" altLang="en-US" b="1" dirty="0"/>
              <a:t> （</a:t>
            </a:r>
            <a:r>
              <a:rPr lang="en-US" altLang="zh-CN" b="1" dirty="0"/>
              <a:t>1</a:t>
            </a:r>
            <a:r>
              <a:rPr lang="zh-CN" altLang="en-US" b="1" dirty="0"/>
              <a:t>）措施</a:t>
            </a:r>
            <a:r>
              <a:rPr lang="en-US" altLang="zh-CN" b="1" dirty="0"/>
              <a:t>:</a:t>
            </a:r>
            <a:endParaRPr lang="zh-CN" altLang="en-US" b="1" dirty="0"/>
          </a:p>
          <a:p>
            <a:pPr>
              <a:lnSpc>
                <a:spcPct val="125000"/>
              </a:lnSpc>
              <a:spcBef>
                <a:spcPts val="0"/>
              </a:spcBef>
            </a:pPr>
            <a:r>
              <a:rPr lang="zh-CN" altLang="en-US" b="1" dirty="0"/>
              <a:t>                  ①军事上，把主要将领的兵权收归中央（节度使逐渐演变为虚衔，只领俸禄而不赴任）；各地方军的精壮之士选入禁军（“强干弱枝”）</a:t>
            </a:r>
            <a:endParaRPr lang="zh-CN" altLang="en-US" b="1" dirty="0"/>
          </a:p>
          <a:p>
            <a:pPr>
              <a:lnSpc>
                <a:spcPct val="125000"/>
              </a:lnSpc>
              <a:spcBef>
                <a:spcPts val="0"/>
              </a:spcBef>
            </a:pPr>
            <a:r>
              <a:rPr lang="zh-CN" altLang="en-US" b="1" dirty="0"/>
              <a:t>                 </a:t>
            </a:r>
            <a:r>
              <a:rPr lang="zh-CN" b="1" dirty="0">
                <a:sym typeface="+mn-ea"/>
              </a:rPr>
              <a:t>②</a:t>
            </a:r>
            <a:r>
              <a:rPr lang="zh-CN" altLang="en-US" b="1" dirty="0"/>
              <a:t>行政上，派文官做知州，设通判监督知州，通判可直接向皇帝报告情况，各州公文须由知州、通判联合署名才有效。</a:t>
            </a:r>
            <a:endParaRPr lang="zh-CN" altLang="en-US" b="1" dirty="0"/>
          </a:p>
          <a:p>
            <a:pPr>
              <a:lnSpc>
                <a:spcPct val="125000"/>
              </a:lnSpc>
              <a:spcBef>
                <a:spcPts val="0"/>
              </a:spcBef>
            </a:pPr>
            <a:r>
              <a:rPr lang="zh-CN" altLang="en-US" b="1" dirty="0"/>
              <a:t>                 ③财政上，地方各路设转运使，负责征收地方赋税，一部分作为地方开支，大部分由转运使全部运送中央。</a:t>
            </a:r>
            <a:endParaRPr lang="zh-CN" alt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中央与地方的关系】</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51231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t>（一）加强中央集权的措施 </a:t>
            </a:r>
            <a:endParaRPr lang="zh-CN" altLang="en-US" b="1" dirty="0"/>
          </a:p>
          <a:p>
            <a:pPr>
              <a:lnSpc>
                <a:spcPct val="125000"/>
              </a:lnSpc>
              <a:spcBef>
                <a:spcPts val="0"/>
              </a:spcBef>
            </a:pPr>
            <a:r>
              <a:rPr lang="zh-CN" altLang="en-US" b="1" dirty="0"/>
              <a:t>         </a:t>
            </a:r>
            <a:r>
              <a:rPr lang="en-US" altLang="zh-CN" b="1" dirty="0"/>
              <a:t>2.</a:t>
            </a:r>
            <a:r>
              <a:rPr lang="zh-CN" altLang="en-US" b="1" dirty="0"/>
              <a:t>北宋加强中央集权：</a:t>
            </a:r>
            <a:endParaRPr lang="zh-CN" altLang="en-US" b="1" dirty="0"/>
          </a:p>
          <a:p>
            <a:pPr>
              <a:lnSpc>
                <a:spcPct val="125000"/>
              </a:lnSpc>
              <a:spcBef>
                <a:spcPts val="0"/>
              </a:spcBef>
            </a:pPr>
            <a:r>
              <a:rPr lang="zh-CN" altLang="en-US" b="1" dirty="0"/>
              <a:t>        </a:t>
            </a:r>
            <a:r>
              <a:rPr lang="zh-CN" altLang="en-US" b="1" dirty="0">
                <a:solidFill>
                  <a:srgbClr val="FF0000"/>
                </a:solidFill>
              </a:rPr>
              <a:t> </a:t>
            </a:r>
            <a:r>
              <a:rPr lang="zh-CN" altLang="en-US" b="1" dirty="0"/>
              <a:t> （</a:t>
            </a:r>
            <a:r>
              <a:rPr lang="en-US" altLang="zh-CN" b="1" dirty="0"/>
              <a:t>2</a:t>
            </a:r>
            <a:r>
              <a:rPr lang="zh-CN" altLang="en-US" b="1" dirty="0"/>
              <a:t>）特点</a:t>
            </a:r>
            <a:r>
              <a:rPr lang="en-US" altLang="zh-CN" b="1" dirty="0"/>
              <a:t>:</a:t>
            </a:r>
            <a:endParaRPr lang="zh-CN" altLang="en-US" b="1" dirty="0"/>
          </a:p>
          <a:p>
            <a:pPr>
              <a:lnSpc>
                <a:spcPct val="125000"/>
              </a:lnSpc>
              <a:spcBef>
                <a:spcPts val="0"/>
              </a:spcBef>
            </a:pPr>
            <a:r>
              <a:rPr lang="zh-CN" altLang="en-US" b="1" dirty="0"/>
              <a:t>                  ①重文轻武，文人治国</a:t>
            </a:r>
            <a:endParaRPr lang="zh-CN" altLang="en-US" b="1" dirty="0"/>
          </a:p>
          <a:p>
            <a:pPr>
              <a:lnSpc>
                <a:spcPct val="125000"/>
              </a:lnSpc>
              <a:spcBef>
                <a:spcPts val="0"/>
              </a:spcBef>
            </a:pPr>
            <a:r>
              <a:rPr lang="zh-CN" altLang="en-US" b="1" dirty="0"/>
              <a:t>                 </a:t>
            </a:r>
            <a:r>
              <a:rPr lang="zh-CN" b="1" dirty="0">
                <a:sym typeface="+mn-ea"/>
              </a:rPr>
              <a:t>②</a:t>
            </a:r>
            <a:r>
              <a:rPr lang="zh-CN" altLang="en-US" b="1" dirty="0"/>
              <a:t>分割权力，相互制约</a:t>
            </a:r>
            <a:endParaRPr lang="zh-CN" altLang="en-US" b="1" dirty="0"/>
          </a:p>
          <a:p>
            <a:pPr>
              <a:lnSpc>
                <a:spcPct val="125000"/>
              </a:lnSpc>
              <a:spcBef>
                <a:spcPts val="0"/>
              </a:spcBef>
            </a:pPr>
            <a:r>
              <a:rPr lang="zh-CN" altLang="en-US" b="1" dirty="0"/>
              <a:t>                 ③强干弱枝，守内虚外</a:t>
            </a:r>
            <a:endParaRPr lang="zh-CN" altLang="en-US" b="1" dirty="0"/>
          </a:p>
          <a:p>
            <a:pPr>
              <a:lnSpc>
                <a:spcPct val="125000"/>
              </a:lnSpc>
              <a:spcBef>
                <a:spcPts val="0"/>
              </a:spcBef>
            </a:pPr>
            <a:r>
              <a:rPr lang="zh-CN" altLang="en-US" b="1" dirty="0"/>
              <a:t>         （</a:t>
            </a:r>
            <a:r>
              <a:rPr lang="en-US" altLang="zh-CN" b="1" dirty="0"/>
              <a:t>3</a:t>
            </a:r>
            <a:r>
              <a:rPr lang="zh-CN" altLang="en-US" b="1" dirty="0"/>
              <a:t>）影响：</a:t>
            </a:r>
            <a:endParaRPr lang="zh-CN" altLang="en-US" b="1" dirty="0"/>
          </a:p>
          <a:p>
            <a:pPr>
              <a:lnSpc>
                <a:spcPct val="125000"/>
              </a:lnSpc>
              <a:spcBef>
                <a:spcPts val="0"/>
              </a:spcBef>
            </a:pPr>
            <a:r>
              <a:rPr lang="zh-CN" altLang="en-US" b="1" dirty="0"/>
              <a:t>                 ①铲除了地方割据的基础，中央集权空前加强；</a:t>
            </a:r>
            <a:endParaRPr lang="zh-CN" altLang="en-US" b="1" dirty="0"/>
          </a:p>
          <a:p>
            <a:pPr>
              <a:lnSpc>
                <a:spcPct val="125000"/>
              </a:lnSpc>
              <a:spcBef>
                <a:spcPts val="0"/>
              </a:spcBef>
            </a:pPr>
            <a:r>
              <a:rPr lang="zh-CN" altLang="en-US" b="1" dirty="0"/>
              <a:t>                 ②造成了冗官、冗兵、冗费问题，为北宋埋下了积贫积弱的祸根</a:t>
            </a:r>
            <a:endParaRPr lang="zh-CN" alt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22529"/>
          <p:cNvPicPr>
            <a:picLocks noChangeAspect="1"/>
          </p:cNvPicPr>
          <p:nvPr/>
        </p:nvPicPr>
        <p:blipFill>
          <a:blip r:embed="rId1"/>
          <a:stretch>
            <a:fillRect/>
          </a:stretch>
        </p:blipFill>
        <p:spPr>
          <a:xfrm>
            <a:off x="1524000" y="0"/>
            <a:ext cx="9144000" cy="6878638"/>
          </a:xfrm>
          <a:prstGeom prst="rect">
            <a:avLst/>
          </a:prstGeom>
          <a:noFill/>
          <a:ln w="9525">
            <a:noFill/>
          </a:ln>
        </p:spPr>
      </p:pic>
      <p:sp>
        <p:nvSpPr>
          <p:cNvPr id="18434" name="矩形 22530"/>
          <p:cNvSpPr>
            <a:spLocks noChangeArrowheads="1"/>
          </p:cNvSpPr>
          <p:nvPr/>
        </p:nvSpPr>
        <p:spPr bwMode="auto">
          <a:xfrm>
            <a:off x="5808663" y="4652963"/>
            <a:ext cx="1223963" cy="576263"/>
          </a:xfrm>
          <a:prstGeom prst="rect">
            <a:avLst/>
          </a:prstGeom>
          <a:noFill/>
          <a:ln w="9525">
            <a:noFill/>
            <a:miter lim="800000"/>
          </a:ln>
          <a:effectLst>
            <a:outerShdw dist="12700" dir="5400000" algn="ctr" rotWithShape="0">
              <a:srgbClr val="808080"/>
            </a:outerShdw>
          </a:effectLst>
        </p:spPr>
        <p:txBody>
          <a:bodyPr/>
          <a:lstStyle/>
          <a:p>
            <a:pPr marL="342900" marR="0" lvl="0" indent="-34290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defRPr/>
            </a:pPr>
            <a:r>
              <a:rPr kumimoji="0" lang="zh-CN" altLang="en-US" sz="3200" b="1" i="0" u="none" strike="noStrike" kern="1200" cap="none" spc="0" normalizeH="0" baseline="0" noProof="0">
                <a:ln>
                  <a:noFill/>
                </a:ln>
                <a:solidFill>
                  <a:schemeClr val="tx1"/>
                </a:solidFill>
                <a:effectLst/>
                <a:uLnTx/>
                <a:uFillTx/>
                <a:latin typeface="华文隶书" pitchFamily="2" charset="-122"/>
                <a:ea typeface="华文隶书" pitchFamily="2" charset="-122"/>
                <a:cs typeface="+mn-cs"/>
              </a:rPr>
              <a:t>中 央</a:t>
            </a:r>
            <a:endParaRPr kumimoji="0" lang="zh-CN" altLang="en-US" sz="3200" b="1" i="0" u="none" strike="noStrike" kern="1200" cap="none" spc="0" normalizeH="0" baseline="0" noProof="0">
              <a:ln>
                <a:noFill/>
              </a:ln>
              <a:solidFill>
                <a:schemeClr val="tx1"/>
              </a:solidFill>
              <a:effectLst/>
              <a:uLnTx/>
              <a:uFillTx/>
              <a:latin typeface="华文隶书" pitchFamily="2" charset="-122"/>
              <a:ea typeface="华文隶书"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中央与地方的关系】</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51231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t>（一）加强中央集权的措施 </a:t>
            </a:r>
            <a:endParaRPr lang="zh-CN" altLang="en-US" b="1" dirty="0"/>
          </a:p>
          <a:p>
            <a:pPr>
              <a:lnSpc>
                <a:spcPct val="125000"/>
              </a:lnSpc>
              <a:spcBef>
                <a:spcPts val="0"/>
              </a:spcBef>
            </a:pPr>
            <a:r>
              <a:rPr lang="zh-CN" altLang="en-US" b="1" dirty="0"/>
              <a:t>         </a:t>
            </a:r>
            <a:r>
              <a:rPr lang="en-US" altLang="zh-CN" b="1" dirty="0"/>
              <a:t>3.</a:t>
            </a:r>
            <a:r>
              <a:rPr lang="zh-CN" altLang="en-US" b="1" dirty="0"/>
              <a:t>元朝加强中央集权：</a:t>
            </a:r>
            <a:endParaRPr lang="zh-CN" altLang="en-US" b="1" dirty="0"/>
          </a:p>
          <a:p>
            <a:pPr>
              <a:lnSpc>
                <a:spcPct val="125000"/>
              </a:lnSpc>
              <a:spcBef>
                <a:spcPts val="0"/>
              </a:spcBef>
            </a:pPr>
            <a:r>
              <a:rPr lang="zh-CN" altLang="en-US" b="1" dirty="0"/>
              <a:t>        </a:t>
            </a:r>
            <a:r>
              <a:rPr lang="zh-CN" altLang="en-US" b="1" dirty="0">
                <a:solidFill>
                  <a:srgbClr val="FF0000"/>
                </a:solidFill>
              </a:rPr>
              <a:t> </a:t>
            </a:r>
            <a:r>
              <a:rPr lang="zh-CN" altLang="en-US" b="1" dirty="0"/>
              <a:t> （</a:t>
            </a:r>
            <a:r>
              <a:rPr lang="en-US" altLang="zh-CN" b="1" dirty="0"/>
              <a:t>1</a:t>
            </a:r>
            <a:r>
              <a:rPr lang="zh-CN" altLang="en-US" b="1" dirty="0"/>
              <a:t>）措施</a:t>
            </a:r>
            <a:r>
              <a:rPr lang="en-US" altLang="zh-CN" b="1" dirty="0"/>
              <a:t>:</a:t>
            </a:r>
            <a:endParaRPr lang="zh-CN" altLang="en-US" b="1" dirty="0"/>
          </a:p>
          <a:p>
            <a:pPr>
              <a:lnSpc>
                <a:spcPct val="125000"/>
              </a:lnSpc>
              <a:spcBef>
                <a:spcPts val="0"/>
              </a:spcBef>
            </a:pPr>
            <a:r>
              <a:rPr lang="zh-CN" altLang="en-US" b="1" dirty="0"/>
              <a:t>                  ①实行行省制度。</a:t>
            </a:r>
            <a:endParaRPr lang="zh-CN" altLang="en-US" b="1" dirty="0"/>
          </a:p>
          <a:p>
            <a:pPr>
              <a:lnSpc>
                <a:spcPct val="125000"/>
              </a:lnSpc>
              <a:spcBef>
                <a:spcPts val="0"/>
              </a:spcBef>
            </a:pPr>
            <a:r>
              <a:rPr lang="zh-CN" altLang="en-US" b="1" dirty="0"/>
              <a:t>       </a:t>
            </a:r>
            <a:r>
              <a:rPr lang="en-US" altLang="zh-CN" b="1" dirty="0"/>
              <a:t>1</a:t>
            </a:r>
            <a:r>
              <a:rPr lang="zh-CN" altLang="en-US" b="1" dirty="0"/>
              <a:t>、在中央设中书省（“腹里”）；为全国行政中枢，总理各行省，</a:t>
            </a:r>
            <a:endParaRPr lang="zh-CN" altLang="en-US" b="1" dirty="0"/>
          </a:p>
          <a:p>
            <a:pPr>
              <a:lnSpc>
                <a:spcPct val="125000"/>
              </a:lnSpc>
              <a:spcBef>
                <a:spcPts val="0"/>
              </a:spcBef>
            </a:pPr>
            <a:r>
              <a:rPr lang="zh-CN" altLang="en-US" b="1" dirty="0"/>
              <a:t>             直接管辖河北、山西、山东</a:t>
            </a:r>
            <a:endParaRPr lang="zh-CN" altLang="en-US" b="1" dirty="0"/>
          </a:p>
          <a:p>
            <a:pPr>
              <a:lnSpc>
                <a:spcPct val="125000"/>
              </a:lnSpc>
              <a:spcBef>
                <a:spcPts val="0"/>
              </a:spcBef>
            </a:pPr>
            <a:r>
              <a:rPr lang="zh-CN" altLang="en-US" b="1" dirty="0"/>
              <a:t>      </a:t>
            </a:r>
            <a:r>
              <a:rPr lang="en-US" altLang="zh-CN" b="1" dirty="0"/>
              <a:t>2</a:t>
            </a:r>
            <a:r>
              <a:rPr lang="zh-CN" altLang="en-US" b="1" dirty="0"/>
              <a:t>、在地方设 行省； 行省拥有经济、军事大权，但是受中央节制， </a:t>
            </a:r>
            <a:endParaRPr lang="zh-CN" altLang="en-US" b="1" dirty="0"/>
          </a:p>
          <a:p>
            <a:pPr>
              <a:lnSpc>
                <a:spcPct val="125000"/>
              </a:lnSpc>
              <a:spcBef>
                <a:spcPts val="0"/>
              </a:spcBef>
            </a:pPr>
            <a:r>
              <a:rPr lang="zh-CN" altLang="en-US" b="1" dirty="0"/>
              <a:t>          凡重大军事则       派遣中书省官吏前往</a:t>
            </a:r>
            <a:endParaRPr lang="zh-CN" altLang="en-US" b="1" dirty="0"/>
          </a:p>
          <a:p>
            <a:pPr>
              <a:lnSpc>
                <a:spcPct val="125000"/>
              </a:lnSpc>
              <a:spcBef>
                <a:spcPts val="0"/>
              </a:spcBef>
            </a:pPr>
            <a:r>
              <a:rPr lang="zh-CN" altLang="en-US" b="1" dirty="0"/>
              <a:t>            行省</a:t>
            </a:r>
            <a:r>
              <a:rPr lang="zh-CN" altLang="en-US" b="1" dirty="0">
                <a:sym typeface="+mn-ea"/>
              </a:rPr>
              <a:t>之下设路、       府、州、县四级</a:t>
            </a:r>
            <a:endParaRPr lang="zh-CN" altLang="en-US" b="1" dirty="0"/>
          </a:p>
          <a:p>
            <a:pPr>
              <a:lnSpc>
                <a:spcPct val="125000"/>
              </a:lnSpc>
              <a:spcBef>
                <a:spcPts val="0"/>
              </a:spcBef>
            </a:pPr>
            <a:r>
              <a:rPr lang="zh-CN" altLang="en-US" b="1" dirty="0"/>
              <a:t>       </a:t>
            </a:r>
            <a:r>
              <a:rPr lang="en-US" altLang="zh-CN" b="1" dirty="0"/>
              <a:t>3</a:t>
            </a:r>
            <a:r>
              <a:rPr lang="zh-CN" altLang="en-US" b="1" dirty="0"/>
              <a:t>、设立宣政院，直接管理吐蕃及佛教事务</a:t>
            </a:r>
            <a:endParaRPr lang="zh-CN" altLang="en-US" b="1" dirty="0"/>
          </a:p>
          <a:p>
            <a:pPr>
              <a:lnSpc>
                <a:spcPct val="125000"/>
              </a:lnSpc>
              <a:spcBef>
                <a:spcPts val="0"/>
              </a:spcBef>
            </a:pPr>
            <a:r>
              <a:rPr lang="zh-CN" altLang="en-US" b="1" dirty="0"/>
              <a:t>        </a:t>
            </a:r>
            <a:r>
              <a:rPr lang="en-US" altLang="zh-CN" b="1" dirty="0"/>
              <a:t>4</a:t>
            </a:r>
            <a:r>
              <a:rPr lang="zh-CN" altLang="en-US" b="1" dirty="0"/>
              <a:t>、设立边远民族地区设宣慰司</a:t>
            </a:r>
            <a:endParaRPr lang="zh-CN" altLang="en-US" b="1" dirty="0"/>
          </a:p>
          <a:p>
            <a:pPr>
              <a:lnSpc>
                <a:spcPct val="125000"/>
              </a:lnSpc>
              <a:spcBef>
                <a:spcPts val="0"/>
              </a:spcBef>
            </a:pPr>
            <a:endParaRPr lang="zh-CN" altLang="en-US" b="1" dirty="0"/>
          </a:p>
          <a:p>
            <a:pPr>
              <a:lnSpc>
                <a:spcPct val="125000"/>
              </a:lnSpc>
              <a:spcBef>
                <a:spcPts val="0"/>
              </a:spcBef>
            </a:pPr>
            <a:endParaRPr lang="zh-CN" altLang="en-US" b="1" dirty="0"/>
          </a:p>
          <a:p>
            <a:pPr>
              <a:lnSpc>
                <a:spcPct val="125000"/>
              </a:lnSpc>
              <a:spcBef>
                <a:spcPts val="0"/>
              </a:spcBef>
            </a:pPr>
            <a:endParaRPr lang="zh-CN" altLang="en-US" b="1" dirty="0"/>
          </a:p>
          <a:p>
            <a:pPr>
              <a:lnSpc>
                <a:spcPct val="125000"/>
              </a:lnSpc>
              <a:spcBef>
                <a:spcPts val="0"/>
              </a:spcBef>
            </a:pPr>
            <a:r>
              <a:rPr lang="zh-CN" altLang="en-US" b="1" dirty="0"/>
              <a:t>      </a:t>
            </a:r>
            <a:endParaRPr lang="zh-CN"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6" name="文本框 5"/>
          <p:cNvSpPr txBox="1"/>
          <p:nvPr/>
        </p:nvSpPr>
        <p:spPr>
          <a:xfrm>
            <a:off x="454660" y="717550"/>
            <a:ext cx="223075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5371" name="文本框 4"/>
          <p:cNvSpPr txBox="1"/>
          <p:nvPr/>
        </p:nvSpPr>
        <p:spPr>
          <a:xfrm>
            <a:off x="395605" y="1957388"/>
            <a:ext cx="11401425" cy="3861435"/>
          </a:xfrm>
          <a:prstGeom prst="rect">
            <a:avLst/>
          </a:prstGeom>
          <a:noFill/>
          <a:ln w="9525">
            <a:noFill/>
          </a:ln>
        </p:spPr>
        <p:txBody>
          <a:bodyPr wrap="square" anchor="t">
            <a:spAutoFit/>
          </a:bodyPr>
          <a:lstStyle/>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政治：专制主义中央集权逐渐得到强化。</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①国家统一到民族政权并立,再到逐步走向国家统一,出现民族大融合。</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②君主制进一步发展,中枢权力机构由三省向一省制发展;</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③中央集权进一步强化,     </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④元代行省制创立;</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a:t>
            </a:r>
            <a:endParaRPr lang="zh-CN" altLang="en-US" sz="2800" b="1">
              <a:latin typeface="楷体" panose="02010609060101010101" charset="-122"/>
              <a:ea typeface="楷体" panose="02010609060101010101" charset="-122"/>
              <a:sym typeface="黑体" panose="02010609060101010101" charset="-122"/>
            </a:endParaRPr>
          </a:p>
        </p:txBody>
      </p:sp>
      <p:sp>
        <p:nvSpPr>
          <p:cNvPr id="4" name="文本框 3"/>
          <p:cNvSpPr txBox="1"/>
          <p:nvPr/>
        </p:nvSpPr>
        <p:spPr>
          <a:xfrm>
            <a:off x="2458085" y="136461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阶段特征</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24577"/>
          <p:cNvSpPr>
            <a:spLocks noGrp="1" noRot="1"/>
          </p:cNvSpPr>
          <p:nvPr>
            <p:ph type="title"/>
          </p:nvPr>
        </p:nvSpPr>
        <p:spPr>
          <a:xfrm>
            <a:off x="1720850" y="52388"/>
            <a:ext cx="2274888" cy="722312"/>
          </a:xfrm>
        </p:spPr>
        <p:txBody>
          <a:bodyPr wrap="square" lIns="91440" tIns="45720" rIns="91440" bIns="45720" anchor="ctr"/>
          <a:p>
            <a:pPr eaLnBrk="1" hangingPunct="1"/>
            <a:r>
              <a:rPr lang="zh-CN" altLang="en-US" sz="3200" b="1" dirty="0">
                <a:solidFill>
                  <a:srgbClr val="0000FF"/>
                </a:solidFill>
                <a:latin typeface="黑体" panose="02010609060101010101" charset="-122"/>
              </a:rPr>
              <a:t>（四）元代</a:t>
            </a:r>
            <a:endParaRPr lang="zh-CN" altLang="en-US" sz="3200" b="1" dirty="0">
              <a:solidFill>
                <a:srgbClr val="0000FF"/>
              </a:solidFill>
              <a:latin typeface="黑体" panose="02010609060101010101" charset="-122"/>
            </a:endParaRPr>
          </a:p>
        </p:txBody>
      </p:sp>
      <p:sp>
        <p:nvSpPr>
          <p:cNvPr id="24581" name="文本框 24580"/>
          <p:cNvSpPr txBox="1"/>
          <p:nvPr/>
        </p:nvSpPr>
        <p:spPr>
          <a:xfrm>
            <a:off x="3995738" y="152400"/>
            <a:ext cx="1612900" cy="522288"/>
          </a:xfrm>
          <a:prstGeom prst="rect">
            <a:avLst/>
          </a:prstGeom>
          <a:noFill/>
          <a:ln w="9525">
            <a:noFill/>
          </a:ln>
        </p:spPr>
        <p:txBody>
          <a:bodyPr wrap="none" anchor="t"/>
          <a:p>
            <a:r>
              <a:rPr lang="zh-CN" altLang="en-US" sz="2800" b="1" dirty="0">
                <a:solidFill>
                  <a:srgbClr val="FF0000"/>
                </a:solidFill>
                <a:latin typeface="黑体" panose="02010609060101010101" charset="-122"/>
                <a:ea typeface="黑体" panose="02010609060101010101" charset="-122"/>
                <a:sym typeface="宋体" panose="02010600030101010101" pitchFamily="2" charset="-122"/>
              </a:rPr>
              <a:t>行省制度</a:t>
            </a:r>
            <a:endParaRPr lang="zh-CN" altLang="en-US" sz="2800" b="1" dirty="0">
              <a:solidFill>
                <a:srgbClr val="FF0000"/>
              </a:solidFill>
              <a:latin typeface="黑体" panose="02010609060101010101" charset="-122"/>
              <a:ea typeface="黑体" panose="02010609060101010101" charset="-122"/>
              <a:sym typeface="宋体" panose="02010600030101010101" pitchFamily="2" charset="-122"/>
            </a:endParaRPr>
          </a:p>
        </p:txBody>
      </p:sp>
      <p:sp>
        <p:nvSpPr>
          <p:cNvPr id="24583" name="文本框 24582"/>
          <p:cNvSpPr txBox="1"/>
          <p:nvPr/>
        </p:nvSpPr>
        <p:spPr>
          <a:xfrm>
            <a:off x="1721485" y="1264285"/>
            <a:ext cx="3888105" cy="1684020"/>
          </a:xfrm>
          <a:prstGeom prst="rect">
            <a:avLst/>
          </a:prstGeom>
          <a:noFill/>
          <a:ln w="9525">
            <a:noFill/>
          </a:ln>
        </p:spPr>
        <p:txBody>
          <a:bodyPr anchor="t"/>
          <a:p>
            <a:r>
              <a:rPr lang="zh-CN" altLang="en-US" sz="2800" b="1" dirty="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1</a:t>
            </a:r>
            <a:r>
              <a:rPr lang="zh-CN" altLang="en-US" sz="2800" b="1" dirty="0">
                <a:solidFill>
                  <a:srgbClr val="FF0000"/>
                </a:solidFill>
                <a:latin typeface="黑体" panose="02010609060101010101" charset="-122"/>
                <a:ea typeface="黑体" panose="02010609060101010101" charset="-122"/>
              </a:rPr>
              <a:t>）机构设置</a:t>
            </a:r>
            <a:endParaRPr lang="zh-CN" altLang="en-US" sz="2800" b="1" dirty="0">
              <a:solidFill>
                <a:srgbClr val="FF0000"/>
              </a:solidFill>
              <a:latin typeface="黑体" panose="02010609060101010101" charset="-122"/>
              <a:ea typeface="黑体" panose="02010609060101010101" charset="-122"/>
            </a:endParaRPr>
          </a:p>
        </p:txBody>
      </p:sp>
      <p:sp>
        <p:nvSpPr>
          <p:cNvPr id="24584" name="文本框 24583"/>
          <p:cNvSpPr txBox="1"/>
          <p:nvPr/>
        </p:nvSpPr>
        <p:spPr>
          <a:xfrm>
            <a:off x="1522730" y="2668270"/>
            <a:ext cx="6524625" cy="2432685"/>
          </a:xfrm>
          <a:prstGeom prst="rect">
            <a:avLst/>
          </a:prstGeom>
          <a:noFill/>
          <a:ln w="9525">
            <a:noFill/>
          </a:ln>
        </p:spPr>
        <p:txBody>
          <a:bodyPr anchor="t"/>
          <a:p>
            <a:r>
              <a:rPr lang="zh-CN" altLang="en-US" sz="2800" b="1" dirty="0">
                <a:latin typeface="黑体" panose="02010609060101010101" charset="-122"/>
                <a:ea typeface="黑体" panose="02010609060101010101" charset="-122"/>
              </a:rPr>
              <a:t>中央直接管理</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河北、山西、山东</a:t>
            </a:r>
            <a:endParaRPr lang="zh-CN" altLang="en-US"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地方设行中书省，简称行省或省</a:t>
            </a:r>
            <a:endParaRPr lang="zh-CN" altLang="en-US"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行省之下</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路府州县</a:t>
            </a:r>
            <a:endParaRPr lang="zh-CN" altLang="en-US"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边远民族地区</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宣慰司</a:t>
            </a:r>
            <a:endParaRPr lang="zh-CN" altLang="en-US"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设宣政院</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管理佛教及藏族事务</a:t>
            </a:r>
            <a:endParaRPr lang="zh-CN" altLang="en-US" sz="2800" b="1" dirty="0">
              <a:latin typeface="黑体" panose="02010609060101010101" charset="-122"/>
              <a:ea typeface="黑体" panose="02010609060101010101" charset="-122"/>
            </a:endParaRPr>
          </a:p>
        </p:txBody>
      </p:sp>
      <p:sp>
        <p:nvSpPr>
          <p:cNvPr id="24585" name="文本框 24584"/>
          <p:cNvSpPr txBox="1"/>
          <p:nvPr/>
        </p:nvSpPr>
        <p:spPr>
          <a:xfrm>
            <a:off x="2044700" y="5767388"/>
            <a:ext cx="4900613" cy="871537"/>
          </a:xfrm>
          <a:prstGeom prst="rect">
            <a:avLst/>
          </a:prstGeom>
          <a:noFill/>
          <a:ln w="38100">
            <a:noFill/>
          </a:ln>
        </p:spPr>
        <p:txBody>
          <a:bodyPr anchor="t"/>
          <a:p>
            <a:pPr>
              <a:lnSpc>
                <a:spcPct val="90000"/>
              </a:lnSpc>
              <a:spcBef>
                <a:spcPts val="50"/>
              </a:spcBef>
            </a:pPr>
            <a:r>
              <a:rPr lang="zh-CN" altLang="en-US" sz="2800" b="1" dirty="0">
                <a:latin typeface="黑体" panose="02010609060101010101" charset="-122"/>
                <a:ea typeface="黑体" panose="02010609060101010101" charset="-122"/>
              </a:rPr>
              <a:t>拥有经济、行政、军事大权，</a:t>
            </a:r>
            <a:endParaRPr lang="zh-CN" altLang="en-US" sz="2800" b="1" dirty="0">
              <a:latin typeface="黑体" panose="02010609060101010101" charset="-122"/>
              <a:ea typeface="黑体" panose="02010609060101010101" charset="-122"/>
            </a:endParaRPr>
          </a:p>
          <a:p>
            <a:pPr>
              <a:lnSpc>
                <a:spcPct val="90000"/>
              </a:lnSpc>
              <a:spcBef>
                <a:spcPts val="50"/>
              </a:spcBef>
            </a:pPr>
            <a:r>
              <a:rPr lang="zh-CN" altLang="en-US" sz="2800" b="1" dirty="0">
                <a:latin typeface="黑体" panose="02010609060101010101" charset="-122"/>
                <a:ea typeface="黑体" panose="02010609060101010101" charset="-122"/>
              </a:rPr>
              <a:t>但受中央节制</a:t>
            </a:r>
            <a:endParaRPr lang="zh-CN" altLang="en-US" sz="2800" b="1" dirty="0">
              <a:latin typeface="黑体" panose="02010609060101010101" charset="-122"/>
              <a:ea typeface="黑体" panose="02010609060101010101" charset="-122"/>
            </a:endParaRPr>
          </a:p>
        </p:txBody>
      </p:sp>
      <p:sp>
        <p:nvSpPr>
          <p:cNvPr id="24586" name="文本框 24585"/>
          <p:cNvSpPr txBox="1"/>
          <p:nvPr/>
        </p:nvSpPr>
        <p:spPr>
          <a:xfrm>
            <a:off x="1522413" y="5335588"/>
            <a:ext cx="5102225" cy="92075"/>
          </a:xfrm>
          <a:prstGeom prst="rect">
            <a:avLst/>
          </a:prstGeom>
          <a:noFill/>
          <a:ln w="9525">
            <a:noFill/>
          </a:ln>
        </p:spPr>
        <p:txBody>
          <a:bodyPr wrap="none" anchor="t"/>
          <a:p>
            <a:r>
              <a:rPr lang="zh-CN" altLang="en-US" sz="2800" b="1" dirty="0">
                <a:solidFill>
                  <a:srgbClr val="FF0000"/>
                </a:solidFill>
                <a:latin typeface="黑体" panose="02010609060101010101" charset="-122"/>
                <a:ea typeface="黑体" panose="02010609060101010101" charset="-122"/>
                <a:sym typeface="宋体" panose="02010600030101010101" pitchFamily="2" charset="-122"/>
              </a:rPr>
              <a:t>（</a:t>
            </a:r>
            <a:r>
              <a:rPr lang="en-US" altLang="zh-CN" sz="2800" b="1" dirty="0">
                <a:solidFill>
                  <a:srgbClr val="FF0000"/>
                </a:solidFill>
                <a:latin typeface="黑体" panose="02010609060101010101" charset="-122"/>
                <a:ea typeface="黑体" panose="02010609060101010101" charset="-122"/>
                <a:sym typeface="宋体" panose="02010600030101010101" pitchFamily="2" charset="-122"/>
              </a:rPr>
              <a:t>2</a:t>
            </a:r>
            <a:r>
              <a:rPr lang="zh-CN" altLang="en-US" sz="2800" b="1" dirty="0">
                <a:solidFill>
                  <a:srgbClr val="FF0000"/>
                </a:solidFill>
                <a:latin typeface="黑体" panose="02010609060101010101" charset="-122"/>
                <a:ea typeface="黑体" panose="02010609060101010101" charset="-122"/>
                <a:sym typeface="宋体" panose="02010600030101010101" pitchFamily="2" charset="-122"/>
              </a:rPr>
              <a:t>）行省权力</a:t>
            </a:r>
            <a:endParaRPr lang="zh-CN" altLang="en-US" sz="2800" b="1" dirty="0">
              <a:solidFill>
                <a:srgbClr val="FF0000"/>
              </a:solidFill>
              <a:latin typeface="黑体" panose="02010609060101010101" charset="-122"/>
              <a:ea typeface="黑体" panose="02010609060101010101" charset="-122"/>
            </a:endParaRPr>
          </a:p>
        </p:txBody>
      </p:sp>
      <p:sp>
        <p:nvSpPr>
          <p:cNvPr id="24588" name="圆角矩形 24587"/>
          <p:cNvSpPr/>
          <p:nvPr/>
        </p:nvSpPr>
        <p:spPr>
          <a:xfrm>
            <a:off x="7124700" y="332438"/>
            <a:ext cx="3524885" cy="4744055"/>
          </a:xfrm>
          <a:prstGeom prst="roundRect">
            <a:avLst>
              <a:gd name="adj" fmla="val 16667"/>
            </a:avLst>
          </a:prstGeom>
          <a:solidFill>
            <a:srgbClr val="99CCFF"/>
          </a:solidFill>
          <a:ln w="9525">
            <a:noFill/>
          </a:ln>
        </p:spPr>
        <p:txBody>
          <a:bodyPr wrap="square" anchor="ctr">
            <a:spAutoFit/>
          </a:bodyPr>
          <a:p>
            <a:pPr marL="342900" indent="-342900"/>
            <a:r>
              <a:rPr lang="zh-CN" altLang="en-US" sz="2800" b="1" dirty="0">
                <a:solidFill>
                  <a:srgbClr val="000000"/>
                </a:solidFill>
                <a:latin typeface="黑体" panose="02010609060101010101" charset="-122"/>
                <a:ea typeface="黑体" panose="02010609060101010101" charset="-122"/>
              </a:rPr>
              <a:t>原因</a:t>
            </a:r>
            <a:r>
              <a:rPr lang="zh-CN" altLang="en-US" sz="2800" b="1" dirty="0">
                <a:solidFill>
                  <a:srgbClr val="000000"/>
                </a:solidFill>
                <a:latin typeface="Arial" panose="020B0604020202020204" pitchFamily="34" charset="0"/>
                <a:ea typeface="黑体" panose="02010609060101010101" charset="-122"/>
              </a:rPr>
              <a:t>：</a:t>
            </a:r>
            <a:endParaRPr lang="zh-CN" altLang="en-US" sz="2800" b="1" dirty="0">
              <a:solidFill>
                <a:srgbClr val="000000"/>
              </a:solidFill>
              <a:latin typeface="Arial" panose="020B0604020202020204" pitchFamily="34" charset="0"/>
              <a:ea typeface="黑体" panose="02010609060101010101" charset="-122"/>
            </a:endParaRPr>
          </a:p>
          <a:p>
            <a:pPr marL="342900" indent="-342900">
              <a:buAutoNum type="circleNumDbPlain"/>
            </a:pPr>
            <a:r>
              <a:rPr lang="zh-CN" altLang="en-US" sz="2800" b="1" dirty="0">
                <a:solidFill>
                  <a:srgbClr val="000000"/>
                </a:solidFill>
                <a:latin typeface="黑体" panose="02010609060101010101" charset="-122"/>
                <a:ea typeface="黑体" panose="02010609060101010101" charset="-122"/>
              </a:rPr>
              <a:t>元朝</a:t>
            </a:r>
            <a:r>
              <a:rPr lang="zh-CN" altLang="en-US" sz="2800" b="1" dirty="0">
                <a:solidFill>
                  <a:srgbClr val="CC0000"/>
                </a:solidFill>
                <a:latin typeface="黑体" panose="02010609060101010101" charset="-122"/>
                <a:ea typeface="黑体" panose="02010609060101010101" charset="-122"/>
              </a:rPr>
              <a:t>疆域过大</a:t>
            </a:r>
            <a:r>
              <a:rPr lang="zh-CN" altLang="en-US" sz="2800" b="1" dirty="0">
                <a:solidFill>
                  <a:srgbClr val="000000"/>
                </a:solidFill>
                <a:latin typeface="Arial" panose="020B0604020202020204" pitchFamily="34" charset="0"/>
                <a:ea typeface="黑体" panose="02010609060101010101" charset="-122"/>
              </a:rPr>
              <a:t>，</a:t>
            </a:r>
            <a:r>
              <a:rPr lang="zh-CN" altLang="en-US" sz="2800" b="1" dirty="0">
                <a:solidFill>
                  <a:srgbClr val="000000"/>
                </a:solidFill>
                <a:latin typeface="黑体" panose="02010609060101010101" charset="-122"/>
                <a:ea typeface="黑体" panose="02010609060101010101" charset="-122"/>
              </a:rPr>
              <a:t>不便于对地方进行直接管理</a:t>
            </a:r>
            <a:r>
              <a:rPr lang="zh-CN" altLang="en-US" sz="2800" b="1" dirty="0">
                <a:solidFill>
                  <a:srgbClr val="000000"/>
                </a:solidFill>
                <a:latin typeface="Arial" panose="020B0604020202020204" pitchFamily="34" charset="0"/>
                <a:ea typeface="黑体" panose="02010609060101010101" charset="-122"/>
              </a:rPr>
              <a:t>。</a:t>
            </a:r>
            <a:endParaRPr lang="zh-CN" altLang="en-US" sz="2800" b="1" dirty="0">
              <a:solidFill>
                <a:srgbClr val="000000"/>
              </a:solidFill>
              <a:latin typeface="Arial" panose="020B0604020202020204" pitchFamily="34" charset="0"/>
              <a:ea typeface="黑体" panose="02010609060101010101" charset="-122"/>
            </a:endParaRPr>
          </a:p>
          <a:p>
            <a:pPr marL="342900" indent="-342900">
              <a:buChar char="•"/>
            </a:pPr>
            <a:r>
              <a:rPr lang="en-US" altLang="zh-CN" sz="2800" b="1" dirty="0">
                <a:solidFill>
                  <a:srgbClr val="000000"/>
                </a:solidFill>
                <a:latin typeface="黑体" panose="02010609060101010101" charset="-122"/>
                <a:ea typeface="黑体" panose="02010609060101010101" charset="-122"/>
              </a:rPr>
              <a:t>2</a:t>
            </a:r>
            <a:r>
              <a:rPr lang="zh-CN" altLang="en-US" sz="2800" b="1" dirty="0">
                <a:solidFill>
                  <a:srgbClr val="000000"/>
                </a:solidFill>
                <a:latin typeface="黑体" panose="02010609060101010101" charset="-122"/>
                <a:ea typeface="黑体" panose="02010609060101010101" charset="-122"/>
              </a:rPr>
              <a:t>、元朝是少数民族统治的王朝</a:t>
            </a:r>
            <a:r>
              <a:rPr lang="zh-CN" altLang="en-US" sz="2800" b="1" dirty="0">
                <a:solidFill>
                  <a:srgbClr val="000000"/>
                </a:solidFill>
                <a:latin typeface="Arial" panose="020B0604020202020204" pitchFamily="34" charset="0"/>
                <a:ea typeface="黑体" panose="02010609060101010101" charset="-122"/>
              </a:rPr>
              <a:t>，</a:t>
            </a:r>
            <a:r>
              <a:rPr lang="zh-CN" altLang="en-US" sz="2800" b="1" dirty="0">
                <a:solidFill>
                  <a:srgbClr val="CC0000"/>
                </a:solidFill>
                <a:latin typeface="黑体" panose="02010609060101010101" charset="-122"/>
                <a:ea typeface="黑体" panose="02010609060101010101" charset="-122"/>
              </a:rPr>
              <a:t>社会矛盾尖锐</a:t>
            </a:r>
            <a:r>
              <a:rPr lang="zh-CN" altLang="en-US" sz="2800" b="1" dirty="0">
                <a:solidFill>
                  <a:srgbClr val="CC0000"/>
                </a:solidFill>
                <a:latin typeface="Arial" panose="020B0604020202020204" pitchFamily="34" charset="0"/>
                <a:ea typeface="黑体" panose="02010609060101010101" charset="-122"/>
              </a:rPr>
              <a:t>。</a:t>
            </a:r>
            <a:endParaRPr lang="zh-CN" altLang="en-US" sz="2800" b="1" dirty="0">
              <a:solidFill>
                <a:srgbClr val="CC0000"/>
              </a:solidFill>
              <a:latin typeface="Arial" panose="020B0604020202020204" pitchFamily="34" charset="0"/>
              <a:ea typeface="黑体" panose="02010609060101010101" charset="-122"/>
            </a:endParaRPr>
          </a:p>
          <a:p>
            <a:pPr marL="342900" indent="-342900">
              <a:buChar char="•"/>
            </a:pPr>
            <a:r>
              <a:rPr lang="en-US" altLang="zh-CN" sz="2800" b="1" dirty="0">
                <a:solidFill>
                  <a:srgbClr val="CC0000"/>
                </a:solidFill>
                <a:latin typeface="Arial" panose="020B0604020202020204" pitchFamily="34" charset="0"/>
                <a:ea typeface="黑体" panose="02010609060101010101" charset="-122"/>
              </a:rPr>
              <a:t>3</a:t>
            </a:r>
            <a:r>
              <a:rPr lang="zh-CN" altLang="en-US" sz="2800" b="1" dirty="0">
                <a:solidFill>
                  <a:srgbClr val="CC0000"/>
                </a:solidFill>
                <a:latin typeface="Arial" panose="020B0604020202020204" pitchFamily="34" charset="0"/>
                <a:ea typeface="黑体" panose="02010609060101010101" charset="-122"/>
              </a:rPr>
              <a:t>、吸收北宋过分集权导致极贫极弱的历史教训</a:t>
            </a:r>
            <a:endParaRPr lang="zh-CN" altLang="en-US" sz="2800" b="1" dirty="0">
              <a:solidFill>
                <a:srgbClr val="CC0000"/>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 fill="hold"/>
                                        <p:tgtEl>
                                          <p:spTgt spid="24581"/>
                                        </p:tgtEl>
                                        <p:attrNameLst>
                                          <p:attrName>ppt_x</p:attrName>
                                        </p:attrNameLst>
                                      </p:cBhvr>
                                      <p:tavLst>
                                        <p:tav tm="0">
                                          <p:val>
                                            <p:strVal val="#ppt_x"/>
                                          </p:val>
                                        </p:tav>
                                        <p:tav tm="100000">
                                          <p:val>
                                            <p:strVal val="#ppt_x"/>
                                          </p:val>
                                        </p:tav>
                                      </p:tavLst>
                                    </p:anim>
                                    <p:anim calcmode="lin" valueType="num">
                                      <p:cBhvr>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p:cTn id="13" dur="500" fill="hold"/>
                                        <p:tgtEl>
                                          <p:spTgt spid="24583"/>
                                        </p:tgtEl>
                                        <p:attrNameLst>
                                          <p:attrName>ppt_x</p:attrName>
                                        </p:attrNameLst>
                                      </p:cBhvr>
                                      <p:tavLst>
                                        <p:tav tm="0">
                                          <p:val>
                                            <p:strVal val="#ppt_x"/>
                                          </p:val>
                                        </p:tav>
                                        <p:tav tm="100000">
                                          <p:val>
                                            <p:strVal val="#ppt_x"/>
                                          </p:val>
                                        </p:tav>
                                      </p:tavLst>
                                    </p:anim>
                                    <p:anim calcmode="lin" valueType="num">
                                      <p:cBhvr>
                                        <p:cTn id="14" dur="500" fill="hold"/>
                                        <p:tgtEl>
                                          <p:spTgt spid="2458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4586"/>
                                        </p:tgtEl>
                                        <p:attrNameLst>
                                          <p:attrName>style.visibility</p:attrName>
                                        </p:attrNameLst>
                                      </p:cBhvr>
                                      <p:to>
                                        <p:strVal val="visible"/>
                                      </p:to>
                                    </p:set>
                                    <p:anim calcmode="lin" valueType="num">
                                      <p:cBhvr>
                                        <p:cTn id="18" dur="500" fill="hold"/>
                                        <p:tgtEl>
                                          <p:spTgt spid="24586"/>
                                        </p:tgtEl>
                                        <p:attrNameLst>
                                          <p:attrName>ppt_x</p:attrName>
                                        </p:attrNameLst>
                                      </p:cBhvr>
                                      <p:tavLst>
                                        <p:tav tm="0">
                                          <p:val>
                                            <p:strVal val="#ppt_x"/>
                                          </p:val>
                                        </p:tav>
                                        <p:tav tm="100000">
                                          <p:val>
                                            <p:strVal val="#ppt_x"/>
                                          </p:val>
                                        </p:tav>
                                      </p:tavLst>
                                    </p:anim>
                                    <p:anim calcmode="lin" valueType="num">
                                      <p:cBhvr>
                                        <p:cTn id="19"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84">
                                            <p:txEl>
                                              <p:charRg st="0" end="17"/>
                                            </p:txEl>
                                          </p:spTgt>
                                        </p:tgtEl>
                                        <p:attrNameLst>
                                          <p:attrName>style.visibility</p:attrName>
                                        </p:attrNameLst>
                                      </p:cBhvr>
                                      <p:to>
                                        <p:strVal val="visible"/>
                                      </p:to>
                                    </p:set>
                                    <p:anim calcmode="lin" valueType="num">
                                      <p:cBhvr>
                                        <p:cTn id="24" dur="500" fill="hold"/>
                                        <p:tgtEl>
                                          <p:spTgt spid="24584">
                                            <p:txEl>
                                              <p:charRg st="0" end="17"/>
                                            </p:txEl>
                                          </p:spTgt>
                                        </p:tgtEl>
                                        <p:attrNameLst>
                                          <p:attrName>ppt_x</p:attrName>
                                        </p:attrNameLst>
                                      </p:cBhvr>
                                      <p:tavLst>
                                        <p:tav tm="0">
                                          <p:val>
                                            <p:strVal val="#ppt_x"/>
                                          </p:val>
                                        </p:tav>
                                        <p:tav tm="100000">
                                          <p:val>
                                            <p:strVal val="#ppt_x"/>
                                          </p:val>
                                        </p:tav>
                                      </p:tavLst>
                                    </p:anim>
                                    <p:anim calcmode="lin" valueType="num">
                                      <p:cBhvr>
                                        <p:cTn id="25" dur="500" fill="hold"/>
                                        <p:tgtEl>
                                          <p:spTgt spid="24584">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84">
                                            <p:txEl>
                                              <p:charRg st="17" end="32"/>
                                            </p:txEl>
                                          </p:spTgt>
                                        </p:tgtEl>
                                        <p:attrNameLst>
                                          <p:attrName>style.visibility</p:attrName>
                                        </p:attrNameLst>
                                      </p:cBhvr>
                                      <p:to>
                                        <p:strVal val="visible"/>
                                      </p:to>
                                    </p:set>
                                    <p:anim calcmode="lin" valueType="num">
                                      <p:cBhvr>
                                        <p:cTn id="30" dur="500" fill="hold"/>
                                        <p:tgtEl>
                                          <p:spTgt spid="24584">
                                            <p:txEl>
                                              <p:charRg st="17" end="32"/>
                                            </p:txEl>
                                          </p:spTgt>
                                        </p:tgtEl>
                                        <p:attrNameLst>
                                          <p:attrName>ppt_x</p:attrName>
                                        </p:attrNameLst>
                                      </p:cBhvr>
                                      <p:tavLst>
                                        <p:tav tm="0">
                                          <p:val>
                                            <p:strVal val="#ppt_x"/>
                                          </p:val>
                                        </p:tav>
                                        <p:tav tm="100000">
                                          <p:val>
                                            <p:strVal val="#ppt_x"/>
                                          </p:val>
                                        </p:tav>
                                      </p:tavLst>
                                    </p:anim>
                                    <p:anim calcmode="lin" valueType="num">
                                      <p:cBhvr>
                                        <p:cTn id="31" dur="500" fill="hold"/>
                                        <p:tgtEl>
                                          <p:spTgt spid="24584">
                                            <p:txEl>
                                              <p:charRg st="17" end="3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584">
                                            <p:txEl>
                                              <p:charRg st="32" end="43"/>
                                            </p:txEl>
                                          </p:spTgt>
                                        </p:tgtEl>
                                        <p:attrNameLst>
                                          <p:attrName>style.visibility</p:attrName>
                                        </p:attrNameLst>
                                      </p:cBhvr>
                                      <p:to>
                                        <p:strVal val="visible"/>
                                      </p:to>
                                    </p:set>
                                    <p:anim calcmode="lin" valueType="num">
                                      <p:cBhvr>
                                        <p:cTn id="36" dur="500" fill="hold"/>
                                        <p:tgtEl>
                                          <p:spTgt spid="24584">
                                            <p:txEl>
                                              <p:charRg st="32" end="43"/>
                                            </p:txEl>
                                          </p:spTgt>
                                        </p:tgtEl>
                                        <p:attrNameLst>
                                          <p:attrName>ppt_x</p:attrName>
                                        </p:attrNameLst>
                                      </p:cBhvr>
                                      <p:tavLst>
                                        <p:tav tm="0">
                                          <p:val>
                                            <p:strVal val="#ppt_x"/>
                                          </p:val>
                                        </p:tav>
                                        <p:tav tm="100000">
                                          <p:val>
                                            <p:strVal val="#ppt_x"/>
                                          </p:val>
                                        </p:tav>
                                      </p:tavLst>
                                    </p:anim>
                                    <p:anim calcmode="lin" valueType="num">
                                      <p:cBhvr>
                                        <p:cTn id="37" dur="500" fill="hold"/>
                                        <p:tgtEl>
                                          <p:spTgt spid="24584">
                                            <p:txEl>
                                              <p:charRg st="32" end="4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84">
                                            <p:txEl>
                                              <p:charRg st="43" end="55"/>
                                            </p:txEl>
                                          </p:spTgt>
                                        </p:tgtEl>
                                        <p:attrNameLst>
                                          <p:attrName>style.visibility</p:attrName>
                                        </p:attrNameLst>
                                      </p:cBhvr>
                                      <p:to>
                                        <p:strVal val="visible"/>
                                      </p:to>
                                    </p:set>
                                    <p:anim calcmode="lin" valueType="num">
                                      <p:cBhvr>
                                        <p:cTn id="42" dur="500" fill="hold"/>
                                        <p:tgtEl>
                                          <p:spTgt spid="24584">
                                            <p:txEl>
                                              <p:charRg st="43" end="55"/>
                                            </p:txEl>
                                          </p:spTgt>
                                        </p:tgtEl>
                                        <p:attrNameLst>
                                          <p:attrName>ppt_x</p:attrName>
                                        </p:attrNameLst>
                                      </p:cBhvr>
                                      <p:tavLst>
                                        <p:tav tm="0">
                                          <p:val>
                                            <p:strVal val="#ppt_x"/>
                                          </p:val>
                                        </p:tav>
                                        <p:tav tm="100000">
                                          <p:val>
                                            <p:strVal val="#ppt_x"/>
                                          </p:val>
                                        </p:tav>
                                      </p:tavLst>
                                    </p:anim>
                                    <p:anim calcmode="lin" valueType="num">
                                      <p:cBhvr>
                                        <p:cTn id="43" dur="500" fill="hold"/>
                                        <p:tgtEl>
                                          <p:spTgt spid="24584">
                                            <p:txEl>
                                              <p:charRg st="43" end="5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84">
                                            <p:txEl>
                                              <p:charRg st="4" end="4"/>
                                            </p:txEl>
                                          </p:spTgt>
                                        </p:tgtEl>
                                        <p:attrNameLst>
                                          <p:attrName>style.visibility</p:attrName>
                                        </p:attrNameLst>
                                      </p:cBhvr>
                                      <p:to>
                                        <p:strVal val="visible"/>
                                      </p:to>
                                    </p:set>
                                    <p:anim calcmode="lin" valueType="num">
                                      <p:cBhvr>
                                        <p:cTn id="48" dur="500" fill="hold"/>
                                        <p:tgtEl>
                                          <p:spTgt spid="24584">
                                            <p:txEl>
                                              <p:char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24584">
                                            <p:txEl>
                                              <p:char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585"/>
                                        </p:tgtEl>
                                        <p:attrNameLst>
                                          <p:attrName>style.visibility</p:attrName>
                                        </p:attrNameLst>
                                      </p:cBhvr>
                                      <p:to>
                                        <p:strVal val="visible"/>
                                      </p:to>
                                    </p:set>
                                    <p:anim calcmode="lin" valueType="num">
                                      <p:cBhvr>
                                        <p:cTn id="54" dur="500" fill="hold"/>
                                        <p:tgtEl>
                                          <p:spTgt spid="24585"/>
                                        </p:tgtEl>
                                        <p:attrNameLst>
                                          <p:attrName>ppt_x</p:attrName>
                                        </p:attrNameLst>
                                      </p:cBhvr>
                                      <p:tavLst>
                                        <p:tav tm="0">
                                          <p:val>
                                            <p:strVal val="#ppt_x"/>
                                          </p:val>
                                        </p:tav>
                                        <p:tav tm="100000">
                                          <p:val>
                                            <p:strVal val="#ppt_x"/>
                                          </p:val>
                                        </p:tav>
                                      </p:tavLst>
                                    </p:anim>
                                    <p:anim calcmode="lin" valueType="num">
                                      <p:cBhvr>
                                        <p:cTn id="55"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24588"/>
                                        </p:tgtEl>
                                        <p:attrNameLst>
                                          <p:attrName>style.visibility</p:attrName>
                                        </p:attrNameLst>
                                      </p:cBhvr>
                                      <p:to>
                                        <p:strVal val="visible"/>
                                      </p:to>
                                    </p:set>
                                    <p:animEffect transition="in" filter="wipe(down)">
                                      <p:cBhvr>
                                        <p:cTn id="60" dur="290">
                                          <p:stCondLst>
                                            <p:cond delay="0"/>
                                          </p:stCondLst>
                                        </p:cTn>
                                        <p:tgtEl>
                                          <p:spTgt spid="24588"/>
                                        </p:tgtEl>
                                      </p:cBhvr>
                                    </p:animEffect>
                                    <p:anim calcmode="lin" valueType="num">
                                      <p:cBhvr>
                                        <p:cTn id="61" dur="911" tmFilter="0,0; 0.14,0.36; 0.43,0.73; 0.71,0.91; 1.0,1.0">
                                          <p:stCondLst>
                                            <p:cond delay="0"/>
                                          </p:stCondLst>
                                        </p:cTn>
                                        <p:tgtEl>
                                          <p:spTgt spid="24588"/>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24588"/>
                                        </p:tgtEl>
                                        <p:attrNameLst>
                                          <p:attrName>ppt_y</p:attrName>
                                        </p:attrNameLst>
                                      </p:cBhvr>
                                      <p:tavLst>
                                        <p:tav tm="0" fmla="#ppt_y-sin(pi*$)/3">
                                          <p:val>
                                            <p:fltVal val="0.500000"/>
                                          </p:val>
                                        </p:tav>
                                        <p:tav tm="100000">
                                          <p:val>
                                            <p:fltVal val="1.000000"/>
                                          </p:val>
                                        </p:tav>
                                      </p:tavLst>
                                    </p:anim>
                                    <p:anim calcmode="lin" valueType="num">
                                      <p:cBhvr>
                                        <p:cTn id="63" dur="332" tmFilter="0, 0; 0.125,0.2665; 0.25,0.4; 0.375,0.465; 0.5,0.5;  0.625,0.535; 0.75,0.6; 0.875,0.7335; 1,1">
                                          <p:stCondLst>
                                            <p:cond delay="332"/>
                                          </p:stCondLst>
                                        </p:cTn>
                                        <p:tgtEl>
                                          <p:spTgt spid="24588"/>
                                        </p:tgtEl>
                                        <p:attrNameLst>
                                          <p:attrName>ppt_y</p:attrName>
                                        </p:attrNameLst>
                                      </p:cBhvr>
                                      <p:tavLst>
                                        <p:tav tm="0" fmla="#ppt_y-sin(pi*$)/9">
                                          <p:val>
                                            <p:fltVal val="0.000000"/>
                                          </p:val>
                                        </p:tav>
                                        <p:tav tm="100000">
                                          <p:val>
                                            <p:fltVal val="1.000000"/>
                                          </p:val>
                                        </p:tav>
                                      </p:tavLst>
                                    </p:anim>
                                    <p:anim calcmode="lin" valueType="num">
                                      <p:cBhvr>
                                        <p:cTn id="64" dur="166" tmFilter="0, 0; 0.125,0.2665; 0.25,0.4; 0.375,0.465; 0.5,0.5;  0.625,0.535; 0.75,0.6; 0.875,0.7335; 1,1">
                                          <p:stCondLst>
                                            <p:cond delay="662"/>
                                          </p:stCondLst>
                                        </p:cTn>
                                        <p:tgtEl>
                                          <p:spTgt spid="24588"/>
                                        </p:tgtEl>
                                        <p:attrNameLst>
                                          <p:attrName>ppt_y</p:attrName>
                                        </p:attrNameLst>
                                      </p:cBhvr>
                                      <p:tavLst>
                                        <p:tav tm="0" fmla="#ppt_y-sin(pi*$)/27">
                                          <p:val>
                                            <p:fltVal val="0.000000"/>
                                          </p:val>
                                        </p:tav>
                                        <p:tav tm="100000">
                                          <p:val>
                                            <p:fltVal val="1.000000"/>
                                          </p:val>
                                        </p:tav>
                                      </p:tavLst>
                                    </p:anim>
                                    <p:anim calcmode="lin" valueType="num">
                                      <p:cBhvr>
                                        <p:cTn id="65" dur="82" tmFilter="0, 0; 0.125,0.2665; 0.25,0.4; 0.375,0.465; 0.5,0.5;  0.625,0.535; 0.75,0.6; 0.875,0.7335; 1,1">
                                          <p:stCondLst>
                                            <p:cond delay="828"/>
                                          </p:stCondLst>
                                        </p:cTn>
                                        <p:tgtEl>
                                          <p:spTgt spid="24588"/>
                                        </p:tgtEl>
                                        <p:attrNameLst>
                                          <p:attrName>ppt_y</p:attrName>
                                        </p:attrNameLst>
                                      </p:cBhvr>
                                      <p:tavLst>
                                        <p:tav tm="0" fmla="#ppt_y-sin(pi*$)/81">
                                          <p:val>
                                            <p:fltVal val="0.000000"/>
                                          </p:val>
                                        </p:tav>
                                        <p:tav tm="100000">
                                          <p:val>
                                            <p:fltVal val="1.000000"/>
                                          </p:val>
                                        </p:tav>
                                      </p:tavLst>
                                    </p:anim>
                                    <p:animScale>
                                      <p:cBhvr>
                                        <p:cTn id="66" dur="13">
                                          <p:stCondLst>
                                            <p:cond delay="325"/>
                                          </p:stCondLst>
                                        </p:cTn>
                                        <p:tgtEl>
                                          <p:spTgt spid="24588"/>
                                        </p:tgtEl>
                                      </p:cBhvr>
                                      <p:to x="100000" y="60000"/>
                                    </p:animScale>
                                    <p:animScale>
                                      <p:cBhvr>
                                        <p:cTn id="67" dur="83" decel="50000">
                                          <p:stCondLst>
                                            <p:cond delay="338"/>
                                          </p:stCondLst>
                                        </p:cTn>
                                        <p:tgtEl>
                                          <p:spTgt spid="24588"/>
                                        </p:tgtEl>
                                      </p:cBhvr>
                                      <p:to x="100000" y="100000"/>
                                    </p:animScale>
                                    <p:animScale>
                                      <p:cBhvr>
                                        <p:cTn id="68" dur="13">
                                          <p:stCondLst>
                                            <p:cond delay="656"/>
                                          </p:stCondLst>
                                        </p:cTn>
                                        <p:tgtEl>
                                          <p:spTgt spid="24588"/>
                                        </p:tgtEl>
                                      </p:cBhvr>
                                      <p:to x="100000" y="80000"/>
                                    </p:animScale>
                                    <p:animScale>
                                      <p:cBhvr>
                                        <p:cTn id="69" dur="83" decel="50000">
                                          <p:stCondLst>
                                            <p:cond delay="669"/>
                                          </p:stCondLst>
                                        </p:cTn>
                                        <p:tgtEl>
                                          <p:spTgt spid="24588"/>
                                        </p:tgtEl>
                                      </p:cBhvr>
                                      <p:to x="100000" y="100000"/>
                                    </p:animScale>
                                    <p:animScale>
                                      <p:cBhvr>
                                        <p:cTn id="70" dur="13">
                                          <p:stCondLst>
                                            <p:cond delay="821"/>
                                          </p:stCondLst>
                                        </p:cTn>
                                        <p:tgtEl>
                                          <p:spTgt spid="24588"/>
                                        </p:tgtEl>
                                      </p:cBhvr>
                                      <p:to x="100000" y="90000"/>
                                    </p:animScale>
                                    <p:animScale>
                                      <p:cBhvr>
                                        <p:cTn id="71" dur="83" decel="50000">
                                          <p:stCondLst>
                                            <p:cond delay="834"/>
                                          </p:stCondLst>
                                        </p:cTn>
                                        <p:tgtEl>
                                          <p:spTgt spid="24588"/>
                                        </p:tgtEl>
                                      </p:cBhvr>
                                      <p:to x="100000" y="100000"/>
                                    </p:animScale>
                                    <p:animScale>
                                      <p:cBhvr>
                                        <p:cTn id="72" dur="13">
                                          <p:stCondLst>
                                            <p:cond delay="904"/>
                                          </p:stCondLst>
                                        </p:cTn>
                                        <p:tgtEl>
                                          <p:spTgt spid="24588"/>
                                        </p:tgtEl>
                                      </p:cBhvr>
                                      <p:to x="100000" y="95000"/>
                                    </p:animScale>
                                    <p:animScale>
                                      <p:cBhvr>
                                        <p:cTn id="73" dur="83" decel="50000">
                                          <p:stCondLst>
                                            <p:cond delay="917"/>
                                          </p:stCondLst>
                                        </p:cTn>
                                        <p:tgtEl>
                                          <p:spTgt spid="245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19473" descr="HWOCRTEMP_ROC210"/>
          <p:cNvPicPr>
            <a:picLocks noChangeAspect="1"/>
          </p:cNvPicPr>
          <p:nvPr/>
        </p:nvPicPr>
        <p:blipFill>
          <a:blip r:embed="rId1"/>
          <a:stretch>
            <a:fillRect/>
          </a:stretch>
        </p:blipFill>
        <p:spPr>
          <a:xfrm>
            <a:off x="1524000" y="0"/>
            <a:ext cx="9144000" cy="6159500"/>
          </a:xfrm>
          <a:prstGeom prst="rect">
            <a:avLst/>
          </a:prstGeom>
          <a:solidFill>
            <a:srgbClr val="000000"/>
          </a:solidFill>
          <a:ln w="9525">
            <a:noFill/>
          </a:ln>
        </p:spPr>
      </p:pic>
      <p:sp>
        <p:nvSpPr>
          <p:cNvPr id="19475" name="文本框 19474"/>
          <p:cNvSpPr txBox="1"/>
          <p:nvPr/>
        </p:nvSpPr>
        <p:spPr>
          <a:xfrm>
            <a:off x="4511675" y="6146800"/>
            <a:ext cx="3455988" cy="706755"/>
          </a:xfrm>
          <a:prstGeom prst="rect">
            <a:avLst/>
          </a:prstGeom>
          <a:solidFill>
            <a:srgbClr val="FFFF99"/>
          </a:solidFill>
          <a:ln w="9525" cap="flat" cmpd="sng">
            <a:solidFill>
              <a:srgbClr val="993366"/>
            </a:solidFill>
            <a:prstDash val="solid"/>
            <a:miter/>
            <a:headEnd type="none" w="med" len="med"/>
            <a:tailEnd type="none" w="med" len="med"/>
          </a:ln>
        </p:spPr>
        <p:txBody>
          <a:bodyPr>
            <a:spAutoFit/>
          </a:bodyPr>
          <a:lstStyle/>
          <a:p>
            <a:pPr marR="0" algn="ctr" defTabSz="914400">
              <a:spcBef>
                <a:spcPct val="50000"/>
              </a:spcBef>
              <a:buClrTx/>
              <a:buSzTx/>
              <a:buFont typeface="Arial" panose="020B0604020202020204" pitchFamily="34" charset="0"/>
              <a:buNone/>
              <a:defRPr/>
            </a:pPr>
            <a:r>
              <a:rPr kumimoji="0" lang="zh-CN" altLang="en-US" sz="4000" kern="1200" cap="none" spc="0" normalizeH="0" baseline="0" noProof="1">
                <a:solidFill>
                  <a:srgbClr val="000000"/>
                </a:solidFill>
                <a:effectLst>
                  <a:outerShdw blurRad="38100" dist="38100" dir="2700000">
                    <a:srgbClr val="FFFFFF"/>
                  </a:outerShdw>
                </a:effectLst>
                <a:latin typeface="Verdana" panose="020B0604030504040204" pitchFamily="34" charset="0"/>
                <a:ea typeface="黑体" panose="02010609060101010101" charset="-122"/>
                <a:cs typeface="+mn-cs"/>
              </a:rPr>
              <a:t>元 代 的 行 省</a:t>
            </a:r>
            <a:endParaRPr kumimoji="0" lang="zh-CN" altLang="en-US" sz="4000" kern="1200" cap="none" spc="0" normalizeH="0" baseline="0" noProof="1">
              <a:solidFill>
                <a:srgbClr val="000000"/>
              </a:solidFill>
              <a:effectLst>
                <a:outerShdw blurRad="38100" dist="38100" dir="2700000">
                  <a:srgbClr val="FFFFFF"/>
                </a:outerShdw>
              </a:effectLst>
              <a:latin typeface="Verdana" panose="020B0604030504040204" pitchFamily="34" charset="0"/>
              <a:ea typeface="黑体" panose="02010609060101010101" charset="-122"/>
              <a:cs typeface="+mn-cs"/>
            </a:endParaRPr>
          </a:p>
        </p:txBody>
      </p:sp>
      <p:sp>
        <p:nvSpPr>
          <p:cNvPr id="22531" name="文本框 19475"/>
          <p:cNvSpPr txBox="1"/>
          <p:nvPr/>
        </p:nvSpPr>
        <p:spPr>
          <a:xfrm>
            <a:off x="2927350" y="2133600"/>
            <a:ext cx="6121400" cy="368300"/>
          </a:xfrm>
          <a:prstGeom prst="rect">
            <a:avLst/>
          </a:prstGeom>
          <a:noFill/>
          <a:ln w="9525">
            <a:noFill/>
          </a:ln>
        </p:spPr>
        <p:txBody>
          <a:bodyPr anchor="t">
            <a:spAutoFit/>
          </a:bodyPr>
          <a:p>
            <a:pPr>
              <a:spcBef>
                <a:spcPct val="50000"/>
              </a:spcBef>
            </a:pPr>
            <a:endParaRPr lang="zh-CN" altLang="zh-CN" dirty="0">
              <a:latin typeface="Verdana" panose="020B0604030504040204" pitchFamily="34" charset="0"/>
              <a:ea typeface="黑体" panose="02010609060101010101" charset="-122"/>
            </a:endParaRPr>
          </a:p>
        </p:txBody>
      </p:sp>
      <p:sp>
        <p:nvSpPr>
          <p:cNvPr id="19477" name="文本框 19476"/>
          <p:cNvSpPr txBox="1"/>
          <p:nvPr/>
        </p:nvSpPr>
        <p:spPr>
          <a:xfrm>
            <a:off x="6959600" y="2133600"/>
            <a:ext cx="1152525" cy="1198880"/>
          </a:xfrm>
          <a:prstGeom prst="rect">
            <a:avLst/>
          </a:prstGeom>
          <a:solidFill>
            <a:srgbClr val="FFFF99"/>
          </a:solidFill>
          <a:ln w="9525">
            <a:noFill/>
          </a:ln>
        </p:spPr>
        <p:txBody>
          <a:bodyPr anchor="t">
            <a:spAutoFit/>
          </a:bodyPr>
          <a:p>
            <a:pPr>
              <a:spcBef>
                <a:spcPct val="50000"/>
              </a:spcBef>
            </a:pPr>
            <a:r>
              <a:rPr lang="zh-CN" altLang="en-US" sz="2400" dirty="0">
                <a:solidFill>
                  <a:srgbClr val="0000FF"/>
                </a:solidFill>
                <a:latin typeface="Arial" panose="020B0604020202020204" pitchFamily="34" charset="0"/>
                <a:ea typeface="黑体" panose="02010609060101010101" charset="-122"/>
              </a:rPr>
              <a:t>河北、山东、山西</a:t>
            </a:r>
            <a:endParaRPr lang="zh-CN" altLang="en-US" sz="2400" dirty="0">
              <a:solidFill>
                <a:srgbClr val="0000FF"/>
              </a:solidFill>
              <a:latin typeface="Arial" panose="020B0604020202020204" pitchFamily="34" charset="0"/>
              <a:ea typeface="黑体" panose="02010609060101010101" charset="-122"/>
            </a:endParaRPr>
          </a:p>
        </p:txBody>
      </p:sp>
      <p:sp>
        <p:nvSpPr>
          <p:cNvPr id="22533" name="任意多边形 19477"/>
          <p:cNvSpPr/>
          <p:nvPr/>
        </p:nvSpPr>
        <p:spPr>
          <a:xfrm>
            <a:off x="6540500" y="1768475"/>
            <a:ext cx="1714500" cy="1814513"/>
          </a:xfrm>
          <a:custGeom>
            <a:avLst/>
            <a:gdLst/>
            <a:ahLst/>
            <a:cxnLst>
              <a:cxn ang="0">
                <a:pos x="2006044262" y="0"/>
              </a:cxn>
              <a:cxn ang="0">
                <a:pos x="1791830284" y="47883768"/>
              </a:cxn>
              <a:cxn ang="0">
                <a:pos x="1673383787" y="166330337"/>
              </a:cxn>
              <a:cxn ang="0">
                <a:pos x="1365924467" y="191531896"/>
              </a:cxn>
              <a:cxn ang="0">
                <a:pos x="1270158573" y="380544429"/>
              </a:cxn>
              <a:cxn ang="0">
                <a:pos x="1126508938" y="428426696"/>
              </a:cxn>
              <a:cxn ang="0">
                <a:pos x="816530454" y="524192619"/>
              </a:cxn>
              <a:cxn ang="0">
                <a:pos x="365421797" y="594756983"/>
              </a:cxn>
              <a:cxn ang="0">
                <a:pos x="173889958" y="761087271"/>
              </a:cxn>
              <a:cxn ang="0">
                <a:pos x="151209356" y="1262599280"/>
              </a:cxn>
              <a:cxn ang="0">
                <a:pos x="80644988" y="1310481448"/>
              </a:cxn>
              <a:cxn ang="0">
                <a:pos x="55443437" y="1381045812"/>
              </a:cxn>
              <a:cxn ang="0">
                <a:pos x="80644988" y="1643142023"/>
              </a:cxn>
              <a:cxn ang="0">
                <a:pos x="698082370" y="1738908343"/>
              </a:cxn>
              <a:cxn ang="0">
                <a:pos x="768646713" y="2147483647"/>
              </a:cxn>
              <a:cxn ang="0">
                <a:pos x="1318042313" y="2147483647"/>
              </a:cxn>
              <a:cxn ang="0">
                <a:pos x="1459169412" y="2147483647"/>
              </a:cxn>
              <a:cxn ang="0">
                <a:pos x="1532254704" y="2147483647"/>
              </a:cxn>
              <a:cxn ang="0">
                <a:pos x="1983362072" y="2147483647"/>
              </a:cxn>
              <a:cxn ang="0">
                <a:pos x="2147483647" y="2147483647"/>
              </a:cxn>
              <a:cxn ang="0">
                <a:pos x="2147483647" y="2147483647"/>
              </a:cxn>
              <a:cxn ang="0">
                <a:pos x="2147483647" y="2147483647"/>
              </a:cxn>
              <a:cxn ang="0">
                <a:pos x="2147483647" y="2147483647"/>
              </a:cxn>
              <a:cxn ang="0">
                <a:pos x="2147483647" y="2046367358"/>
              </a:cxn>
              <a:cxn ang="0">
                <a:pos x="2147483647" y="1905238630"/>
              </a:cxn>
              <a:cxn ang="0">
                <a:pos x="2147483647" y="1832154903"/>
              </a:cxn>
            </a:cxnLst>
            <a:pathLst>
              <a:path w="1080" h="1143">
                <a:moveTo>
                  <a:pt x="796" y="0"/>
                </a:moveTo>
                <a:cubicBezTo>
                  <a:pt x="767" y="5"/>
                  <a:pt x="734" y="1"/>
                  <a:pt x="711" y="19"/>
                </a:cubicBezTo>
                <a:cubicBezTo>
                  <a:pt x="684" y="40"/>
                  <a:pt x="705" y="58"/>
                  <a:pt x="664" y="66"/>
                </a:cubicBezTo>
                <a:cubicBezTo>
                  <a:pt x="624" y="74"/>
                  <a:pt x="583" y="73"/>
                  <a:pt x="542" y="76"/>
                </a:cubicBezTo>
                <a:cubicBezTo>
                  <a:pt x="533" y="125"/>
                  <a:pt x="546" y="132"/>
                  <a:pt x="504" y="151"/>
                </a:cubicBezTo>
                <a:cubicBezTo>
                  <a:pt x="486" y="159"/>
                  <a:pt x="447" y="170"/>
                  <a:pt x="447" y="170"/>
                </a:cubicBezTo>
                <a:cubicBezTo>
                  <a:pt x="409" y="228"/>
                  <a:pt x="440" y="197"/>
                  <a:pt x="324" y="208"/>
                </a:cubicBezTo>
                <a:cubicBezTo>
                  <a:pt x="263" y="214"/>
                  <a:pt x="204" y="217"/>
                  <a:pt x="145" y="236"/>
                </a:cubicBezTo>
                <a:cubicBezTo>
                  <a:pt x="79" y="280"/>
                  <a:pt x="101" y="255"/>
                  <a:pt x="69" y="302"/>
                </a:cubicBezTo>
                <a:cubicBezTo>
                  <a:pt x="66" y="368"/>
                  <a:pt x="71" y="436"/>
                  <a:pt x="60" y="501"/>
                </a:cubicBezTo>
                <a:cubicBezTo>
                  <a:pt x="58" y="512"/>
                  <a:pt x="39" y="511"/>
                  <a:pt x="32" y="520"/>
                </a:cubicBezTo>
                <a:cubicBezTo>
                  <a:pt x="26" y="528"/>
                  <a:pt x="25" y="539"/>
                  <a:pt x="22" y="548"/>
                </a:cubicBezTo>
                <a:cubicBezTo>
                  <a:pt x="25" y="583"/>
                  <a:pt x="0" y="637"/>
                  <a:pt x="32" y="652"/>
                </a:cubicBezTo>
                <a:cubicBezTo>
                  <a:pt x="316" y="782"/>
                  <a:pt x="240" y="570"/>
                  <a:pt x="277" y="690"/>
                </a:cubicBezTo>
                <a:cubicBezTo>
                  <a:pt x="287" y="842"/>
                  <a:pt x="299" y="991"/>
                  <a:pt x="305" y="1143"/>
                </a:cubicBezTo>
                <a:cubicBezTo>
                  <a:pt x="336" y="1141"/>
                  <a:pt x="466" y="1138"/>
                  <a:pt x="523" y="1124"/>
                </a:cubicBezTo>
                <a:cubicBezTo>
                  <a:pt x="542" y="1119"/>
                  <a:pt x="560" y="1111"/>
                  <a:pt x="579" y="1105"/>
                </a:cubicBezTo>
                <a:cubicBezTo>
                  <a:pt x="589" y="1102"/>
                  <a:pt x="608" y="1096"/>
                  <a:pt x="608" y="1096"/>
                </a:cubicBezTo>
                <a:cubicBezTo>
                  <a:pt x="698" y="1035"/>
                  <a:pt x="642" y="1060"/>
                  <a:pt x="787" y="1048"/>
                </a:cubicBezTo>
                <a:cubicBezTo>
                  <a:pt x="853" y="1026"/>
                  <a:pt x="825" y="1035"/>
                  <a:pt x="872" y="1020"/>
                </a:cubicBezTo>
                <a:cubicBezTo>
                  <a:pt x="881" y="1017"/>
                  <a:pt x="891" y="1014"/>
                  <a:pt x="900" y="1011"/>
                </a:cubicBezTo>
                <a:cubicBezTo>
                  <a:pt x="910" y="1008"/>
                  <a:pt x="929" y="1001"/>
                  <a:pt x="929" y="1001"/>
                </a:cubicBezTo>
                <a:cubicBezTo>
                  <a:pt x="943" y="957"/>
                  <a:pt x="929" y="896"/>
                  <a:pt x="957" y="860"/>
                </a:cubicBezTo>
                <a:cubicBezTo>
                  <a:pt x="975" y="837"/>
                  <a:pt x="1018" y="828"/>
                  <a:pt x="1042" y="812"/>
                </a:cubicBezTo>
                <a:cubicBezTo>
                  <a:pt x="1064" y="745"/>
                  <a:pt x="1035" y="825"/>
                  <a:pt x="1070" y="756"/>
                </a:cubicBezTo>
                <a:cubicBezTo>
                  <a:pt x="1075" y="747"/>
                  <a:pt x="1080" y="727"/>
                  <a:pt x="1080" y="727"/>
                </a:cubicBezTo>
              </a:path>
            </a:pathLst>
          </a:custGeom>
          <a:noFill/>
          <a:ln w="57150" cap="flat" cmpd="sng">
            <a:solidFill>
              <a:srgbClr val="FF0000"/>
            </a:solidFill>
            <a:prstDash val="solid"/>
            <a:round/>
            <a:headEnd type="none" w="med" len="med"/>
            <a:tailEnd type="none" w="med" len="med"/>
          </a:ln>
        </p:spPr>
        <p:txBody>
          <a:bodyPr/>
          <a:p>
            <a:endParaRPr lang="zh-CN" altLang="en-US"/>
          </a:p>
        </p:txBody>
      </p:sp>
      <p:sp>
        <p:nvSpPr>
          <p:cNvPr id="22534" name="任意多边形 19478"/>
          <p:cNvSpPr/>
          <p:nvPr/>
        </p:nvSpPr>
        <p:spPr>
          <a:xfrm>
            <a:off x="2843213" y="2722563"/>
            <a:ext cx="3556000" cy="2041525"/>
          </a:xfrm>
          <a:custGeom>
            <a:avLst/>
            <a:gdLst/>
            <a:ahLst/>
            <a:cxnLst>
              <a:cxn ang="0">
                <a:pos x="2147483647" y="1055944671"/>
              </a:cxn>
              <a:cxn ang="0">
                <a:pos x="1307961714" y="841732265"/>
              </a:cxn>
              <a:cxn ang="0">
                <a:pos x="1237395782" y="819049875"/>
              </a:cxn>
              <a:cxn ang="0">
                <a:pos x="713203313" y="793849910"/>
              </a:cxn>
              <a:cxn ang="0">
                <a:pos x="572074624" y="675401817"/>
              </a:cxn>
              <a:cxn ang="0">
                <a:pos x="284776838" y="390624963"/>
              </a:cxn>
              <a:cxn ang="0">
                <a:pos x="0" y="531752172"/>
              </a:cxn>
              <a:cxn ang="0">
                <a:pos x="189010892" y="985380323"/>
              </a:cxn>
              <a:cxn ang="0">
                <a:pos x="236894683" y="1055944671"/>
              </a:cxn>
              <a:cxn ang="0">
                <a:pos x="309978389" y="1103828415"/>
              </a:cxn>
              <a:cxn ang="0">
                <a:pos x="403224923" y="1436488914"/>
              </a:cxn>
              <a:cxn ang="0">
                <a:pos x="713203313" y="1769149810"/>
              </a:cxn>
              <a:cxn ang="0">
                <a:pos x="904735302" y="1960681612"/>
              </a:cxn>
              <a:cxn ang="0">
                <a:pos x="952619044" y="2031245960"/>
              </a:cxn>
              <a:cxn ang="0">
                <a:pos x="1093747733" y="2079128117"/>
              </a:cxn>
              <a:cxn ang="0">
                <a:pos x="1237395782" y="2147483647"/>
              </a:cxn>
              <a:cxn ang="0">
                <a:pos x="1307961714" y="2147483647"/>
              </a:cxn>
              <a:cxn ang="0">
                <a:pos x="1522174108" y="2147483647"/>
              </a:cxn>
              <a:cxn ang="0">
                <a:pos x="1998483035"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08563769"/>
              </a:cxn>
              <a:cxn ang="0">
                <a:pos x="2147483647" y="1983362216"/>
              </a:cxn>
              <a:cxn ang="0">
                <a:pos x="2147483647" y="1960681612"/>
              </a:cxn>
              <a:cxn ang="0">
                <a:pos x="2147483647" y="1890117264"/>
              </a:cxn>
              <a:cxn ang="0">
                <a:pos x="2147483647" y="1484372658"/>
              </a:cxn>
              <a:cxn ang="0">
                <a:pos x="2147483647" y="1413808310"/>
              </a:cxn>
              <a:cxn ang="0">
                <a:pos x="2147483647" y="985380323"/>
              </a:cxn>
              <a:cxn ang="0">
                <a:pos x="2147483647" y="675401817"/>
              </a:cxn>
              <a:cxn ang="0">
                <a:pos x="2147483647" y="604837469"/>
              </a:cxn>
              <a:cxn ang="0">
                <a:pos x="2147483647" y="509071568"/>
              </a:cxn>
              <a:cxn ang="0">
                <a:pos x="2147483647" y="269655922"/>
              </a:cxn>
              <a:cxn ang="0">
                <a:pos x="2147483647" y="103325598"/>
              </a:cxn>
              <a:cxn ang="0">
                <a:pos x="2147483647" y="224293127"/>
              </a:cxn>
              <a:cxn ang="0">
                <a:pos x="2147483647" y="1055944671"/>
              </a:cxn>
            </a:cxnLst>
            <a:pathLst>
              <a:path w="2240" h="1286">
                <a:moveTo>
                  <a:pt x="1067" y="419"/>
                </a:moveTo>
                <a:cubicBezTo>
                  <a:pt x="913" y="265"/>
                  <a:pt x="772" y="339"/>
                  <a:pt x="519" y="334"/>
                </a:cubicBezTo>
                <a:cubicBezTo>
                  <a:pt x="510" y="331"/>
                  <a:pt x="501" y="326"/>
                  <a:pt x="491" y="325"/>
                </a:cubicBezTo>
                <a:cubicBezTo>
                  <a:pt x="422" y="319"/>
                  <a:pt x="352" y="326"/>
                  <a:pt x="283" y="315"/>
                </a:cubicBezTo>
                <a:cubicBezTo>
                  <a:pt x="259" y="311"/>
                  <a:pt x="247" y="282"/>
                  <a:pt x="227" y="268"/>
                </a:cubicBezTo>
                <a:cubicBezTo>
                  <a:pt x="208" y="216"/>
                  <a:pt x="166" y="172"/>
                  <a:pt x="113" y="155"/>
                </a:cubicBezTo>
                <a:cubicBezTo>
                  <a:pt x="53" y="162"/>
                  <a:pt x="19" y="153"/>
                  <a:pt x="0" y="211"/>
                </a:cubicBezTo>
                <a:cubicBezTo>
                  <a:pt x="7" y="296"/>
                  <a:pt x="6" y="344"/>
                  <a:pt x="75" y="391"/>
                </a:cubicBezTo>
                <a:cubicBezTo>
                  <a:pt x="81" y="400"/>
                  <a:pt x="86" y="411"/>
                  <a:pt x="94" y="419"/>
                </a:cubicBezTo>
                <a:cubicBezTo>
                  <a:pt x="102" y="427"/>
                  <a:pt x="117" y="428"/>
                  <a:pt x="123" y="438"/>
                </a:cubicBezTo>
                <a:cubicBezTo>
                  <a:pt x="148" y="478"/>
                  <a:pt x="139" y="529"/>
                  <a:pt x="160" y="570"/>
                </a:cubicBezTo>
                <a:cubicBezTo>
                  <a:pt x="177" y="605"/>
                  <a:pt x="246" y="677"/>
                  <a:pt x="283" y="702"/>
                </a:cubicBezTo>
                <a:cubicBezTo>
                  <a:pt x="305" y="735"/>
                  <a:pt x="326" y="756"/>
                  <a:pt x="359" y="778"/>
                </a:cubicBezTo>
                <a:cubicBezTo>
                  <a:pt x="365" y="787"/>
                  <a:pt x="368" y="800"/>
                  <a:pt x="378" y="806"/>
                </a:cubicBezTo>
                <a:cubicBezTo>
                  <a:pt x="395" y="816"/>
                  <a:pt x="434" y="825"/>
                  <a:pt x="434" y="825"/>
                </a:cubicBezTo>
                <a:cubicBezTo>
                  <a:pt x="452" y="837"/>
                  <a:pt x="473" y="841"/>
                  <a:pt x="491" y="853"/>
                </a:cubicBezTo>
                <a:cubicBezTo>
                  <a:pt x="502" y="861"/>
                  <a:pt x="508" y="874"/>
                  <a:pt x="519" y="882"/>
                </a:cubicBezTo>
                <a:cubicBezTo>
                  <a:pt x="564" y="917"/>
                  <a:pt x="563" y="914"/>
                  <a:pt x="604" y="929"/>
                </a:cubicBezTo>
                <a:cubicBezTo>
                  <a:pt x="645" y="989"/>
                  <a:pt x="728" y="974"/>
                  <a:pt x="793" y="995"/>
                </a:cubicBezTo>
                <a:cubicBezTo>
                  <a:pt x="827" y="1029"/>
                  <a:pt x="841" y="1067"/>
                  <a:pt x="869" y="1108"/>
                </a:cubicBezTo>
                <a:cubicBezTo>
                  <a:pt x="883" y="1129"/>
                  <a:pt x="906" y="1126"/>
                  <a:pt x="925" y="1137"/>
                </a:cubicBezTo>
                <a:cubicBezTo>
                  <a:pt x="974" y="1164"/>
                  <a:pt x="988" y="1177"/>
                  <a:pt x="1039" y="1193"/>
                </a:cubicBezTo>
                <a:cubicBezTo>
                  <a:pt x="1176" y="1286"/>
                  <a:pt x="1072" y="1232"/>
                  <a:pt x="1388" y="1222"/>
                </a:cubicBezTo>
                <a:cubicBezTo>
                  <a:pt x="1447" y="1161"/>
                  <a:pt x="1534" y="1170"/>
                  <a:pt x="1615" y="1165"/>
                </a:cubicBezTo>
                <a:cubicBezTo>
                  <a:pt x="1646" y="1155"/>
                  <a:pt x="1700" y="1118"/>
                  <a:pt x="1700" y="1118"/>
                </a:cubicBezTo>
                <a:cubicBezTo>
                  <a:pt x="1744" y="1120"/>
                  <a:pt x="1933" y="1138"/>
                  <a:pt x="1992" y="1118"/>
                </a:cubicBezTo>
                <a:cubicBezTo>
                  <a:pt x="2005" y="1114"/>
                  <a:pt x="2003" y="1091"/>
                  <a:pt x="2011" y="1080"/>
                </a:cubicBezTo>
                <a:cubicBezTo>
                  <a:pt x="2019" y="1069"/>
                  <a:pt x="2030" y="1061"/>
                  <a:pt x="2040" y="1052"/>
                </a:cubicBezTo>
                <a:cubicBezTo>
                  <a:pt x="2045" y="967"/>
                  <a:pt x="2031" y="878"/>
                  <a:pt x="2058" y="797"/>
                </a:cubicBezTo>
                <a:cubicBezTo>
                  <a:pt x="2061" y="787"/>
                  <a:pt x="2077" y="789"/>
                  <a:pt x="2087" y="787"/>
                </a:cubicBezTo>
                <a:cubicBezTo>
                  <a:pt x="2115" y="782"/>
                  <a:pt x="2144" y="781"/>
                  <a:pt x="2172" y="778"/>
                </a:cubicBezTo>
                <a:cubicBezTo>
                  <a:pt x="2179" y="775"/>
                  <a:pt x="2227" y="761"/>
                  <a:pt x="2228" y="750"/>
                </a:cubicBezTo>
                <a:cubicBezTo>
                  <a:pt x="2235" y="696"/>
                  <a:pt x="2240" y="634"/>
                  <a:pt x="2210" y="589"/>
                </a:cubicBezTo>
                <a:cubicBezTo>
                  <a:pt x="2202" y="578"/>
                  <a:pt x="2189" y="572"/>
                  <a:pt x="2181" y="561"/>
                </a:cubicBezTo>
                <a:cubicBezTo>
                  <a:pt x="2142" y="511"/>
                  <a:pt x="2120" y="436"/>
                  <a:pt x="2077" y="391"/>
                </a:cubicBezTo>
                <a:cubicBezTo>
                  <a:pt x="2034" y="347"/>
                  <a:pt x="1987" y="303"/>
                  <a:pt x="1936" y="268"/>
                </a:cubicBezTo>
                <a:cubicBezTo>
                  <a:pt x="1930" y="259"/>
                  <a:pt x="1926" y="247"/>
                  <a:pt x="1917" y="240"/>
                </a:cubicBezTo>
                <a:cubicBezTo>
                  <a:pt x="1900" y="225"/>
                  <a:pt x="1860" y="202"/>
                  <a:pt x="1860" y="202"/>
                </a:cubicBezTo>
                <a:cubicBezTo>
                  <a:pt x="1778" y="82"/>
                  <a:pt x="1681" y="114"/>
                  <a:pt x="1530" y="107"/>
                </a:cubicBezTo>
                <a:cubicBezTo>
                  <a:pt x="1483" y="78"/>
                  <a:pt x="1431" y="60"/>
                  <a:pt x="1379" y="41"/>
                </a:cubicBezTo>
                <a:cubicBezTo>
                  <a:pt x="1357" y="42"/>
                  <a:pt x="1079" y="0"/>
                  <a:pt x="1020" y="89"/>
                </a:cubicBezTo>
                <a:cubicBezTo>
                  <a:pt x="1023" y="150"/>
                  <a:pt x="1029" y="363"/>
                  <a:pt x="1067" y="419"/>
                </a:cubicBezTo>
                <a:close/>
              </a:path>
            </a:pathLst>
          </a:custGeom>
          <a:noFill/>
          <a:ln w="57150" cap="flat" cmpd="sng">
            <a:solidFill>
              <a:srgbClr val="FF0000"/>
            </a:solidFill>
            <a:prstDash val="solid"/>
            <a:round/>
            <a:headEnd type="none" w="med" len="med"/>
            <a:tailEnd type="none" w="med" len="med"/>
          </a:ln>
        </p:spPr>
        <p:txBody>
          <a:bodyPr/>
          <a:p>
            <a:endParaRPr lang="zh-CN" altLang="en-US"/>
          </a:p>
        </p:txBody>
      </p:sp>
      <p:sp>
        <p:nvSpPr>
          <p:cNvPr id="19480" name="文本框 19479"/>
          <p:cNvSpPr txBox="1"/>
          <p:nvPr/>
        </p:nvSpPr>
        <p:spPr>
          <a:xfrm>
            <a:off x="3575050" y="3429000"/>
            <a:ext cx="2665413" cy="583565"/>
          </a:xfrm>
          <a:prstGeom prst="rect">
            <a:avLst/>
          </a:prstGeom>
          <a:solidFill>
            <a:srgbClr val="FFFF99"/>
          </a:solidFill>
          <a:ln w="9525">
            <a:noFill/>
          </a:ln>
        </p:spPr>
        <p:txBody>
          <a:bodyPr anchor="t">
            <a:spAutoFit/>
          </a:bodyPr>
          <a:p>
            <a:pPr>
              <a:spcBef>
                <a:spcPct val="50000"/>
              </a:spcBef>
            </a:pPr>
            <a:r>
              <a:rPr lang="zh-CN" altLang="en-US" sz="3200" dirty="0">
                <a:solidFill>
                  <a:srgbClr val="0000FF"/>
                </a:solidFill>
                <a:latin typeface="Arial" panose="020B0604020202020204" pitchFamily="34" charset="0"/>
                <a:ea typeface="黑体" panose="02010609060101010101" charset="-122"/>
              </a:rPr>
              <a:t>宣政院直辖地</a:t>
            </a:r>
            <a:endParaRPr lang="zh-CN" altLang="en-US" sz="3200" dirty="0">
              <a:solidFill>
                <a:srgbClr val="0000FF"/>
              </a:solidFill>
              <a:latin typeface="Arial" panose="020B0604020202020204" pitchFamily="34" charset="0"/>
              <a:ea typeface="黑体" panose="02010609060101010101" charset="-122"/>
            </a:endParaRPr>
          </a:p>
        </p:txBody>
      </p:sp>
      <p:sp>
        <p:nvSpPr>
          <p:cNvPr id="19481" name="文本框 19480"/>
          <p:cNvSpPr txBox="1"/>
          <p:nvPr/>
        </p:nvSpPr>
        <p:spPr>
          <a:xfrm>
            <a:off x="7896225" y="1916113"/>
            <a:ext cx="1295400" cy="953135"/>
          </a:xfrm>
          <a:prstGeom prst="rect">
            <a:avLst/>
          </a:prstGeom>
          <a:solidFill>
            <a:srgbClr val="FFFF99"/>
          </a:solidFill>
          <a:ln w="9525">
            <a:noFill/>
          </a:ln>
        </p:spPr>
        <p:txBody>
          <a:bodyPr anchor="t">
            <a:spAutoFit/>
          </a:bodyPr>
          <a:p>
            <a:pPr>
              <a:spcBef>
                <a:spcPct val="50000"/>
              </a:spcBef>
            </a:pPr>
            <a:r>
              <a:rPr lang="zh-CN" altLang="en-US" sz="2800" dirty="0">
                <a:solidFill>
                  <a:srgbClr val="000066"/>
                </a:solidFill>
                <a:latin typeface="Arial" panose="020B0604020202020204" pitchFamily="34" charset="0"/>
                <a:ea typeface="黑体" panose="02010609060101010101" charset="-122"/>
              </a:rPr>
              <a:t>中书省直辖地</a:t>
            </a:r>
            <a:endParaRPr lang="zh-CN" altLang="en-US" sz="2800" dirty="0">
              <a:solidFill>
                <a:srgbClr val="000066"/>
              </a:solidFill>
              <a:latin typeface="Arial" panose="020B0604020202020204" pitchFamily="3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bldLvl="0" animBg="1"/>
      <p:bldP spid="19480" grpId="0" bldLvl="0" animBg="1"/>
      <p:bldP spid="1948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中央与地方的关系】</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51231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r>
              <a:rPr lang="zh-CN" altLang="en-US" b="1" dirty="0"/>
              <a:t>（一）加强中央集权的措施 </a:t>
            </a:r>
            <a:endParaRPr lang="zh-CN" altLang="en-US" b="1" dirty="0"/>
          </a:p>
          <a:p>
            <a:pPr>
              <a:lnSpc>
                <a:spcPct val="125000"/>
              </a:lnSpc>
              <a:spcBef>
                <a:spcPts val="0"/>
              </a:spcBef>
            </a:pPr>
            <a:r>
              <a:rPr lang="zh-CN" altLang="en-US" b="1" dirty="0"/>
              <a:t>         </a:t>
            </a:r>
            <a:r>
              <a:rPr lang="en-US" altLang="zh-CN" b="1" dirty="0"/>
              <a:t>3.</a:t>
            </a:r>
            <a:r>
              <a:rPr lang="zh-CN" altLang="en-US" b="1" dirty="0"/>
              <a:t>元朝加强中央集权：</a:t>
            </a:r>
            <a:endParaRPr lang="zh-CN" altLang="en-US" b="1" dirty="0"/>
          </a:p>
          <a:p>
            <a:pPr algn="l" eaLnBrk="1" fontAlgn="base" hangingPunct="1">
              <a:lnSpc>
                <a:spcPct val="125000"/>
              </a:lnSpc>
              <a:spcBef>
                <a:spcPts val="0"/>
              </a:spcBef>
              <a:buNone/>
            </a:pPr>
            <a:r>
              <a:rPr lang="zh-CN" altLang="en-US" b="1" dirty="0"/>
              <a:t>        </a:t>
            </a:r>
            <a:r>
              <a:rPr lang="zh-CN" altLang="en-US" b="1" dirty="0">
                <a:solidFill>
                  <a:srgbClr val="FF0000"/>
                </a:solidFill>
              </a:rPr>
              <a:t> </a:t>
            </a:r>
            <a:r>
              <a:rPr lang="zh-CN" altLang="en-US" b="1" dirty="0"/>
              <a:t> （2）</a:t>
            </a:r>
            <a:r>
              <a:rPr lang="zh-CN" altLang="en-US" b="1" dirty="0">
                <a:sym typeface="黑体" panose="02010609060101010101" charset="-122"/>
              </a:rPr>
              <a:t>特点：</a:t>
            </a:r>
            <a:endParaRPr lang="zh-CN" altLang="en-US" b="1" strike="noStrike" noProof="1">
              <a:sym typeface="黑体" panose="02010609060101010101" charset="-122"/>
            </a:endParaRPr>
          </a:p>
          <a:p>
            <a:pPr algn="l" eaLnBrk="1" fontAlgn="base" hangingPunct="1">
              <a:lnSpc>
                <a:spcPct val="125000"/>
              </a:lnSpc>
              <a:spcBef>
                <a:spcPts val="0"/>
              </a:spcBef>
              <a:buNone/>
            </a:pPr>
            <a:r>
              <a:rPr lang="zh-CN" altLang="en-US" b="1" dirty="0">
                <a:sym typeface="黑体" panose="02010609060101010101" charset="-122"/>
              </a:rPr>
              <a:t>                 ①行省的双重性，既是中央派出机构，又是地方最高行政机构。</a:t>
            </a:r>
            <a:endParaRPr lang="zh-CN" altLang="en-US" b="1" strike="noStrike" noProof="1">
              <a:sym typeface="黑体" panose="02010609060101010101" charset="-122"/>
            </a:endParaRPr>
          </a:p>
          <a:p>
            <a:pPr algn="l" eaLnBrk="1" fontAlgn="base" hangingPunct="1">
              <a:lnSpc>
                <a:spcPct val="125000"/>
              </a:lnSpc>
              <a:spcBef>
                <a:spcPts val="0"/>
              </a:spcBef>
              <a:buNone/>
            </a:pPr>
            <a:r>
              <a:rPr lang="zh-CN" altLang="en-US" b="1" dirty="0">
                <a:sym typeface="黑体" panose="02010609060101010101" charset="-122"/>
              </a:rPr>
              <a:t>                 ②平衡了中央与地方势力，既有利于中央集权，又给地方留出了部分权力。</a:t>
            </a:r>
            <a:endParaRPr lang="zh-CN" altLang="en-US" b="1" strike="noStrike" noProof="1">
              <a:sym typeface="黑体" panose="02010609060101010101" charset="-122"/>
            </a:endParaRPr>
          </a:p>
          <a:p>
            <a:pPr algn="l" eaLnBrk="1" fontAlgn="base" hangingPunct="1">
              <a:lnSpc>
                <a:spcPct val="125000"/>
              </a:lnSpc>
              <a:spcBef>
                <a:spcPts val="0"/>
              </a:spcBef>
              <a:buNone/>
            </a:pPr>
            <a:r>
              <a:rPr lang="zh-CN" altLang="en-US" b="1" dirty="0">
                <a:sym typeface="黑体" panose="02010609060101010101" charset="-122"/>
              </a:rPr>
              <a:t>                 ③以</a:t>
            </a:r>
            <a:r>
              <a:rPr lang="zh-CN" altLang="en-US" b="1" dirty="0">
                <a:sym typeface="+mn-ea"/>
              </a:rPr>
              <a:t>中央军事控制为目的，采取“犬牙交错”的原则。</a:t>
            </a:r>
            <a:endParaRPr lang="zh-CN" altLang="en-US" b="1" strike="noStrike" noProof="1"/>
          </a:p>
          <a:p>
            <a:pPr algn="l">
              <a:lnSpc>
                <a:spcPct val="125000"/>
              </a:lnSpc>
              <a:spcBef>
                <a:spcPts val="0"/>
              </a:spcBef>
              <a:buNone/>
            </a:pPr>
            <a:r>
              <a:rPr lang="zh-CN" altLang="en-US" b="1" dirty="0"/>
              <a:t>        （3）意义:</a:t>
            </a:r>
            <a:endParaRPr lang="zh-CN" altLang="en-US" b="1" dirty="0"/>
          </a:p>
          <a:p>
            <a:pPr algn="l">
              <a:lnSpc>
                <a:spcPct val="125000"/>
              </a:lnSpc>
              <a:spcBef>
                <a:spcPts val="0"/>
              </a:spcBef>
              <a:buNone/>
            </a:pPr>
            <a:r>
              <a:rPr lang="zh-CN" altLang="en-US" b="1" dirty="0"/>
              <a:t>                 ①便利了中央对地方的管理，对于加强中央集权，特别是调整好中央和地方的关系具有重要的意义。 </a:t>
            </a:r>
            <a:endParaRPr lang="zh-CN" altLang="en-US" b="1" dirty="0"/>
          </a:p>
          <a:p>
            <a:pPr algn="l">
              <a:lnSpc>
                <a:spcPct val="125000"/>
              </a:lnSpc>
              <a:spcBef>
                <a:spcPts val="0"/>
              </a:spcBef>
              <a:buNone/>
            </a:pPr>
            <a:r>
              <a:rPr lang="zh-CN" altLang="en-US" b="1" dirty="0"/>
              <a:t>                ②它是我国省制的开端，是我国古代地方行政制度的重大改革。 </a:t>
            </a:r>
            <a:endParaRPr lang="zh-CN" altLang="en-US" b="1" dirty="0"/>
          </a:p>
          <a:p>
            <a:pPr>
              <a:lnSpc>
                <a:spcPct val="125000"/>
              </a:lnSpc>
              <a:spcBef>
                <a:spcPts val="0"/>
              </a:spcBef>
            </a:pPr>
            <a:endParaRPr lang="zh-CN" altLang="en-US" b="1" dirty="0"/>
          </a:p>
          <a:p>
            <a:pPr>
              <a:lnSpc>
                <a:spcPct val="125000"/>
              </a:lnSpc>
              <a:spcBef>
                <a:spcPts val="0"/>
              </a:spcBef>
            </a:pPr>
            <a:endParaRPr lang="zh-CN" altLang="en-US" b="1" dirty="0"/>
          </a:p>
          <a:p>
            <a:pPr>
              <a:lnSpc>
                <a:spcPct val="125000"/>
              </a:lnSpc>
              <a:spcBef>
                <a:spcPts val="0"/>
              </a:spcBef>
            </a:pPr>
            <a:r>
              <a:rPr lang="zh-CN" altLang="en-US" b="1" dirty="0"/>
              <a:t>      </a:t>
            </a:r>
            <a:endParaRPr lang="zh-CN" alt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09880" y="1229360"/>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二、中央集权制的发展             </a:t>
            </a:r>
            <a:r>
              <a:rPr lang="zh-CN" altLang="zh-CN" sz="2600" b="1" kern="100" dirty="0">
                <a:solidFill>
                  <a:srgbClr val="FF0000"/>
                </a:solidFill>
                <a:latin typeface="+mj-ea"/>
                <a:ea typeface="+mj-ea"/>
                <a:cs typeface="Times New Roman" panose="02020603050405020304"/>
                <a:sym typeface="+mn-ea"/>
              </a:rPr>
              <a:t>【补充：</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670050"/>
            <a:ext cx="11536680" cy="51231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endParaRPr lang="zh-CN" altLang="en-US" b="1" dirty="0"/>
          </a:p>
        </p:txBody>
      </p:sp>
      <p:sp>
        <p:nvSpPr>
          <p:cNvPr id="6" name="文本框 5"/>
          <p:cNvSpPr txBox="1"/>
          <p:nvPr/>
        </p:nvSpPr>
        <p:spPr>
          <a:xfrm>
            <a:off x="1022350" y="2174875"/>
            <a:ext cx="10860405" cy="3413760"/>
          </a:xfrm>
          <a:prstGeom prst="rect">
            <a:avLst/>
          </a:prstGeom>
          <a:noFill/>
        </p:spPr>
        <p:txBody>
          <a:bodyPr wrap="square" rtlCol="0" anchor="t">
            <a:spAutoFit/>
          </a:bodyPr>
          <a:lstStyle/>
          <a:p>
            <a:pPr indent="0" fontAlgn="auto">
              <a:lnSpc>
                <a:spcPct val="135000"/>
              </a:lnSpc>
              <a:spcBef>
                <a:spcPts val="0"/>
              </a:spcBef>
              <a:spcAft>
                <a:spcPts val="0"/>
              </a:spcAft>
            </a:pPr>
            <a:r>
              <a:rPr lang="zh-CN" altLang="en-US" sz="2400" b="1" dirty="0">
                <a:solidFill>
                  <a:schemeClr val="tx1"/>
                </a:solidFill>
                <a:sym typeface="+mn-ea"/>
              </a:rPr>
              <a:t>元代行省的区划，放弃了过去依据“山川形便”划分政区的原则，将地势优越的地区分割隶属不同的行省，各省辖区犬牙交错，人为打破自然的山川之险，造成行政区域的犬牙交错的局面。（</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将自然环境差异极大的地区拼成一个省级行政区，这样削弱了地方的经济、文化认同感，从而使行省失去了扼险而守、割据称雄的地理环境，中央比较容易控制</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solidFill>
                <a:sym typeface="+mn-ea"/>
              </a:rPr>
              <a:t>从而消除了形成割据的地理基础，有利于中央集权。</a:t>
            </a:r>
            <a:endParaRPr lang="zh-CN" altLang="en-US" sz="2800" b="1" dirty="0">
              <a:solidFill>
                <a:schemeClr val="tx1"/>
              </a:solidFill>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26625"/>
          <p:cNvSpPr/>
          <p:nvPr/>
        </p:nvSpPr>
        <p:spPr>
          <a:xfrm>
            <a:off x="1905000" y="838200"/>
            <a:ext cx="1338263"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秦朝</a:t>
            </a:r>
            <a:endParaRPr lang="zh-CN" altLang="en-US" sz="2400" b="1" dirty="0">
              <a:solidFill>
                <a:srgbClr val="FF00FF"/>
              </a:solidFill>
              <a:latin typeface="黑体" panose="02010609060101010101" charset="-122"/>
              <a:ea typeface="黑体" panose="02010609060101010101" charset="-122"/>
            </a:endParaRPr>
          </a:p>
        </p:txBody>
      </p:sp>
      <p:sp>
        <p:nvSpPr>
          <p:cNvPr id="24578" name="矩形 26626"/>
          <p:cNvSpPr/>
          <p:nvPr/>
        </p:nvSpPr>
        <p:spPr>
          <a:xfrm>
            <a:off x="1905000" y="1752600"/>
            <a:ext cx="16764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汉末魏晋</a:t>
            </a:r>
            <a:endParaRPr lang="zh-CN" altLang="en-US" sz="2400" b="1" dirty="0">
              <a:solidFill>
                <a:srgbClr val="FF00FF"/>
              </a:solidFill>
              <a:latin typeface="黑体" panose="02010609060101010101" charset="-122"/>
              <a:ea typeface="黑体" panose="02010609060101010101" charset="-122"/>
            </a:endParaRPr>
          </a:p>
        </p:txBody>
      </p:sp>
      <p:sp>
        <p:nvSpPr>
          <p:cNvPr id="24579" name="矩形 26627"/>
          <p:cNvSpPr/>
          <p:nvPr/>
        </p:nvSpPr>
        <p:spPr>
          <a:xfrm>
            <a:off x="1847850" y="2708275"/>
            <a:ext cx="1338263"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唐朝</a:t>
            </a:r>
            <a:endParaRPr lang="zh-CN" altLang="en-US" sz="2400" b="1" dirty="0">
              <a:solidFill>
                <a:srgbClr val="FF00FF"/>
              </a:solidFill>
              <a:latin typeface="黑体" panose="02010609060101010101" charset="-122"/>
              <a:ea typeface="黑体" panose="02010609060101010101" charset="-122"/>
            </a:endParaRPr>
          </a:p>
        </p:txBody>
      </p:sp>
      <p:sp>
        <p:nvSpPr>
          <p:cNvPr id="24580" name="矩形 26628"/>
          <p:cNvSpPr/>
          <p:nvPr/>
        </p:nvSpPr>
        <p:spPr>
          <a:xfrm>
            <a:off x="1905000" y="3733800"/>
            <a:ext cx="1338263"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宋朝</a:t>
            </a:r>
            <a:endParaRPr lang="zh-CN" altLang="en-US" sz="2400" b="1" dirty="0">
              <a:solidFill>
                <a:srgbClr val="FF00FF"/>
              </a:solidFill>
              <a:latin typeface="黑体" panose="02010609060101010101" charset="-122"/>
              <a:ea typeface="黑体" panose="02010609060101010101" charset="-122"/>
            </a:endParaRPr>
          </a:p>
        </p:txBody>
      </p:sp>
      <p:sp>
        <p:nvSpPr>
          <p:cNvPr id="24581" name="矩形 26629"/>
          <p:cNvSpPr/>
          <p:nvPr/>
        </p:nvSpPr>
        <p:spPr>
          <a:xfrm>
            <a:off x="1905000" y="4572000"/>
            <a:ext cx="1338263"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元朝</a:t>
            </a:r>
            <a:endParaRPr lang="zh-CN" altLang="en-US" sz="2400" b="1" dirty="0">
              <a:solidFill>
                <a:srgbClr val="FF00FF"/>
              </a:solidFill>
              <a:latin typeface="黑体" panose="02010609060101010101" charset="-122"/>
              <a:ea typeface="黑体" panose="02010609060101010101" charset="-122"/>
            </a:endParaRPr>
          </a:p>
        </p:txBody>
      </p:sp>
      <p:sp>
        <p:nvSpPr>
          <p:cNvPr id="26631" name="矩形 26630"/>
          <p:cNvSpPr/>
          <p:nvPr/>
        </p:nvSpPr>
        <p:spPr>
          <a:xfrm>
            <a:off x="4224338" y="835025"/>
            <a:ext cx="762000" cy="458788"/>
          </a:xfrm>
          <a:prstGeom prst="rect">
            <a:avLst/>
          </a:prstGeom>
          <a:solidFill>
            <a:srgbClr val="CCCCFF"/>
          </a:solidFill>
          <a:ln w="9525" cap="flat" cmpd="sng">
            <a:solidFill>
              <a:srgbClr val="000000"/>
            </a:solidFill>
            <a:prstDash val="solid"/>
            <a:miter/>
            <a:headEnd type="none" w="med" len="med"/>
            <a:tailEnd type="none" w="med" len="med"/>
          </a:ln>
        </p:spPr>
        <p:txBody>
          <a:bodyPr anchor="t"/>
          <a:p>
            <a:pPr algn="ctr"/>
            <a:r>
              <a:rPr lang="zh-CN" altLang="en-US" sz="3200" b="1" dirty="0">
                <a:solidFill>
                  <a:srgbClr val="FF0000"/>
                </a:solidFill>
                <a:latin typeface="黑体" panose="02010609060101010101" charset="-122"/>
                <a:ea typeface="黑体" panose="02010609060101010101" charset="-122"/>
              </a:rPr>
              <a:t>郡</a:t>
            </a:r>
            <a:endParaRPr lang="zh-CN" altLang="en-US" sz="3200" b="1" dirty="0">
              <a:solidFill>
                <a:srgbClr val="FF0000"/>
              </a:solidFill>
              <a:latin typeface="黑体" panose="02010609060101010101" charset="-122"/>
              <a:ea typeface="黑体" panose="02010609060101010101" charset="-122"/>
            </a:endParaRPr>
          </a:p>
        </p:txBody>
      </p:sp>
      <p:sp>
        <p:nvSpPr>
          <p:cNvPr id="24583" name="矩形 26631"/>
          <p:cNvSpPr/>
          <p:nvPr/>
        </p:nvSpPr>
        <p:spPr>
          <a:xfrm>
            <a:off x="4267200" y="2743200"/>
            <a:ext cx="8382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道</a:t>
            </a:r>
            <a:endParaRPr lang="zh-CN" altLang="en-US" sz="2400" b="1" dirty="0">
              <a:solidFill>
                <a:srgbClr val="000000"/>
              </a:solidFill>
              <a:latin typeface="黑体" panose="02010609060101010101" charset="-122"/>
              <a:ea typeface="黑体" panose="02010609060101010101" charset="-122"/>
            </a:endParaRPr>
          </a:p>
        </p:txBody>
      </p:sp>
      <p:sp>
        <p:nvSpPr>
          <p:cNvPr id="24584" name="矩形 26632"/>
          <p:cNvSpPr/>
          <p:nvPr/>
        </p:nvSpPr>
        <p:spPr>
          <a:xfrm>
            <a:off x="5638800" y="4572000"/>
            <a:ext cx="7620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路</a:t>
            </a:r>
            <a:endParaRPr lang="zh-CN" altLang="en-US" sz="2400" b="1" dirty="0">
              <a:solidFill>
                <a:srgbClr val="000000"/>
              </a:solidFill>
              <a:latin typeface="黑体" panose="02010609060101010101" charset="-122"/>
              <a:ea typeface="黑体" panose="02010609060101010101" charset="-122"/>
            </a:endParaRPr>
          </a:p>
        </p:txBody>
      </p:sp>
      <p:sp>
        <p:nvSpPr>
          <p:cNvPr id="26634" name="矩形 26633"/>
          <p:cNvSpPr/>
          <p:nvPr/>
        </p:nvSpPr>
        <p:spPr>
          <a:xfrm>
            <a:off x="4008438" y="4579938"/>
            <a:ext cx="1173162" cy="458787"/>
          </a:xfrm>
          <a:prstGeom prst="rect">
            <a:avLst/>
          </a:prstGeom>
          <a:solidFill>
            <a:srgbClr val="CCCCFF"/>
          </a:solidFill>
          <a:ln w="9525" cap="flat" cmpd="sng">
            <a:solidFill>
              <a:srgbClr val="000000"/>
            </a:solidFill>
            <a:prstDash val="solid"/>
            <a:miter/>
            <a:headEnd type="none" w="med" len="med"/>
            <a:tailEnd type="none" w="med" len="med"/>
          </a:ln>
        </p:spPr>
        <p:txBody>
          <a:bodyPr anchor="t"/>
          <a:p>
            <a:pPr algn="ctr"/>
            <a:r>
              <a:rPr lang="zh-CN" altLang="en-US" sz="3200" b="1" dirty="0">
                <a:solidFill>
                  <a:srgbClr val="FF0000"/>
                </a:solidFill>
                <a:latin typeface="黑体" panose="02010609060101010101" charset="-122"/>
                <a:ea typeface="黑体" panose="02010609060101010101" charset="-122"/>
              </a:rPr>
              <a:t>行省</a:t>
            </a:r>
            <a:endParaRPr lang="zh-CN" altLang="en-US" sz="3200" b="1" dirty="0">
              <a:solidFill>
                <a:srgbClr val="FF0000"/>
              </a:solidFill>
              <a:latin typeface="黑体" panose="02010609060101010101" charset="-122"/>
              <a:ea typeface="黑体" panose="02010609060101010101" charset="-122"/>
            </a:endParaRPr>
          </a:p>
        </p:txBody>
      </p:sp>
      <p:sp>
        <p:nvSpPr>
          <p:cNvPr id="24586" name="矩形 26634"/>
          <p:cNvSpPr/>
          <p:nvPr/>
        </p:nvSpPr>
        <p:spPr>
          <a:xfrm>
            <a:off x="5715000" y="2743200"/>
            <a:ext cx="6858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州</a:t>
            </a:r>
            <a:endParaRPr lang="zh-CN" altLang="en-US" sz="2400" b="1" dirty="0">
              <a:solidFill>
                <a:srgbClr val="000000"/>
              </a:solidFill>
              <a:latin typeface="黑体" panose="02010609060101010101" charset="-122"/>
              <a:ea typeface="黑体" panose="02010609060101010101" charset="-122"/>
            </a:endParaRPr>
          </a:p>
        </p:txBody>
      </p:sp>
      <p:sp>
        <p:nvSpPr>
          <p:cNvPr id="24587" name="矩形 26635"/>
          <p:cNvSpPr/>
          <p:nvPr/>
        </p:nvSpPr>
        <p:spPr>
          <a:xfrm>
            <a:off x="5664200" y="3716338"/>
            <a:ext cx="685800" cy="458787"/>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州</a:t>
            </a:r>
            <a:endParaRPr lang="zh-CN" altLang="en-US" sz="2400" b="1" dirty="0">
              <a:solidFill>
                <a:srgbClr val="000000"/>
              </a:solidFill>
              <a:latin typeface="黑体" panose="02010609060101010101" charset="-122"/>
              <a:ea typeface="黑体" panose="02010609060101010101" charset="-122"/>
            </a:endParaRPr>
          </a:p>
        </p:txBody>
      </p:sp>
      <p:sp>
        <p:nvSpPr>
          <p:cNvPr id="24588" name="矩形 26636"/>
          <p:cNvSpPr/>
          <p:nvPr/>
        </p:nvSpPr>
        <p:spPr>
          <a:xfrm>
            <a:off x="6934200" y="2743200"/>
            <a:ext cx="7620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4589" name="矩形 26637"/>
          <p:cNvSpPr/>
          <p:nvPr/>
        </p:nvSpPr>
        <p:spPr>
          <a:xfrm>
            <a:off x="6934200" y="3733800"/>
            <a:ext cx="8382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4590" name="直接连接符 26638"/>
          <p:cNvSpPr/>
          <p:nvPr/>
        </p:nvSpPr>
        <p:spPr>
          <a:xfrm>
            <a:off x="3276600" y="1066800"/>
            <a:ext cx="990600" cy="0"/>
          </a:xfrm>
          <a:prstGeom prst="line">
            <a:avLst/>
          </a:prstGeom>
          <a:ln w="9525" cap="flat" cmpd="sng">
            <a:solidFill>
              <a:srgbClr val="000000"/>
            </a:solidFill>
            <a:prstDash val="solid"/>
            <a:round/>
            <a:headEnd type="none" w="med" len="med"/>
            <a:tailEnd type="none" w="med" len="med"/>
          </a:ln>
        </p:spPr>
      </p:sp>
      <p:sp>
        <p:nvSpPr>
          <p:cNvPr id="24591" name="直接连接符 26639"/>
          <p:cNvSpPr/>
          <p:nvPr/>
        </p:nvSpPr>
        <p:spPr>
          <a:xfrm>
            <a:off x="3276600" y="1981200"/>
            <a:ext cx="990600" cy="0"/>
          </a:xfrm>
          <a:prstGeom prst="line">
            <a:avLst/>
          </a:prstGeom>
          <a:ln w="9525" cap="flat" cmpd="sng">
            <a:solidFill>
              <a:srgbClr val="000000"/>
            </a:solidFill>
            <a:prstDash val="solid"/>
            <a:round/>
            <a:headEnd type="none" w="med" len="med"/>
            <a:tailEnd type="none" w="med" len="med"/>
          </a:ln>
        </p:spPr>
      </p:sp>
      <p:sp>
        <p:nvSpPr>
          <p:cNvPr id="24592" name="直接连接符 26640"/>
          <p:cNvSpPr/>
          <p:nvPr/>
        </p:nvSpPr>
        <p:spPr>
          <a:xfrm>
            <a:off x="3276600" y="2971800"/>
            <a:ext cx="990600" cy="0"/>
          </a:xfrm>
          <a:prstGeom prst="line">
            <a:avLst/>
          </a:prstGeom>
          <a:ln w="9525" cap="flat" cmpd="sng">
            <a:solidFill>
              <a:srgbClr val="000000"/>
            </a:solidFill>
            <a:prstDash val="solid"/>
            <a:round/>
            <a:headEnd type="none" w="med" len="med"/>
            <a:tailEnd type="none" w="med" len="med"/>
          </a:ln>
        </p:spPr>
      </p:sp>
      <p:sp>
        <p:nvSpPr>
          <p:cNvPr id="24593" name="直接连接符 26641"/>
          <p:cNvSpPr/>
          <p:nvPr/>
        </p:nvSpPr>
        <p:spPr>
          <a:xfrm flipV="1">
            <a:off x="3200400" y="4038600"/>
            <a:ext cx="1066800" cy="0"/>
          </a:xfrm>
          <a:prstGeom prst="line">
            <a:avLst/>
          </a:prstGeom>
          <a:ln w="9525" cap="flat" cmpd="sng">
            <a:solidFill>
              <a:srgbClr val="000000"/>
            </a:solidFill>
            <a:prstDash val="solid"/>
            <a:round/>
            <a:headEnd type="none" w="med" len="med"/>
            <a:tailEnd type="none" w="med" len="med"/>
          </a:ln>
        </p:spPr>
      </p:sp>
      <p:sp>
        <p:nvSpPr>
          <p:cNvPr id="24594" name="直接连接符 26642"/>
          <p:cNvSpPr/>
          <p:nvPr/>
        </p:nvSpPr>
        <p:spPr>
          <a:xfrm>
            <a:off x="3276600" y="4800600"/>
            <a:ext cx="731838" cy="0"/>
          </a:xfrm>
          <a:prstGeom prst="line">
            <a:avLst/>
          </a:prstGeom>
          <a:ln w="9525" cap="flat" cmpd="sng">
            <a:solidFill>
              <a:srgbClr val="000000"/>
            </a:solidFill>
            <a:prstDash val="solid"/>
            <a:round/>
            <a:headEnd type="none" w="med" len="med"/>
            <a:tailEnd type="none" w="med" len="med"/>
          </a:ln>
        </p:spPr>
      </p:sp>
      <p:sp>
        <p:nvSpPr>
          <p:cNvPr id="24595" name="直接连接符 26643"/>
          <p:cNvSpPr/>
          <p:nvPr/>
        </p:nvSpPr>
        <p:spPr>
          <a:xfrm>
            <a:off x="5105400" y="4038600"/>
            <a:ext cx="609600" cy="0"/>
          </a:xfrm>
          <a:prstGeom prst="line">
            <a:avLst/>
          </a:prstGeom>
          <a:ln w="9525" cap="flat" cmpd="sng">
            <a:solidFill>
              <a:srgbClr val="000000"/>
            </a:solidFill>
            <a:prstDash val="solid"/>
            <a:round/>
            <a:headEnd type="none" w="med" len="med"/>
            <a:tailEnd type="none" w="med" len="med"/>
          </a:ln>
        </p:spPr>
      </p:sp>
      <p:sp>
        <p:nvSpPr>
          <p:cNvPr id="24596" name="直接连接符 26644"/>
          <p:cNvSpPr/>
          <p:nvPr/>
        </p:nvSpPr>
        <p:spPr>
          <a:xfrm>
            <a:off x="6400800" y="3962400"/>
            <a:ext cx="533400" cy="0"/>
          </a:xfrm>
          <a:prstGeom prst="line">
            <a:avLst/>
          </a:prstGeom>
          <a:ln w="9525" cap="flat" cmpd="sng">
            <a:solidFill>
              <a:srgbClr val="000000"/>
            </a:solidFill>
            <a:prstDash val="solid"/>
            <a:round/>
            <a:headEnd type="none" w="med" len="med"/>
            <a:tailEnd type="none" w="med" len="med"/>
          </a:ln>
        </p:spPr>
      </p:sp>
      <p:sp>
        <p:nvSpPr>
          <p:cNvPr id="24597" name="直接连接符 26645"/>
          <p:cNvSpPr/>
          <p:nvPr/>
        </p:nvSpPr>
        <p:spPr>
          <a:xfrm>
            <a:off x="5105400" y="2971800"/>
            <a:ext cx="609600" cy="0"/>
          </a:xfrm>
          <a:prstGeom prst="line">
            <a:avLst/>
          </a:prstGeom>
          <a:ln w="9525" cap="flat" cmpd="sng">
            <a:solidFill>
              <a:srgbClr val="000000"/>
            </a:solidFill>
            <a:prstDash val="solid"/>
            <a:round/>
            <a:headEnd type="none" w="med" len="med"/>
            <a:tailEnd type="none" w="med" len="med"/>
          </a:ln>
        </p:spPr>
      </p:sp>
      <p:sp>
        <p:nvSpPr>
          <p:cNvPr id="24598" name="直接连接符 26646"/>
          <p:cNvSpPr/>
          <p:nvPr/>
        </p:nvSpPr>
        <p:spPr>
          <a:xfrm>
            <a:off x="6400800" y="2971800"/>
            <a:ext cx="533400" cy="0"/>
          </a:xfrm>
          <a:prstGeom prst="line">
            <a:avLst/>
          </a:prstGeom>
          <a:ln w="9525" cap="flat" cmpd="sng">
            <a:solidFill>
              <a:srgbClr val="000000"/>
            </a:solidFill>
            <a:prstDash val="solid"/>
            <a:round/>
            <a:headEnd type="none" w="med" len="med"/>
            <a:tailEnd type="none" w="med" len="med"/>
          </a:ln>
        </p:spPr>
      </p:sp>
      <p:sp>
        <p:nvSpPr>
          <p:cNvPr id="24599" name="直接连接符 26647"/>
          <p:cNvSpPr/>
          <p:nvPr/>
        </p:nvSpPr>
        <p:spPr>
          <a:xfrm>
            <a:off x="2514600" y="1295400"/>
            <a:ext cx="0" cy="457200"/>
          </a:xfrm>
          <a:prstGeom prst="line">
            <a:avLst/>
          </a:prstGeom>
          <a:ln w="9525" cap="flat" cmpd="sng">
            <a:solidFill>
              <a:srgbClr val="000000"/>
            </a:solidFill>
            <a:prstDash val="solid"/>
            <a:round/>
            <a:headEnd type="none" w="med" len="med"/>
            <a:tailEnd type="triangle" w="med" len="med"/>
          </a:ln>
        </p:spPr>
      </p:sp>
      <p:sp>
        <p:nvSpPr>
          <p:cNvPr id="24600" name="直接连接符 26648"/>
          <p:cNvSpPr/>
          <p:nvPr/>
        </p:nvSpPr>
        <p:spPr>
          <a:xfrm>
            <a:off x="2514600" y="2209800"/>
            <a:ext cx="0" cy="458788"/>
          </a:xfrm>
          <a:prstGeom prst="line">
            <a:avLst/>
          </a:prstGeom>
          <a:ln w="9525" cap="flat" cmpd="sng">
            <a:solidFill>
              <a:srgbClr val="000000"/>
            </a:solidFill>
            <a:prstDash val="solid"/>
            <a:round/>
            <a:headEnd type="none" w="med" len="med"/>
            <a:tailEnd type="triangle" w="med" len="med"/>
          </a:ln>
        </p:spPr>
      </p:sp>
      <p:sp>
        <p:nvSpPr>
          <p:cNvPr id="24601" name="直接连接符 26649"/>
          <p:cNvSpPr/>
          <p:nvPr/>
        </p:nvSpPr>
        <p:spPr>
          <a:xfrm>
            <a:off x="2514600" y="3276600"/>
            <a:ext cx="0" cy="458788"/>
          </a:xfrm>
          <a:prstGeom prst="line">
            <a:avLst/>
          </a:prstGeom>
          <a:ln w="9525" cap="flat" cmpd="sng">
            <a:solidFill>
              <a:srgbClr val="000000"/>
            </a:solidFill>
            <a:prstDash val="solid"/>
            <a:round/>
            <a:headEnd type="none" w="med" len="med"/>
            <a:tailEnd type="triangle" w="med" len="med"/>
          </a:ln>
        </p:spPr>
      </p:sp>
      <p:sp>
        <p:nvSpPr>
          <p:cNvPr id="24602" name="直接连接符 26650"/>
          <p:cNvSpPr/>
          <p:nvPr/>
        </p:nvSpPr>
        <p:spPr>
          <a:xfrm>
            <a:off x="2514600" y="4191000"/>
            <a:ext cx="0" cy="381000"/>
          </a:xfrm>
          <a:prstGeom prst="line">
            <a:avLst/>
          </a:prstGeom>
          <a:ln w="9525" cap="flat" cmpd="sng">
            <a:solidFill>
              <a:srgbClr val="000000"/>
            </a:solidFill>
            <a:prstDash val="solid"/>
            <a:round/>
            <a:headEnd type="none" w="med" len="med"/>
            <a:tailEnd type="triangle" w="med" len="med"/>
          </a:ln>
        </p:spPr>
      </p:sp>
      <p:sp>
        <p:nvSpPr>
          <p:cNvPr id="26652" name="矩形 26651"/>
          <p:cNvSpPr/>
          <p:nvPr/>
        </p:nvSpPr>
        <p:spPr>
          <a:xfrm>
            <a:off x="5638800" y="836613"/>
            <a:ext cx="685800" cy="458787"/>
          </a:xfrm>
          <a:prstGeom prst="rect">
            <a:avLst/>
          </a:prstGeom>
          <a:solidFill>
            <a:srgbClr val="CCCCFF"/>
          </a:solidFill>
          <a:ln w="9525" cap="flat" cmpd="sng">
            <a:solidFill>
              <a:srgbClr val="000000"/>
            </a:solidFill>
            <a:prstDash val="solid"/>
            <a:miter/>
            <a:headEnd type="none" w="med" len="med"/>
            <a:tailEnd type="none" w="med" len="med"/>
          </a:ln>
        </p:spPr>
        <p:txBody>
          <a:bodyPr anchor="t"/>
          <a:p>
            <a:pPr algn="ctr"/>
            <a:r>
              <a:rPr lang="zh-CN" altLang="en-US" sz="3200" b="1" dirty="0">
                <a:solidFill>
                  <a:srgbClr val="FF0000"/>
                </a:solidFill>
                <a:latin typeface="黑体" panose="02010609060101010101" charset="-122"/>
                <a:ea typeface="黑体" panose="02010609060101010101" charset="-122"/>
              </a:rPr>
              <a:t>县</a:t>
            </a:r>
            <a:endParaRPr lang="zh-CN" altLang="en-US" sz="3200" b="1" dirty="0">
              <a:solidFill>
                <a:srgbClr val="FF0000"/>
              </a:solidFill>
              <a:latin typeface="黑体" panose="02010609060101010101" charset="-122"/>
              <a:ea typeface="黑体" panose="02010609060101010101" charset="-122"/>
            </a:endParaRPr>
          </a:p>
        </p:txBody>
      </p:sp>
      <p:sp>
        <p:nvSpPr>
          <p:cNvPr id="24604" name="直接连接符 26652"/>
          <p:cNvSpPr/>
          <p:nvPr/>
        </p:nvSpPr>
        <p:spPr>
          <a:xfrm>
            <a:off x="5029200" y="1981200"/>
            <a:ext cx="609600" cy="0"/>
          </a:xfrm>
          <a:prstGeom prst="line">
            <a:avLst/>
          </a:prstGeom>
          <a:ln w="9525" cap="flat" cmpd="sng">
            <a:solidFill>
              <a:srgbClr val="000000"/>
            </a:solidFill>
            <a:prstDash val="solid"/>
            <a:round/>
            <a:headEnd type="none" w="med" len="med"/>
            <a:tailEnd type="none" w="med" len="med"/>
          </a:ln>
        </p:spPr>
      </p:sp>
      <p:sp>
        <p:nvSpPr>
          <p:cNvPr id="24605" name="矩形 26653"/>
          <p:cNvSpPr/>
          <p:nvPr/>
        </p:nvSpPr>
        <p:spPr>
          <a:xfrm>
            <a:off x="4267200" y="1752600"/>
            <a:ext cx="7620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州</a:t>
            </a:r>
            <a:endParaRPr lang="zh-CN" altLang="en-US" sz="2400" b="1" dirty="0">
              <a:solidFill>
                <a:srgbClr val="000000"/>
              </a:solidFill>
              <a:latin typeface="黑体" panose="02010609060101010101" charset="-122"/>
              <a:ea typeface="黑体" panose="02010609060101010101" charset="-122"/>
            </a:endParaRPr>
          </a:p>
        </p:txBody>
      </p:sp>
      <p:sp>
        <p:nvSpPr>
          <p:cNvPr id="24606" name="矩形 26654"/>
          <p:cNvSpPr/>
          <p:nvPr/>
        </p:nvSpPr>
        <p:spPr>
          <a:xfrm>
            <a:off x="5638800" y="1752600"/>
            <a:ext cx="6858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郡</a:t>
            </a:r>
            <a:endParaRPr lang="zh-CN" altLang="en-US" sz="2400" b="1" dirty="0">
              <a:solidFill>
                <a:srgbClr val="000000"/>
              </a:solidFill>
              <a:latin typeface="黑体" panose="02010609060101010101" charset="-122"/>
              <a:ea typeface="黑体" panose="02010609060101010101" charset="-122"/>
            </a:endParaRPr>
          </a:p>
        </p:txBody>
      </p:sp>
      <p:sp>
        <p:nvSpPr>
          <p:cNvPr id="24607" name="直接连接符 26655"/>
          <p:cNvSpPr/>
          <p:nvPr/>
        </p:nvSpPr>
        <p:spPr>
          <a:xfrm>
            <a:off x="5029200" y="1066800"/>
            <a:ext cx="609600" cy="0"/>
          </a:xfrm>
          <a:prstGeom prst="line">
            <a:avLst/>
          </a:prstGeom>
          <a:ln w="9525" cap="flat" cmpd="sng">
            <a:solidFill>
              <a:srgbClr val="000000"/>
            </a:solidFill>
            <a:prstDash val="solid"/>
            <a:round/>
            <a:headEnd type="none" w="med" len="med"/>
            <a:tailEnd type="none" w="med" len="med"/>
          </a:ln>
        </p:spPr>
      </p:sp>
      <p:sp>
        <p:nvSpPr>
          <p:cNvPr id="24608" name="直接连接符 26656"/>
          <p:cNvSpPr/>
          <p:nvPr/>
        </p:nvSpPr>
        <p:spPr>
          <a:xfrm flipV="1">
            <a:off x="6324600" y="1981200"/>
            <a:ext cx="609600" cy="0"/>
          </a:xfrm>
          <a:prstGeom prst="line">
            <a:avLst/>
          </a:prstGeom>
          <a:ln w="9525" cap="flat" cmpd="sng">
            <a:solidFill>
              <a:srgbClr val="000000"/>
            </a:solidFill>
            <a:prstDash val="solid"/>
            <a:round/>
            <a:headEnd type="none" w="med" len="med"/>
            <a:tailEnd type="none" w="med" len="med"/>
          </a:ln>
        </p:spPr>
      </p:sp>
      <p:sp>
        <p:nvSpPr>
          <p:cNvPr id="24609" name="矩形 26657"/>
          <p:cNvSpPr/>
          <p:nvPr/>
        </p:nvSpPr>
        <p:spPr>
          <a:xfrm>
            <a:off x="6934200" y="1752600"/>
            <a:ext cx="7620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4610" name="直接连接符 26658"/>
          <p:cNvSpPr/>
          <p:nvPr/>
        </p:nvSpPr>
        <p:spPr>
          <a:xfrm flipV="1">
            <a:off x="5181600" y="4876800"/>
            <a:ext cx="457200" cy="0"/>
          </a:xfrm>
          <a:prstGeom prst="line">
            <a:avLst/>
          </a:prstGeom>
          <a:ln w="9525" cap="flat" cmpd="sng">
            <a:solidFill>
              <a:srgbClr val="000000"/>
            </a:solidFill>
            <a:prstDash val="solid"/>
            <a:round/>
            <a:headEnd type="none" w="med" len="med"/>
            <a:tailEnd type="none" w="med" len="med"/>
          </a:ln>
        </p:spPr>
      </p:sp>
      <p:sp>
        <p:nvSpPr>
          <p:cNvPr id="24611" name="矩形 26659"/>
          <p:cNvSpPr/>
          <p:nvPr/>
        </p:nvSpPr>
        <p:spPr>
          <a:xfrm>
            <a:off x="4267200" y="3733800"/>
            <a:ext cx="8382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路</a:t>
            </a:r>
            <a:endParaRPr lang="zh-CN" altLang="en-US" sz="2400" b="1" dirty="0">
              <a:solidFill>
                <a:srgbClr val="000000"/>
              </a:solidFill>
              <a:latin typeface="黑体" panose="02010609060101010101" charset="-122"/>
              <a:ea typeface="黑体" panose="02010609060101010101" charset="-122"/>
            </a:endParaRPr>
          </a:p>
        </p:txBody>
      </p:sp>
      <p:sp>
        <p:nvSpPr>
          <p:cNvPr id="24612" name="矩形 26660"/>
          <p:cNvSpPr/>
          <p:nvPr/>
        </p:nvSpPr>
        <p:spPr>
          <a:xfrm>
            <a:off x="8077200" y="4572000"/>
            <a:ext cx="6858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州</a:t>
            </a:r>
            <a:endParaRPr lang="zh-CN" altLang="en-US" sz="2400" b="1" dirty="0">
              <a:solidFill>
                <a:srgbClr val="000000"/>
              </a:solidFill>
              <a:latin typeface="黑体" panose="02010609060101010101" charset="-122"/>
              <a:ea typeface="黑体" panose="02010609060101010101" charset="-122"/>
            </a:endParaRPr>
          </a:p>
        </p:txBody>
      </p:sp>
      <p:sp>
        <p:nvSpPr>
          <p:cNvPr id="24613" name="直接连接符 26661"/>
          <p:cNvSpPr/>
          <p:nvPr/>
        </p:nvSpPr>
        <p:spPr>
          <a:xfrm>
            <a:off x="6400800" y="4800600"/>
            <a:ext cx="381000" cy="0"/>
          </a:xfrm>
          <a:prstGeom prst="line">
            <a:avLst/>
          </a:prstGeom>
          <a:ln w="9525" cap="flat" cmpd="sng">
            <a:solidFill>
              <a:srgbClr val="000000"/>
            </a:solidFill>
            <a:prstDash val="solid"/>
            <a:round/>
            <a:headEnd type="none" w="med" len="med"/>
            <a:tailEnd type="none" w="med" len="med"/>
          </a:ln>
        </p:spPr>
      </p:sp>
      <p:sp>
        <p:nvSpPr>
          <p:cNvPr id="24614" name="直接连接符 26662"/>
          <p:cNvSpPr/>
          <p:nvPr/>
        </p:nvSpPr>
        <p:spPr>
          <a:xfrm>
            <a:off x="8839200" y="4800600"/>
            <a:ext cx="381000" cy="0"/>
          </a:xfrm>
          <a:prstGeom prst="line">
            <a:avLst/>
          </a:prstGeom>
          <a:ln w="9525" cap="flat" cmpd="sng">
            <a:solidFill>
              <a:srgbClr val="000000"/>
            </a:solidFill>
            <a:prstDash val="solid"/>
            <a:round/>
            <a:headEnd type="none" w="med" len="med"/>
            <a:tailEnd type="none" w="med" len="med"/>
          </a:ln>
        </p:spPr>
      </p:sp>
      <p:sp>
        <p:nvSpPr>
          <p:cNvPr id="24615" name="矩形 26663"/>
          <p:cNvSpPr/>
          <p:nvPr/>
        </p:nvSpPr>
        <p:spPr>
          <a:xfrm>
            <a:off x="9296400" y="4572000"/>
            <a:ext cx="6096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4616" name="矩形 26664"/>
          <p:cNvSpPr/>
          <p:nvPr/>
        </p:nvSpPr>
        <p:spPr>
          <a:xfrm>
            <a:off x="1905000" y="5334000"/>
            <a:ext cx="1338263"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明朝</a:t>
            </a:r>
            <a:endParaRPr lang="zh-CN" altLang="en-US" sz="2400" b="1" dirty="0">
              <a:solidFill>
                <a:srgbClr val="FF00FF"/>
              </a:solidFill>
              <a:latin typeface="黑体" panose="02010609060101010101" charset="-122"/>
              <a:ea typeface="黑体" panose="02010609060101010101" charset="-122"/>
            </a:endParaRPr>
          </a:p>
        </p:txBody>
      </p:sp>
      <p:sp>
        <p:nvSpPr>
          <p:cNvPr id="24617" name="矩形 26665"/>
          <p:cNvSpPr/>
          <p:nvPr/>
        </p:nvSpPr>
        <p:spPr>
          <a:xfrm>
            <a:off x="1905000" y="6096000"/>
            <a:ext cx="1338263"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FF00FF"/>
                </a:solidFill>
                <a:latin typeface="黑体" panose="02010609060101010101" charset="-122"/>
                <a:ea typeface="黑体" panose="02010609060101010101" charset="-122"/>
              </a:rPr>
              <a:t>清朝</a:t>
            </a:r>
            <a:endParaRPr lang="zh-CN" altLang="en-US" sz="2400" b="1" dirty="0">
              <a:solidFill>
                <a:srgbClr val="FF00FF"/>
              </a:solidFill>
              <a:latin typeface="黑体" panose="02010609060101010101" charset="-122"/>
              <a:ea typeface="黑体" panose="02010609060101010101" charset="-122"/>
            </a:endParaRPr>
          </a:p>
        </p:txBody>
      </p:sp>
      <p:sp>
        <p:nvSpPr>
          <p:cNvPr id="24618" name="直接连接符 26666"/>
          <p:cNvSpPr/>
          <p:nvPr/>
        </p:nvSpPr>
        <p:spPr>
          <a:xfrm>
            <a:off x="3200400" y="5562600"/>
            <a:ext cx="990600" cy="0"/>
          </a:xfrm>
          <a:prstGeom prst="line">
            <a:avLst/>
          </a:prstGeom>
          <a:ln w="9525" cap="flat" cmpd="sng">
            <a:solidFill>
              <a:srgbClr val="000000"/>
            </a:solidFill>
            <a:prstDash val="solid"/>
            <a:round/>
            <a:headEnd type="none" w="med" len="med"/>
            <a:tailEnd type="none" w="med" len="med"/>
          </a:ln>
        </p:spPr>
      </p:sp>
      <p:sp>
        <p:nvSpPr>
          <p:cNvPr id="24619" name="直接连接符 26667"/>
          <p:cNvSpPr/>
          <p:nvPr/>
        </p:nvSpPr>
        <p:spPr>
          <a:xfrm>
            <a:off x="3276600" y="6400800"/>
            <a:ext cx="990600" cy="0"/>
          </a:xfrm>
          <a:prstGeom prst="line">
            <a:avLst/>
          </a:prstGeom>
          <a:ln w="9525" cap="flat" cmpd="sng">
            <a:solidFill>
              <a:srgbClr val="000000"/>
            </a:solidFill>
            <a:prstDash val="solid"/>
            <a:round/>
            <a:headEnd type="none" w="med" len="med"/>
            <a:tailEnd type="none" w="med" len="med"/>
          </a:ln>
        </p:spPr>
      </p:sp>
      <p:sp>
        <p:nvSpPr>
          <p:cNvPr id="24620" name="矩形 26668"/>
          <p:cNvSpPr/>
          <p:nvPr/>
        </p:nvSpPr>
        <p:spPr>
          <a:xfrm>
            <a:off x="4267200" y="5410200"/>
            <a:ext cx="3341688"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承宣布政使司（行省）</a:t>
            </a:r>
            <a:endParaRPr lang="zh-CN" altLang="en-US" sz="2400" b="1" dirty="0">
              <a:solidFill>
                <a:srgbClr val="000000"/>
              </a:solidFill>
              <a:latin typeface="黑体" panose="02010609060101010101" charset="-122"/>
              <a:ea typeface="黑体" panose="02010609060101010101" charset="-122"/>
            </a:endParaRPr>
          </a:p>
        </p:txBody>
      </p:sp>
      <p:sp>
        <p:nvSpPr>
          <p:cNvPr id="24621" name="直接连接符 26669"/>
          <p:cNvSpPr/>
          <p:nvPr/>
        </p:nvSpPr>
        <p:spPr>
          <a:xfrm flipV="1">
            <a:off x="7621588" y="5638800"/>
            <a:ext cx="457200" cy="0"/>
          </a:xfrm>
          <a:prstGeom prst="line">
            <a:avLst/>
          </a:prstGeom>
          <a:ln w="9525" cap="flat" cmpd="sng">
            <a:solidFill>
              <a:srgbClr val="000000"/>
            </a:solidFill>
            <a:prstDash val="solid"/>
            <a:round/>
            <a:headEnd type="none" w="med" len="med"/>
            <a:tailEnd type="none" w="med" len="med"/>
          </a:ln>
        </p:spPr>
      </p:sp>
      <p:sp>
        <p:nvSpPr>
          <p:cNvPr id="24622" name="矩形 26670"/>
          <p:cNvSpPr/>
          <p:nvPr/>
        </p:nvSpPr>
        <p:spPr>
          <a:xfrm>
            <a:off x="8078788" y="5410200"/>
            <a:ext cx="7620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府</a:t>
            </a:r>
            <a:endParaRPr lang="zh-CN" altLang="en-US" sz="2400" b="1" dirty="0">
              <a:solidFill>
                <a:srgbClr val="000000"/>
              </a:solidFill>
              <a:latin typeface="黑体" panose="02010609060101010101" charset="-122"/>
              <a:ea typeface="黑体" panose="02010609060101010101" charset="-122"/>
            </a:endParaRPr>
          </a:p>
        </p:txBody>
      </p:sp>
      <p:sp>
        <p:nvSpPr>
          <p:cNvPr id="24623" name="直接连接符 26671"/>
          <p:cNvSpPr/>
          <p:nvPr/>
        </p:nvSpPr>
        <p:spPr>
          <a:xfrm>
            <a:off x="8840788" y="5638800"/>
            <a:ext cx="457200" cy="0"/>
          </a:xfrm>
          <a:prstGeom prst="line">
            <a:avLst/>
          </a:prstGeom>
          <a:ln w="9525" cap="flat" cmpd="sng">
            <a:solidFill>
              <a:srgbClr val="000000"/>
            </a:solidFill>
            <a:prstDash val="solid"/>
            <a:round/>
            <a:headEnd type="none" w="med" len="med"/>
            <a:tailEnd type="none" w="med" len="med"/>
          </a:ln>
        </p:spPr>
      </p:sp>
      <p:sp>
        <p:nvSpPr>
          <p:cNvPr id="24624" name="矩形 26672"/>
          <p:cNvSpPr/>
          <p:nvPr/>
        </p:nvSpPr>
        <p:spPr>
          <a:xfrm>
            <a:off x="9264650" y="5373688"/>
            <a:ext cx="685800" cy="458787"/>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6674" name="矩形 26673"/>
          <p:cNvSpPr/>
          <p:nvPr/>
        </p:nvSpPr>
        <p:spPr>
          <a:xfrm>
            <a:off x="4224338" y="6096000"/>
            <a:ext cx="914400" cy="458788"/>
          </a:xfrm>
          <a:prstGeom prst="rect">
            <a:avLst/>
          </a:prstGeom>
          <a:solidFill>
            <a:srgbClr val="CCCCFF"/>
          </a:solidFill>
          <a:ln w="9525" cap="flat" cmpd="sng">
            <a:solidFill>
              <a:srgbClr val="000000"/>
            </a:solidFill>
            <a:prstDash val="solid"/>
            <a:miter/>
            <a:headEnd type="none" w="med" len="med"/>
            <a:tailEnd type="none" w="med" len="med"/>
          </a:ln>
        </p:spPr>
        <p:txBody>
          <a:bodyPr anchor="t"/>
          <a:p>
            <a:pPr algn="ctr"/>
            <a:r>
              <a:rPr lang="zh-CN" altLang="en-US" sz="3200" b="1" dirty="0">
                <a:solidFill>
                  <a:srgbClr val="FF0000"/>
                </a:solidFill>
                <a:latin typeface="黑体" panose="02010609060101010101" charset="-122"/>
                <a:ea typeface="黑体" panose="02010609060101010101" charset="-122"/>
              </a:rPr>
              <a:t>省</a:t>
            </a:r>
            <a:endParaRPr lang="zh-CN" altLang="en-US" sz="3200" b="1" dirty="0">
              <a:solidFill>
                <a:srgbClr val="FF0000"/>
              </a:solidFill>
              <a:latin typeface="黑体" panose="02010609060101010101" charset="-122"/>
              <a:ea typeface="黑体" panose="02010609060101010101" charset="-122"/>
            </a:endParaRPr>
          </a:p>
        </p:txBody>
      </p:sp>
      <p:sp>
        <p:nvSpPr>
          <p:cNvPr id="24626" name="直接连接符 26674"/>
          <p:cNvSpPr/>
          <p:nvPr/>
        </p:nvSpPr>
        <p:spPr>
          <a:xfrm>
            <a:off x="5181600" y="6400800"/>
            <a:ext cx="609600" cy="0"/>
          </a:xfrm>
          <a:prstGeom prst="line">
            <a:avLst/>
          </a:prstGeom>
          <a:ln w="9525" cap="flat" cmpd="sng">
            <a:solidFill>
              <a:srgbClr val="000000"/>
            </a:solidFill>
            <a:prstDash val="solid"/>
            <a:round/>
            <a:headEnd type="none" w="med" len="med"/>
            <a:tailEnd type="none" w="med" len="med"/>
          </a:ln>
        </p:spPr>
      </p:sp>
      <p:sp>
        <p:nvSpPr>
          <p:cNvPr id="24627" name="矩形 26675"/>
          <p:cNvSpPr/>
          <p:nvPr/>
        </p:nvSpPr>
        <p:spPr>
          <a:xfrm>
            <a:off x="5791200" y="6096000"/>
            <a:ext cx="838200" cy="457200"/>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道</a:t>
            </a:r>
            <a:endParaRPr lang="zh-CN" altLang="en-US" sz="2400" b="1" dirty="0">
              <a:solidFill>
                <a:srgbClr val="000000"/>
              </a:solidFill>
              <a:latin typeface="黑体" panose="02010609060101010101" charset="-122"/>
              <a:ea typeface="黑体" panose="02010609060101010101" charset="-122"/>
            </a:endParaRPr>
          </a:p>
        </p:txBody>
      </p:sp>
      <p:sp>
        <p:nvSpPr>
          <p:cNvPr id="24628" name="矩形 26676"/>
          <p:cNvSpPr/>
          <p:nvPr/>
        </p:nvSpPr>
        <p:spPr>
          <a:xfrm>
            <a:off x="7086600" y="6096000"/>
            <a:ext cx="7620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府</a:t>
            </a:r>
            <a:endParaRPr lang="zh-CN" altLang="en-US" sz="2400" b="1" dirty="0">
              <a:solidFill>
                <a:srgbClr val="000000"/>
              </a:solidFill>
              <a:latin typeface="黑体" panose="02010609060101010101" charset="-122"/>
              <a:ea typeface="黑体" panose="02010609060101010101" charset="-122"/>
            </a:endParaRPr>
          </a:p>
        </p:txBody>
      </p:sp>
      <p:sp>
        <p:nvSpPr>
          <p:cNvPr id="24629" name="直接连接符 26677"/>
          <p:cNvSpPr/>
          <p:nvPr/>
        </p:nvSpPr>
        <p:spPr>
          <a:xfrm>
            <a:off x="6629400" y="6400800"/>
            <a:ext cx="457200" cy="0"/>
          </a:xfrm>
          <a:prstGeom prst="line">
            <a:avLst/>
          </a:prstGeom>
          <a:ln w="9525" cap="flat" cmpd="sng">
            <a:solidFill>
              <a:srgbClr val="000000"/>
            </a:solidFill>
            <a:prstDash val="solid"/>
            <a:round/>
            <a:headEnd type="none" w="med" len="med"/>
            <a:tailEnd type="none" w="med" len="med"/>
          </a:ln>
        </p:spPr>
      </p:sp>
      <p:sp>
        <p:nvSpPr>
          <p:cNvPr id="24630" name="直接连接符 26678"/>
          <p:cNvSpPr/>
          <p:nvPr/>
        </p:nvSpPr>
        <p:spPr>
          <a:xfrm>
            <a:off x="7924800" y="6400800"/>
            <a:ext cx="457200" cy="0"/>
          </a:xfrm>
          <a:prstGeom prst="line">
            <a:avLst/>
          </a:prstGeom>
          <a:ln w="9525" cap="flat" cmpd="sng">
            <a:solidFill>
              <a:srgbClr val="000000"/>
            </a:solidFill>
            <a:prstDash val="solid"/>
            <a:round/>
            <a:headEnd type="none" w="med" len="med"/>
            <a:tailEnd type="none" w="med" len="med"/>
          </a:ln>
        </p:spPr>
      </p:sp>
      <p:sp>
        <p:nvSpPr>
          <p:cNvPr id="24631" name="矩形 26679"/>
          <p:cNvSpPr/>
          <p:nvPr/>
        </p:nvSpPr>
        <p:spPr>
          <a:xfrm>
            <a:off x="8305800" y="6096000"/>
            <a:ext cx="685800" cy="458788"/>
          </a:xfrm>
          <a:prstGeom prst="rect">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en-US" sz="2400" b="1" dirty="0">
                <a:solidFill>
                  <a:srgbClr val="000000"/>
                </a:solidFill>
                <a:latin typeface="黑体" panose="02010609060101010101" charset="-122"/>
                <a:ea typeface="黑体" panose="02010609060101010101" charset="-122"/>
              </a:rPr>
              <a:t>县</a:t>
            </a:r>
            <a:endParaRPr lang="zh-CN" altLang="en-US" sz="2400" b="1" dirty="0">
              <a:solidFill>
                <a:srgbClr val="000000"/>
              </a:solidFill>
              <a:latin typeface="黑体" panose="02010609060101010101" charset="-122"/>
              <a:ea typeface="黑体" panose="02010609060101010101" charset="-122"/>
            </a:endParaRPr>
          </a:p>
        </p:txBody>
      </p:sp>
      <p:sp>
        <p:nvSpPr>
          <p:cNvPr id="24632" name="直接连接符 26680"/>
          <p:cNvSpPr/>
          <p:nvPr/>
        </p:nvSpPr>
        <p:spPr>
          <a:xfrm>
            <a:off x="2514600" y="5029200"/>
            <a:ext cx="0" cy="304800"/>
          </a:xfrm>
          <a:prstGeom prst="line">
            <a:avLst/>
          </a:prstGeom>
          <a:ln w="9525" cap="flat" cmpd="sng">
            <a:solidFill>
              <a:srgbClr val="000000"/>
            </a:solidFill>
            <a:prstDash val="solid"/>
            <a:round/>
            <a:headEnd type="none" w="med" len="med"/>
            <a:tailEnd type="triangle" w="med" len="med"/>
          </a:ln>
        </p:spPr>
      </p:sp>
      <p:sp>
        <p:nvSpPr>
          <p:cNvPr id="24633" name="直接连接符 26681"/>
          <p:cNvSpPr/>
          <p:nvPr/>
        </p:nvSpPr>
        <p:spPr>
          <a:xfrm>
            <a:off x="2514600" y="5867400"/>
            <a:ext cx="0" cy="228600"/>
          </a:xfrm>
          <a:prstGeom prst="line">
            <a:avLst/>
          </a:prstGeom>
          <a:ln w="9525" cap="flat" cmpd="sng">
            <a:solidFill>
              <a:srgbClr val="000000"/>
            </a:solidFill>
            <a:prstDash val="solid"/>
            <a:round/>
            <a:headEnd type="none" w="med" len="med"/>
            <a:tailEnd type="triangle" w="med" len="med"/>
          </a:ln>
        </p:spPr>
      </p:sp>
      <p:sp>
        <p:nvSpPr>
          <p:cNvPr id="24634" name="文本框 26682"/>
          <p:cNvSpPr txBox="1"/>
          <p:nvPr/>
        </p:nvSpPr>
        <p:spPr>
          <a:xfrm>
            <a:off x="6781800" y="4572000"/>
            <a:ext cx="762000" cy="461963"/>
          </a:xfrm>
          <a:prstGeom prst="rect">
            <a:avLst/>
          </a:prstGeom>
          <a:noFill/>
          <a:ln w="9525">
            <a:noFill/>
          </a:ln>
        </p:spPr>
        <p:txBody>
          <a:bodyPr anchor="t"/>
          <a:p>
            <a:pPr>
              <a:spcBef>
                <a:spcPct val="50000"/>
              </a:spcBef>
            </a:pPr>
            <a:r>
              <a:rPr lang="en-US" altLang="zh-CN" sz="2400" b="1" dirty="0">
                <a:solidFill>
                  <a:srgbClr val="000000"/>
                </a:solidFill>
                <a:latin typeface="黑体" panose="02010609060101010101" charset="-122"/>
                <a:ea typeface="黑体" panose="02010609060101010101" charset="-122"/>
              </a:rPr>
              <a:t> </a:t>
            </a:r>
            <a:r>
              <a:rPr lang="zh-CN" altLang="en-US" sz="2400" b="1" dirty="0">
                <a:solidFill>
                  <a:srgbClr val="000000"/>
                </a:solidFill>
                <a:latin typeface="黑体" panose="02010609060101010101" charset="-122"/>
                <a:ea typeface="黑体" panose="02010609060101010101" charset="-122"/>
              </a:rPr>
              <a:t>府</a:t>
            </a:r>
            <a:endParaRPr lang="zh-CN" altLang="en-US" sz="2400" b="1" dirty="0">
              <a:solidFill>
                <a:srgbClr val="000000"/>
              </a:solidFill>
              <a:latin typeface="黑体" panose="02010609060101010101" charset="-122"/>
              <a:ea typeface="黑体" panose="02010609060101010101" charset="-122"/>
            </a:endParaRPr>
          </a:p>
        </p:txBody>
      </p:sp>
      <p:sp>
        <p:nvSpPr>
          <p:cNvPr id="24635" name="直接连接符 26683"/>
          <p:cNvSpPr/>
          <p:nvPr/>
        </p:nvSpPr>
        <p:spPr>
          <a:xfrm>
            <a:off x="7620000" y="4800600"/>
            <a:ext cx="304800" cy="0"/>
          </a:xfrm>
          <a:prstGeom prst="line">
            <a:avLst/>
          </a:prstGeom>
          <a:ln w="9525" cap="flat" cmpd="sng">
            <a:solidFill>
              <a:schemeClr val="tx1"/>
            </a:solidFill>
            <a:prstDash val="solid"/>
            <a:round/>
            <a:headEnd type="none" w="med" len="med"/>
            <a:tailEnd type="none" w="med" len="med"/>
          </a:ln>
        </p:spPr>
      </p:sp>
      <p:sp>
        <p:nvSpPr>
          <p:cNvPr id="24636" name="文本框 26684"/>
          <p:cNvSpPr txBox="1"/>
          <p:nvPr/>
        </p:nvSpPr>
        <p:spPr>
          <a:xfrm>
            <a:off x="3575050" y="0"/>
            <a:ext cx="5473700" cy="762000"/>
          </a:xfrm>
          <a:prstGeom prst="rect">
            <a:avLst/>
          </a:prstGeom>
          <a:noFill/>
          <a:ln w="9525">
            <a:noFill/>
          </a:ln>
        </p:spPr>
        <p:txBody>
          <a:bodyPr anchor="t"/>
          <a:p>
            <a:r>
              <a:rPr lang="zh-CN" altLang="en-US" sz="4400" b="1" dirty="0">
                <a:solidFill>
                  <a:srgbClr val="FF0000"/>
                </a:solidFill>
                <a:latin typeface="黑体" panose="02010609060101010101" charset="-122"/>
                <a:ea typeface="黑体" panose="02010609060101010101" charset="-122"/>
              </a:rPr>
              <a:t>地方行政制度的演变</a:t>
            </a:r>
            <a:endParaRPr lang="zh-CN" altLang="en-US" sz="4400" b="1" dirty="0">
              <a:solidFill>
                <a:srgbClr val="FF0000"/>
              </a:solidFill>
              <a:latin typeface="黑体" panose="02010609060101010101" charset="-122"/>
              <a:ea typeface="黑体" panose="02010609060101010101"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linds(horizontal)">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52"/>
                                        </p:tgtEl>
                                        <p:attrNameLst>
                                          <p:attrName>style.visibility</p:attrName>
                                        </p:attrNameLst>
                                      </p:cBhvr>
                                      <p:to>
                                        <p:strVal val="visible"/>
                                      </p:to>
                                    </p:set>
                                    <p:animEffect transition="in" filter="blinds(horizontal)">
                                      <p:cBhvr>
                                        <p:cTn id="12" dur="500"/>
                                        <p:tgtEl>
                                          <p:spTgt spid="266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blinds(horizontal)">
                                      <p:cBhvr>
                                        <p:cTn id="17" dur="500"/>
                                        <p:tgtEl>
                                          <p:spTgt spid="266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74"/>
                                        </p:tgtEl>
                                        <p:attrNameLst>
                                          <p:attrName>style.visibility</p:attrName>
                                        </p:attrNameLst>
                                      </p:cBhvr>
                                      <p:to>
                                        <p:strVal val="visible"/>
                                      </p:to>
                                    </p:set>
                                    <p:animEffect transition="in" filter="blinds(horizontal)">
                                      <p:cBhvr>
                                        <p:cTn id="22" dur="500"/>
                                        <p:tgtEl>
                                          <p:spTgt spid="2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60780" y="1407160"/>
            <a:ext cx="10422890" cy="3538220"/>
          </a:xfrm>
          <a:prstGeom prst="rect">
            <a:avLst/>
          </a:prstGeom>
          <a:noFill/>
          <a:ln w="9525">
            <a:noFill/>
          </a:ln>
        </p:spPr>
        <p:txBody>
          <a:bodyPr wrap="square">
            <a:spAutoFit/>
          </a:bodyPr>
          <a:p>
            <a:pPr marL="139700" indent="-139700"/>
            <a:r>
              <a:rPr lang="zh-CN" sz="1100" b="0">
                <a:solidFill>
                  <a:srgbClr val="0C0C0C"/>
                </a:solidFill>
                <a:ea typeface="宋体" panose="02010600030101010101" pitchFamily="2" charset="-122"/>
                <a:cs typeface="Times New Roman" panose="02020603050405020304" pitchFamily="18" charset="0"/>
              </a:rPr>
              <a:t>.</a:t>
            </a:r>
            <a:r>
              <a:rPr lang="zh-CN" sz="3200" b="1">
                <a:solidFill>
                  <a:srgbClr val="0C0C0C"/>
                </a:solidFill>
                <a:ea typeface="宋体" panose="02010600030101010101" pitchFamily="2" charset="-122"/>
                <a:cs typeface="Times New Roman" panose="02020603050405020304" pitchFamily="18" charset="0"/>
              </a:rPr>
              <a:t>中国古代政区划界存在着犬牙交错和山川形便</a:t>
            </a:r>
            <a:r>
              <a:rPr lang="en-US" sz="3200" b="1">
                <a:solidFill>
                  <a:srgbClr val="0C0C0C"/>
                </a:solidFill>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C0C0C"/>
                </a:solidFill>
                <a:ea typeface="宋体" panose="02010600030101010101" pitchFamily="2" charset="-122"/>
              </a:rPr>
              <a:t>依据山川走势</a:t>
            </a:r>
            <a:r>
              <a:rPr lang="en-US" sz="3200" b="1">
                <a:solidFill>
                  <a:srgbClr val="0C0C0C"/>
                </a:solidFill>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C0C0C"/>
                </a:solidFill>
                <a:ea typeface="宋体" panose="02010600030101010101" pitchFamily="2" charset="-122"/>
              </a:rPr>
              <a:t>两条相互对立的主要原则，往往同时并用，但越到后来，前一原则越占上风。出现这一趋势的原因是</a:t>
            </a:r>
            <a:r>
              <a:rPr lang="en-US" sz="3200" b="1">
                <a:solidFill>
                  <a:srgbClr val="0C0C0C"/>
                </a:solidFill>
                <a:latin typeface="Times New Roman" panose="02020603050405020304" pitchFamily="18" charset="0"/>
                <a:ea typeface="宋体" panose="02010600030101010101" pitchFamily="2" charset="-122"/>
                <a:cs typeface="Times New Roman" panose="02020603050405020304" pitchFamily="18" charset="0"/>
              </a:rPr>
              <a:t>(</a:t>
            </a:r>
            <a:r>
              <a:rPr lang="en-US" sz="3200" b="1">
                <a:solidFill>
                  <a:srgbClr val="0C0C0C"/>
                </a:solidFill>
                <a:latin typeface="宋体" panose="02010600030101010101" pitchFamily="2" charset="-122"/>
                <a:ea typeface="宋体" panose="02010600030101010101" pitchFamily="2" charset="-122"/>
                <a:cs typeface="Times New Roman" panose="02020603050405020304" pitchFamily="18" charset="0"/>
              </a:rPr>
              <a:t>  </a:t>
            </a:r>
            <a:r>
              <a:rPr lang="en-US" sz="3200" b="1">
                <a:solidFill>
                  <a:srgbClr val="0C0C0C"/>
                </a:solidFill>
                <a:latin typeface="Times New Roman" panose="02020603050405020304" pitchFamily="18" charset="0"/>
                <a:ea typeface="宋体" panose="02010600030101010101" pitchFamily="2" charset="-122"/>
                <a:cs typeface="Times New Roman" panose="02020603050405020304" pitchFamily="18" charset="0"/>
              </a:rPr>
              <a:t>)</a:t>
            </a:r>
            <a:r>
              <a:rPr lang="zh-CN" sz="3200" b="1">
                <a:solidFill>
                  <a:srgbClr val="0C0C0C"/>
                </a:solidFill>
                <a:ea typeface="宋体" panose="02010600030101010101" pitchFamily="2" charset="-122"/>
                <a:cs typeface="Times New Roman" panose="02020603050405020304" pitchFamily="18" charset="0"/>
              </a:rPr>
              <a:t>A.同级政区的数量明显减少  </a:t>
            </a:r>
            <a:endParaRPr lang="zh-CN" sz="3200" b="1">
              <a:solidFill>
                <a:srgbClr val="0C0C0C"/>
              </a:solidFill>
              <a:ea typeface="宋体" panose="02010600030101010101" pitchFamily="2" charset="-122"/>
              <a:cs typeface="Times New Roman" panose="02020603050405020304" pitchFamily="18" charset="0"/>
            </a:endParaRPr>
          </a:p>
          <a:p>
            <a:pPr marL="139700" indent="-139700"/>
            <a:r>
              <a:rPr lang="zh-CN" sz="3200" b="1">
                <a:solidFill>
                  <a:srgbClr val="0C0C0C"/>
                </a:solidFill>
                <a:ea typeface="宋体" panose="02010600030101010101" pitchFamily="2" charset="-122"/>
                <a:cs typeface="Times New Roman" panose="02020603050405020304" pitchFamily="18" charset="0"/>
              </a:rPr>
              <a:t>  B.不同区域间经济联系日益增多C.政府的行政效率不断提高   </a:t>
            </a:r>
            <a:endParaRPr lang="zh-CN" sz="3200" b="1">
              <a:solidFill>
                <a:srgbClr val="0C0C0C"/>
              </a:solidFill>
              <a:ea typeface="宋体" panose="02010600030101010101" pitchFamily="2" charset="-122"/>
              <a:cs typeface="Times New Roman" panose="02020603050405020304" pitchFamily="18" charset="0"/>
            </a:endParaRPr>
          </a:p>
          <a:p>
            <a:pPr marL="139700" indent="-139700"/>
            <a:r>
              <a:rPr lang="zh-CN" sz="3200" b="1">
                <a:solidFill>
                  <a:srgbClr val="0C0C0C"/>
                </a:solidFill>
                <a:ea typeface="宋体" panose="02010600030101010101" pitchFamily="2" charset="-122"/>
                <a:cs typeface="Times New Roman" panose="02020603050405020304" pitchFamily="18" charset="0"/>
              </a:rPr>
              <a:t> D.中央政府对地方控制逐渐加强</a:t>
            </a:r>
            <a:endParaRPr lang="zh-CN" altLang="en-US" sz="32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占位符 27649"/>
          <p:cNvSpPr>
            <a:spLocks noGrp="1" noRot="1"/>
          </p:cNvSpPr>
          <p:nvPr>
            <p:ph type="body" sz="half"/>
          </p:nvPr>
        </p:nvSpPr>
        <p:spPr>
          <a:xfrm>
            <a:off x="3503613" y="0"/>
            <a:ext cx="6948487" cy="533400"/>
          </a:xfrm>
        </p:spPr>
        <p:txBody>
          <a:bodyPr wrap="square" lIns="91440" tIns="45720" rIns="91440" bIns="45720" anchor="t">
            <a:normAutofit lnSpcReduction="10000"/>
          </a:bodyPr>
          <a:lstStyle>
            <a:lvl1pPr lvl="0">
              <a:defRPr sz="2800"/>
            </a:lvl1pPr>
            <a:lvl2pPr lvl="1">
              <a:defRPr sz="2400"/>
            </a:lvl2pPr>
            <a:lvl3pPr lvl="2">
              <a:defRPr sz="2000"/>
            </a:lvl3pPr>
            <a:lvl4pPr lvl="3">
              <a:defRPr sz="1800"/>
            </a:lvl4pPr>
            <a:lvl5pPr lvl="4">
              <a:defRPr sz="1800"/>
            </a:lvl5pPr>
          </a:lstStyle>
          <a:p>
            <a:pPr marL="0" lvl="0" indent="0" eaLnBrk="1" latinLnBrk="1" hangingPunct="1">
              <a:lnSpc>
                <a:spcPct val="90000"/>
              </a:lnSpc>
              <a:buNone/>
            </a:pPr>
            <a:r>
              <a:rPr lang="zh-CN" altLang="en-US" sz="3200" b="1" dirty="0">
                <a:solidFill>
                  <a:srgbClr val="0000FF"/>
                </a:solidFill>
              </a:rPr>
              <a:t>古代的三大地方行政制度比较</a:t>
            </a:r>
            <a:endParaRPr lang="zh-CN" altLang="en-US" sz="3200" b="1" dirty="0">
              <a:solidFill>
                <a:srgbClr val="0000FF"/>
              </a:solidFill>
            </a:endParaRPr>
          </a:p>
          <a:p>
            <a:pPr marL="0" lvl="0" indent="0" eaLnBrk="1" latinLnBrk="1" hangingPunct="1">
              <a:lnSpc>
                <a:spcPct val="90000"/>
              </a:lnSpc>
            </a:pPr>
            <a:endParaRPr lang="zh-CN" altLang="en-US" sz="3200" b="1" dirty="0">
              <a:solidFill>
                <a:srgbClr val="0000CC"/>
              </a:solidFill>
            </a:endParaRPr>
          </a:p>
        </p:txBody>
      </p:sp>
      <p:graphicFrame>
        <p:nvGraphicFramePr>
          <p:cNvPr id="27681" name="表格 27680"/>
          <p:cNvGraphicFramePr/>
          <p:nvPr/>
        </p:nvGraphicFramePr>
        <p:xfrm>
          <a:off x="1524000" y="533400"/>
          <a:ext cx="9220200" cy="6454775"/>
        </p:xfrm>
        <a:graphic>
          <a:graphicData uri="http://schemas.openxmlformats.org/drawingml/2006/table">
            <a:tbl>
              <a:tblPr/>
              <a:tblGrid>
                <a:gridCol w="533400"/>
                <a:gridCol w="1828800"/>
                <a:gridCol w="2567305"/>
                <a:gridCol w="2019300"/>
                <a:gridCol w="2271395"/>
              </a:tblGrid>
              <a:tr h="579755">
                <a:tc gridSpan="2">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en-US" altLang="zh-CN" sz="3200" b="1">
                          <a:latin typeface="黑体" panose="02010609060101010101" charset="-122"/>
                          <a:ea typeface="黑体" panose="02010609060101010101" charset="-122"/>
                        </a:rPr>
                        <a:t>  </a:t>
                      </a:r>
                      <a:r>
                        <a:rPr lang="zh-CN" altLang="en-US" sz="3200" b="1">
                          <a:latin typeface="黑体" panose="02010609060101010101" charset="-122"/>
                          <a:ea typeface="黑体" panose="02010609060101010101" charset="-122"/>
                        </a:rPr>
                        <a:t>比较点</a:t>
                      </a:r>
                      <a:endParaRPr lang="zh-CN" altLang="en-US" sz="3200" b="1">
                        <a:latin typeface="黑体" panose="02010609060101010101" charset="-122"/>
                        <a:ea typeface="黑体" panose="02010609060101010101" charset="-122"/>
                      </a:endParaRPr>
                    </a:p>
                  </a:txBody>
                  <a:tcPr>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hMerge="1">
                  <a:tcPr>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3200" b="1">
                          <a:latin typeface="黑体" panose="02010609060101010101" charset="-122"/>
                          <a:ea typeface="黑体" panose="02010609060101010101" charset="-122"/>
                        </a:rPr>
                        <a:t>分封制</a:t>
                      </a: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3200" b="1">
                          <a:latin typeface="黑体" panose="02010609060101010101" charset="-122"/>
                          <a:ea typeface="黑体" panose="02010609060101010101" charset="-122"/>
                        </a:rPr>
                        <a:t>郡县制</a:t>
                      </a: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3200" b="1">
                          <a:latin typeface="黑体" panose="02010609060101010101" charset="-122"/>
                          <a:ea typeface="黑体" panose="02010609060101010101" charset="-122"/>
                        </a:rPr>
                        <a:t>行省制</a:t>
                      </a: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944880">
                <a:tc rowSpan="3">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en-US" altLang="zh-CN" sz="3200" b="1">
                        <a:solidFill>
                          <a:srgbClr val="0000FF"/>
                        </a:solidFill>
                        <a:latin typeface="黑体" panose="02010609060101010101" charset="-122"/>
                        <a:ea typeface="黑体" panose="02010609060101010101" charset="-122"/>
                      </a:endParaRPr>
                    </a:p>
                    <a:p>
                      <a:pPr marL="0" lvl="0" indent="0" eaLnBrk="1" latinLnBrk="0" hangingPunct="1">
                        <a:spcBef>
                          <a:spcPct val="20000"/>
                        </a:spcBef>
                        <a:buNone/>
                      </a:pPr>
                      <a:r>
                        <a:rPr lang="zh-CN" altLang="en-US" sz="3200" b="1">
                          <a:solidFill>
                            <a:srgbClr val="0000FF"/>
                          </a:solidFill>
                          <a:latin typeface="黑体" panose="02010609060101010101" charset="-122"/>
                          <a:ea typeface="黑体" panose="02010609060101010101" charset="-122"/>
                        </a:rPr>
                        <a:t>不</a:t>
                      </a:r>
                      <a:endParaRPr lang="zh-CN" altLang="en-US" sz="3200" b="1">
                        <a:solidFill>
                          <a:srgbClr val="0000FF"/>
                        </a:solidFill>
                        <a:latin typeface="黑体" panose="02010609060101010101" charset="-122"/>
                        <a:ea typeface="黑体" panose="02010609060101010101" charset="-122"/>
                      </a:endParaRPr>
                    </a:p>
                    <a:p>
                      <a:pPr marL="0" lvl="0" indent="0" eaLnBrk="1" latinLnBrk="0" hangingPunct="1">
                        <a:spcBef>
                          <a:spcPct val="20000"/>
                        </a:spcBef>
                        <a:buNone/>
                      </a:pPr>
                      <a:r>
                        <a:rPr lang="zh-CN" altLang="en-US" sz="3200" b="1">
                          <a:solidFill>
                            <a:srgbClr val="0000FF"/>
                          </a:solidFill>
                          <a:latin typeface="黑体" panose="02010609060101010101" charset="-122"/>
                          <a:ea typeface="黑体" panose="02010609060101010101" charset="-122"/>
                        </a:rPr>
                        <a:t>同点</a:t>
                      </a:r>
                      <a:endParaRPr lang="zh-CN" altLang="en-US" sz="3200" b="1">
                        <a:solidFill>
                          <a:srgbClr val="0000FF"/>
                        </a:solidFill>
                        <a:latin typeface="黑体" panose="02010609060101010101" charset="-122"/>
                        <a:ea typeface="黑体" panose="02010609060101010101" charset="-122"/>
                      </a:endParaRPr>
                    </a:p>
                  </a:txBody>
                  <a:tcPr>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2800" b="1">
                          <a:latin typeface="黑体" panose="02010609060101010101" charset="-122"/>
                          <a:ea typeface="黑体" panose="02010609060101010101" charset="-122"/>
                        </a:rPr>
                        <a:t>盛行的时代不同</a:t>
                      </a:r>
                      <a:endParaRPr lang="zh-CN" altLang="en-US" sz="28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1433830">
                <a:tc vMerge="1">
                  <a:tcPr>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2800" b="1">
                          <a:latin typeface="黑体" panose="02010609060101010101" charset="-122"/>
                          <a:ea typeface="黑体" panose="02010609060101010101" charset="-122"/>
                        </a:rPr>
                        <a:t>和中央政府关系不同</a:t>
                      </a:r>
                      <a:endParaRPr lang="zh-CN" altLang="en-US" sz="28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1844040">
                <a:tc vMerge="1">
                  <a:tcPr>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2800" b="1">
                          <a:latin typeface="黑体" panose="02010609060101010101" charset="-122"/>
                          <a:ea typeface="黑体" panose="02010609060101010101" charset="-122"/>
                        </a:rPr>
                        <a:t>作用和影响不同</a:t>
                      </a:r>
                      <a:endParaRPr lang="zh-CN" altLang="en-US" sz="28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gridSpan="2">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hMerge="1">
                  <a:tcPr>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652270">
                <a:tc>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r>
                        <a:rPr lang="zh-CN" altLang="en-US" sz="3200" b="1">
                          <a:solidFill>
                            <a:srgbClr val="0000FF"/>
                          </a:solidFill>
                          <a:latin typeface="黑体" panose="02010609060101010101" charset="-122"/>
                          <a:ea typeface="黑体" panose="02010609060101010101" charset="-122"/>
                        </a:rPr>
                        <a:t>相</a:t>
                      </a:r>
                      <a:endParaRPr lang="zh-CN" altLang="en-US" sz="3200" b="1">
                        <a:solidFill>
                          <a:srgbClr val="0000FF"/>
                        </a:solidFill>
                        <a:latin typeface="黑体" panose="02010609060101010101" charset="-122"/>
                        <a:ea typeface="黑体" panose="02010609060101010101" charset="-122"/>
                      </a:endParaRPr>
                    </a:p>
                    <a:p>
                      <a:pPr marL="0" lvl="0" indent="0" eaLnBrk="1" latinLnBrk="0" hangingPunct="1">
                        <a:spcBef>
                          <a:spcPct val="20000"/>
                        </a:spcBef>
                        <a:buNone/>
                      </a:pPr>
                      <a:r>
                        <a:rPr lang="zh-CN" altLang="en-US" sz="3200" b="1">
                          <a:solidFill>
                            <a:srgbClr val="0000FF"/>
                          </a:solidFill>
                          <a:latin typeface="黑体" panose="02010609060101010101" charset="-122"/>
                          <a:ea typeface="黑体" panose="02010609060101010101" charset="-122"/>
                        </a:rPr>
                        <a:t>同点</a:t>
                      </a:r>
                      <a:endParaRPr lang="zh-CN" altLang="en-US" sz="3200" b="1">
                        <a:solidFill>
                          <a:srgbClr val="0000FF"/>
                        </a:solidFill>
                        <a:latin typeface="黑体" panose="02010609060101010101" charset="-122"/>
                        <a:ea typeface="黑体" panose="02010609060101010101" charset="-122"/>
                      </a:endParaRPr>
                    </a:p>
                  </a:txBody>
                  <a:tcPr>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lnTlToBr>
                      <a:noFill/>
                    </a:lnTlToBr>
                    <a:lnBlToTr>
                      <a:noFill/>
                    </a:lnBlToTr>
                    <a:noFill/>
                  </a:tcPr>
                </a:tc>
                <a:tc gridSpan="4">
                  <a:txBody>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914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1371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1828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eaLnBrk="1" latinLnBrk="0" hangingPunct="1">
                        <a:spcBef>
                          <a:spcPct val="20000"/>
                        </a:spcBef>
                        <a:buNone/>
                      </a:pPr>
                      <a:endParaRPr lang="en-US" altLang="zh-CN" sz="3200" b="1">
                        <a:latin typeface="黑体" panose="02010609060101010101" charset="-122"/>
                        <a:ea typeface="黑体" panose="02010609060101010101" charset="-122"/>
                      </a:endParaRPr>
                    </a:p>
                    <a:p>
                      <a:pPr marL="0" lvl="0" indent="0" eaLnBrk="1" latinLnBrk="0" hangingPunct="1">
                        <a:spcBef>
                          <a:spcPct val="20000"/>
                        </a:spcBef>
                        <a:buNone/>
                      </a:pPr>
                      <a:endParaRPr lang="zh-CN" altLang="en-US" sz="3200" b="1">
                        <a:latin typeface="黑体" panose="02010609060101010101" charset="-122"/>
                        <a:ea typeface="黑体" panose="02010609060101010101" charset="-122"/>
                      </a:endParaRPr>
                    </a:p>
                  </a:txBody>
                  <a:tcPr>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lnTlToBr>
                      <a:noFill/>
                    </a:lnTlToBr>
                    <a:lnBlToTr>
                      <a:noFill/>
                    </a:lnBlToTr>
                    <a:noFill/>
                  </a:tcPr>
                </a:tc>
                <a:tc hMerge="1">
                  <a:tcP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hMerge="1">
                  <a:tcP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hMerge="1">
                  <a:tcPr>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sp>
        <p:nvSpPr>
          <p:cNvPr id="27682" name="文本框 27681"/>
          <p:cNvSpPr txBox="1"/>
          <p:nvPr/>
        </p:nvSpPr>
        <p:spPr>
          <a:xfrm>
            <a:off x="3881438" y="1214438"/>
            <a:ext cx="2143125" cy="954087"/>
          </a:xfrm>
          <a:prstGeom prst="rect">
            <a:avLst/>
          </a:prstGeom>
          <a:noFill/>
          <a:ln w="9525">
            <a:noFill/>
          </a:ln>
        </p:spPr>
        <p:txBody>
          <a:bodyPr anchor="t"/>
          <a:p>
            <a:pPr>
              <a:spcBef>
                <a:spcPct val="50000"/>
              </a:spcBef>
            </a:pPr>
            <a:r>
              <a:rPr lang="zh-CN" altLang="en-US" sz="2800" b="1" dirty="0">
                <a:solidFill>
                  <a:srgbClr val="FF0000"/>
                </a:solidFill>
                <a:latin typeface="黑体" panose="02010609060101010101" charset="-122"/>
                <a:ea typeface="黑体" panose="02010609060101010101" charset="-122"/>
              </a:rPr>
              <a:t>奴隶社会</a:t>
            </a:r>
            <a:r>
              <a:rPr lang="en-US" altLang="zh-CN" sz="2800" b="1" dirty="0">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西周</a:t>
            </a:r>
            <a:r>
              <a:rPr lang="en-US" altLang="zh-CN" sz="2800" b="1" dirty="0">
                <a:solidFill>
                  <a:srgbClr val="FF0000"/>
                </a:solidFill>
                <a:latin typeface="黑体" panose="02010609060101010101" charset="-122"/>
                <a:ea typeface="黑体" panose="02010609060101010101" charset="-122"/>
              </a:rPr>
              <a:t>)</a:t>
            </a:r>
            <a:endParaRPr lang="en-US" altLang="zh-CN" sz="2800" b="1" dirty="0">
              <a:solidFill>
                <a:srgbClr val="FF0000"/>
              </a:solidFill>
              <a:latin typeface="黑体" panose="02010609060101010101" charset="-122"/>
              <a:ea typeface="黑体" panose="02010609060101010101" charset="-122"/>
            </a:endParaRPr>
          </a:p>
        </p:txBody>
      </p:sp>
      <p:sp>
        <p:nvSpPr>
          <p:cNvPr id="25634" name="文本框 27682"/>
          <p:cNvSpPr txBox="1"/>
          <p:nvPr/>
        </p:nvSpPr>
        <p:spPr>
          <a:xfrm>
            <a:off x="6781800" y="1295400"/>
            <a:ext cx="1524000" cy="366713"/>
          </a:xfrm>
          <a:prstGeom prst="rect">
            <a:avLst/>
          </a:prstGeom>
          <a:noFill/>
          <a:ln w="9525">
            <a:noFill/>
          </a:ln>
        </p:spPr>
        <p:txBody>
          <a:bodyPr anchor="t"/>
          <a:p>
            <a:pPr>
              <a:spcBef>
                <a:spcPct val="50000"/>
              </a:spcBef>
            </a:pPr>
            <a:endParaRPr lang="zh-CN" altLang="zh-CN" dirty="0">
              <a:latin typeface="Arial" panose="020B0604020202020204" pitchFamily="34" charset="0"/>
              <a:ea typeface="黑体" panose="02010609060101010101" charset="-122"/>
            </a:endParaRPr>
          </a:p>
        </p:txBody>
      </p:sp>
      <p:sp>
        <p:nvSpPr>
          <p:cNvPr id="27684" name="文本框 27683"/>
          <p:cNvSpPr txBox="1"/>
          <p:nvPr/>
        </p:nvSpPr>
        <p:spPr>
          <a:xfrm>
            <a:off x="6629400" y="1066800"/>
            <a:ext cx="1905000" cy="946150"/>
          </a:xfrm>
          <a:prstGeom prst="rect">
            <a:avLst/>
          </a:prstGeom>
          <a:noFill/>
          <a:ln w="9525">
            <a:noFill/>
          </a:ln>
        </p:spPr>
        <p:txBody>
          <a:bodyPr anchor="t"/>
          <a:p>
            <a:pPr>
              <a:spcBef>
                <a:spcPct val="50000"/>
              </a:spcBef>
            </a:pPr>
            <a:r>
              <a:rPr lang="zh-CN" altLang="en-US" sz="2800" b="1" dirty="0">
                <a:solidFill>
                  <a:srgbClr val="FF0000"/>
                </a:solidFill>
                <a:latin typeface="黑体" panose="02010609060101010101" charset="-122"/>
                <a:ea typeface="黑体" panose="02010609060101010101" charset="-122"/>
              </a:rPr>
              <a:t>几乎整个封建时代</a:t>
            </a:r>
            <a:endParaRPr lang="zh-CN" altLang="en-US" sz="2800" b="1" dirty="0">
              <a:solidFill>
                <a:srgbClr val="FF0000"/>
              </a:solidFill>
              <a:latin typeface="黑体" panose="02010609060101010101" charset="-122"/>
              <a:ea typeface="黑体" panose="02010609060101010101" charset="-122"/>
            </a:endParaRPr>
          </a:p>
        </p:txBody>
      </p:sp>
      <p:sp>
        <p:nvSpPr>
          <p:cNvPr id="27685" name="文本框 27684"/>
          <p:cNvSpPr txBox="1"/>
          <p:nvPr/>
        </p:nvSpPr>
        <p:spPr>
          <a:xfrm>
            <a:off x="8839200" y="1143000"/>
            <a:ext cx="1295400" cy="579438"/>
          </a:xfrm>
          <a:prstGeom prst="rect">
            <a:avLst/>
          </a:prstGeom>
          <a:noFill/>
          <a:ln w="9525">
            <a:noFill/>
          </a:ln>
        </p:spPr>
        <p:txBody>
          <a:bodyPr anchor="t"/>
          <a:p>
            <a:pPr>
              <a:spcBef>
                <a:spcPct val="50000"/>
              </a:spcBef>
            </a:pPr>
            <a:r>
              <a:rPr lang="zh-CN" altLang="en-US" sz="3200" b="1" dirty="0">
                <a:solidFill>
                  <a:srgbClr val="FF0000"/>
                </a:solidFill>
                <a:latin typeface="黑体" panose="02010609060101010101" charset="-122"/>
                <a:ea typeface="黑体" panose="02010609060101010101" charset="-122"/>
              </a:rPr>
              <a:t>元朝</a:t>
            </a:r>
            <a:endParaRPr lang="zh-CN" altLang="en-US" sz="3200" b="1" dirty="0">
              <a:solidFill>
                <a:srgbClr val="FF0000"/>
              </a:solidFill>
              <a:latin typeface="黑体" panose="02010609060101010101" charset="-122"/>
              <a:ea typeface="黑体" panose="02010609060101010101" charset="-122"/>
            </a:endParaRPr>
          </a:p>
        </p:txBody>
      </p:sp>
      <p:sp>
        <p:nvSpPr>
          <p:cNvPr id="27686" name="文本框 27685"/>
          <p:cNvSpPr txBox="1"/>
          <p:nvPr/>
        </p:nvSpPr>
        <p:spPr>
          <a:xfrm>
            <a:off x="4343400" y="2514600"/>
            <a:ext cx="1997075" cy="366713"/>
          </a:xfrm>
          <a:prstGeom prst="rect">
            <a:avLst/>
          </a:prstGeom>
          <a:noFill/>
          <a:ln w="9525">
            <a:noFill/>
          </a:ln>
        </p:spPr>
        <p:txBody>
          <a:bodyPr anchor="t"/>
          <a:p>
            <a:endParaRPr lang="zh-CN" altLang="zh-CN" dirty="0">
              <a:latin typeface="Arial" panose="020B0604020202020204" pitchFamily="34" charset="0"/>
              <a:ea typeface="黑体" panose="02010609060101010101" charset="-122"/>
            </a:endParaRPr>
          </a:p>
        </p:txBody>
      </p:sp>
      <p:sp>
        <p:nvSpPr>
          <p:cNvPr id="25638" name="文本框 27686"/>
          <p:cNvSpPr txBox="1"/>
          <p:nvPr/>
        </p:nvSpPr>
        <p:spPr>
          <a:xfrm>
            <a:off x="5470525" y="5280025"/>
            <a:ext cx="184150" cy="366713"/>
          </a:xfrm>
          <a:prstGeom prst="rect">
            <a:avLst/>
          </a:prstGeom>
          <a:noFill/>
          <a:ln w="9525">
            <a:noFill/>
          </a:ln>
        </p:spPr>
        <p:txBody>
          <a:bodyPr wrap="none" anchor="t"/>
          <a:p>
            <a:endParaRPr lang="zh-CN" altLang="zh-CN" dirty="0">
              <a:latin typeface="Arial" panose="020B0604020202020204" pitchFamily="34" charset="0"/>
              <a:ea typeface="黑体" panose="02010609060101010101" charset="-122"/>
            </a:endParaRPr>
          </a:p>
        </p:txBody>
      </p:sp>
      <p:sp>
        <p:nvSpPr>
          <p:cNvPr id="27688" name="文本框 27687"/>
          <p:cNvSpPr txBox="1"/>
          <p:nvPr/>
        </p:nvSpPr>
        <p:spPr>
          <a:xfrm>
            <a:off x="4038600" y="2133600"/>
            <a:ext cx="2362200" cy="946150"/>
          </a:xfrm>
          <a:prstGeom prst="rect">
            <a:avLst/>
          </a:prstGeom>
          <a:noFill/>
          <a:ln w="9525">
            <a:noFill/>
          </a:ln>
        </p:spPr>
        <p:txBody>
          <a:bodyPr anchor="t"/>
          <a:p>
            <a:pPr>
              <a:spcBef>
                <a:spcPct val="50000"/>
              </a:spcBef>
            </a:pPr>
            <a:r>
              <a:rPr lang="zh-CN" altLang="en-US" sz="2800" b="1" dirty="0">
                <a:solidFill>
                  <a:srgbClr val="FF0000"/>
                </a:solidFill>
                <a:latin typeface="黑体" panose="02010609060101010101" charset="-122"/>
                <a:ea typeface="黑体" panose="02010609060101010101" charset="-122"/>
              </a:rPr>
              <a:t>侯国相对独立</a:t>
            </a:r>
            <a:r>
              <a:rPr lang="en-US" altLang="zh-CN" sz="2800" b="1" dirty="0">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权力地位世袭</a:t>
            </a:r>
            <a:endParaRPr lang="zh-CN" altLang="en-US" sz="2800" b="1" dirty="0">
              <a:solidFill>
                <a:srgbClr val="FF0000"/>
              </a:solidFill>
              <a:latin typeface="黑体" panose="02010609060101010101" charset="-122"/>
              <a:ea typeface="黑体" panose="02010609060101010101" charset="-122"/>
            </a:endParaRPr>
          </a:p>
        </p:txBody>
      </p:sp>
      <p:sp>
        <p:nvSpPr>
          <p:cNvPr id="27689" name="文本框 27688"/>
          <p:cNvSpPr txBox="1"/>
          <p:nvPr/>
        </p:nvSpPr>
        <p:spPr>
          <a:xfrm>
            <a:off x="6453188" y="2071688"/>
            <a:ext cx="2057400" cy="1422400"/>
          </a:xfrm>
          <a:prstGeom prst="rect">
            <a:avLst/>
          </a:prstGeom>
          <a:noFill/>
          <a:ln w="9525">
            <a:noFill/>
          </a:ln>
        </p:spPr>
        <p:txBody>
          <a:bodyPr anchor="t"/>
          <a:p>
            <a:pPr>
              <a:lnSpc>
                <a:spcPct val="90000"/>
              </a:lnSpc>
            </a:pPr>
            <a:r>
              <a:rPr lang="zh-CN" altLang="en-US" sz="2400" b="1" dirty="0">
                <a:solidFill>
                  <a:srgbClr val="FF0000"/>
                </a:solidFill>
                <a:latin typeface="黑体" panose="02010609060101010101" charset="-122"/>
                <a:ea typeface="黑体" panose="02010609060101010101" charset="-122"/>
              </a:rPr>
              <a:t>中央政府下属行政机构</a:t>
            </a:r>
            <a:r>
              <a:rPr lang="en-US" altLang="zh-CN" sz="2400" b="1" dirty="0">
                <a:solidFill>
                  <a:srgbClr val="FF0000"/>
                </a:solidFill>
                <a:latin typeface="黑体" panose="02010609060101010101" charset="-122"/>
                <a:ea typeface="黑体" panose="02010609060101010101" charset="-122"/>
              </a:rPr>
              <a:t>,</a:t>
            </a:r>
            <a:r>
              <a:rPr lang="zh-CN" altLang="en-US" sz="2400" b="1" dirty="0">
                <a:solidFill>
                  <a:srgbClr val="FF0000"/>
                </a:solidFill>
                <a:latin typeface="黑体" panose="02010609060101010101" charset="-122"/>
                <a:ea typeface="黑体" panose="02010609060101010101" charset="-122"/>
              </a:rPr>
              <a:t>服从中央，郡守县令皇帝任免</a:t>
            </a:r>
            <a:endParaRPr lang="zh-CN" altLang="en-US" sz="2400" b="1" dirty="0">
              <a:solidFill>
                <a:srgbClr val="FF0000"/>
              </a:solidFill>
              <a:latin typeface="黑体" panose="02010609060101010101" charset="-122"/>
              <a:ea typeface="黑体" panose="02010609060101010101" charset="-122"/>
            </a:endParaRPr>
          </a:p>
        </p:txBody>
      </p:sp>
      <p:sp>
        <p:nvSpPr>
          <p:cNvPr id="27690" name="文本框 27689"/>
          <p:cNvSpPr txBox="1"/>
          <p:nvPr/>
        </p:nvSpPr>
        <p:spPr>
          <a:xfrm>
            <a:off x="8534400" y="1916113"/>
            <a:ext cx="2314575" cy="1754187"/>
          </a:xfrm>
          <a:prstGeom prst="rect">
            <a:avLst/>
          </a:prstGeom>
          <a:noFill/>
          <a:ln w="9525">
            <a:noFill/>
          </a:ln>
        </p:spPr>
        <p:txBody>
          <a:bodyPr anchor="t"/>
          <a:p>
            <a:pPr>
              <a:lnSpc>
                <a:spcPct val="90000"/>
              </a:lnSpc>
            </a:pPr>
            <a:r>
              <a:rPr lang="zh-CN" altLang="en-US" sz="2400" b="1" dirty="0">
                <a:solidFill>
                  <a:srgbClr val="FF0000"/>
                </a:solidFill>
                <a:latin typeface="黑体" panose="02010609060101010101" charset="-122"/>
                <a:ea typeface="黑体" panose="02010609060101010101" charset="-122"/>
              </a:rPr>
              <a:t>是中央中书省的派出机构</a:t>
            </a:r>
            <a:r>
              <a:rPr lang="en-US" altLang="zh-CN" sz="2400" b="1" dirty="0">
                <a:solidFill>
                  <a:srgbClr val="FF0000"/>
                </a:solidFill>
                <a:latin typeface="黑体" panose="02010609060101010101" charset="-122"/>
                <a:ea typeface="黑体" panose="02010609060101010101" charset="-122"/>
              </a:rPr>
              <a:t>,</a:t>
            </a:r>
            <a:r>
              <a:rPr lang="zh-CN" altLang="en-US" sz="2400" b="1" dirty="0">
                <a:solidFill>
                  <a:srgbClr val="FF0000"/>
                </a:solidFill>
                <a:latin typeface="黑体" panose="02010609060101010101" charset="-122"/>
                <a:ea typeface="黑体" panose="02010609060101010101" charset="-122"/>
              </a:rPr>
              <a:t>受命于中央，行政长官直接对中书省负责</a:t>
            </a:r>
            <a:endParaRPr lang="zh-CN" altLang="en-US" sz="2400" b="1" dirty="0">
              <a:solidFill>
                <a:srgbClr val="FF0000"/>
              </a:solidFill>
              <a:latin typeface="黑体" panose="02010609060101010101" charset="-122"/>
              <a:ea typeface="黑体" panose="02010609060101010101" charset="-122"/>
            </a:endParaRPr>
          </a:p>
        </p:txBody>
      </p:sp>
      <p:sp>
        <p:nvSpPr>
          <p:cNvPr id="27691" name="文本框 27690"/>
          <p:cNvSpPr txBox="1"/>
          <p:nvPr/>
        </p:nvSpPr>
        <p:spPr>
          <a:xfrm>
            <a:off x="3810000" y="3432175"/>
            <a:ext cx="2895600" cy="2012950"/>
          </a:xfrm>
          <a:prstGeom prst="rect">
            <a:avLst/>
          </a:prstGeom>
          <a:noFill/>
          <a:ln w="9525">
            <a:noFill/>
          </a:ln>
        </p:spPr>
        <p:txBody>
          <a:bodyPr anchor="t"/>
          <a:p>
            <a:pPr>
              <a:lnSpc>
                <a:spcPct val="90000"/>
              </a:lnSpc>
            </a:pPr>
            <a:r>
              <a:rPr lang="zh-CN" altLang="en-US" sz="2800" b="1" dirty="0">
                <a:solidFill>
                  <a:srgbClr val="FF0000"/>
                </a:solidFill>
                <a:latin typeface="黑体" panose="02010609060101010101" charset="-122"/>
                <a:ea typeface="黑体" panose="02010609060101010101" charset="-122"/>
              </a:rPr>
              <a:t>一定时期产生过积极作用</a:t>
            </a:r>
            <a:r>
              <a:rPr lang="en-US" altLang="zh-CN" sz="2800" b="1" dirty="0">
                <a:solidFill>
                  <a:srgbClr val="FF0000"/>
                </a:solidFill>
                <a:latin typeface="黑体" panose="02010609060101010101" charset="-122"/>
                <a:ea typeface="黑体" panose="02010609060101010101" charset="-122"/>
              </a:rPr>
              <a:t>;</a:t>
            </a:r>
            <a:r>
              <a:rPr lang="zh-CN" altLang="en-US" sz="2800" b="1" dirty="0">
                <a:solidFill>
                  <a:srgbClr val="FF0000"/>
                </a:solidFill>
                <a:latin typeface="黑体" panose="02010609060101010101" charset="-122"/>
                <a:ea typeface="黑体" panose="02010609060101010101" charset="-122"/>
              </a:rPr>
              <a:t>但长期以来其残余势力破坏国家的统一和社会安定</a:t>
            </a:r>
            <a:endParaRPr lang="zh-CN" altLang="en-US" sz="2800" b="1" dirty="0">
              <a:solidFill>
                <a:srgbClr val="FF0000"/>
              </a:solidFill>
              <a:latin typeface="黑体" panose="02010609060101010101" charset="-122"/>
              <a:ea typeface="黑体" panose="02010609060101010101" charset="-122"/>
            </a:endParaRPr>
          </a:p>
        </p:txBody>
      </p:sp>
      <p:sp>
        <p:nvSpPr>
          <p:cNvPr id="27692" name="文本框 27691"/>
          <p:cNvSpPr txBox="1"/>
          <p:nvPr/>
        </p:nvSpPr>
        <p:spPr>
          <a:xfrm>
            <a:off x="6553200" y="3573463"/>
            <a:ext cx="4343400" cy="1800225"/>
          </a:xfrm>
          <a:prstGeom prst="rect">
            <a:avLst/>
          </a:prstGeom>
          <a:noFill/>
          <a:ln w="9525">
            <a:noFill/>
          </a:ln>
        </p:spPr>
        <p:txBody>
          <a:bodyPr anchor="t"/>
          <a:p>
            <a:pPr>
              <a:spcBef>
                <a:spcPct val="50000"/>
              </a:spcBef>
            </a:pPr>
            <a:r>
              <a:rPr lang="zh-CN" altLang="en-US" sz="2800" b="1" dirty="0">
                <a:latin typeface="黑体" panose="02010609060101010101" charset="-122"/>
                <a:ea typeface="黑体" panose="02010609060101010101" charset="-122"/>
              </a:rPr>
              <a:t>不仅在当时有效加强了中央集权</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维护了国家的统一</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而且经过后世的调整和补充</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其积极作用愈益明显</a:t>
            </a:r>
            <a:endParaRPr lang="zh-CN" altLang="en-US" sz="2800" b="1" dirty="0">
              <a:latin typeface="黑体" panose="02010609060101010101" charset="-122"/>
              <a:ea typeface="黑体" panose="02010609060101010101" charset="-122"/>
            </a:endParaRPr>
          </a:p>
        </p:txBody>
      </p:sp>
      <p:sp>
        <p:nvSpPr>
          <p:cNvPr id="27693" name="文本框 27692"/>
          <p:cNvSpPr txBox="1"/>
          <p:nvPr/>
        </p:nvSpPr>
        <p:spPr>
          <a:xfrm>
            <a:off x="2208213" y="5549900"/>
            <a:ext cx="7620000" cy="1263650"/>
          </a:xfrm>
          <a:prstGeom prst="rect">
            <a:avLst/>
          </a:prstGeom>
          <a:noFill/>
          <a:ln w="9525">
            <a:noFill/>
          </a:ln>
        </p:spPr>
        <p:txBody>
          <a:bodyPr anchor="t"/>
          <a:p>
            <a:pPr>
              <a:lnSpc>
                <a:spcPct val="80000"/>
              </a:lnSpc>
            </a:pPr>
            <a:r>
              <a:rPr lang="en-US" altLang="zh-CN" sz="3200" b="1" dirty="0">
                <a:solidFill>
                  <a:srgbClr val="FF0000"/>
                </a:solidFill>
                <a:latin typeface="黑体" panose="02010609060101010101" charset="-122"/>
                <a:ea typeface="黑体" panose="02010609060101010101" charset="-122"/>
              </a:rPr>
              <a:t>①</a:t>
            </a:r>
            <a:r>
              <a:rPr lang="zh-CN" altLang="en-US" sz="3200" b="1" dirty="0">
                <a:solidFill>
                  <a:srgbClr val="FF0000"/>
                </a:solidFill>
                <a:latin typeface="黑体" panose="02010609060101010101" charset="-122"/>
                <a:ea typeface="黑体" panose="02010609060101010101" charset="-122"/>
              </a:rPr>
              <a:t>都是中国古代重要的地方行政制度</a:t>
            </a:r>
            <a:endParaRPr lang="zh-CN" altLang="en-US" sz="3200" b="1" dirty="0">
              <a:solidFill>
                <a:srgbClr val="FF0000"/>
              </a:solidFill>
              <a:latin typeface="黑体" panose="02010609060101010101" charset="-122"/>
              <a:ea typeface="黑体" panose="02010609060101010101" charset="-122"/>
            </a:endParaRPr>
          </a:p>
          <a:p>
            <a:pPr>
              <a:lnSpc>
                <a:spcPct val="80000"/>
              </a:lnSpc>
            </a:pPr>
            <a:r>
              <a:rPr lang="en-US" altLang="zh-CN" sz="3200" b="1" dirty="0">
                <a:solidFill>
                  <a:srgbClr val="FF0000"/>
                </a:solidFill>
                <a:latin typeface="黑体" panose="02010609060101010101" charset="-122"/>
                <a:ea typeface="黑体" panose="02010609060101010101" charset="-122"/>
              </a:rPr>
              <a:t>②</a:t>
            </a:r>
            <a:r>
              <a:rPr lang="zh-CN" altLang="en-US" sz="3200" b="1" dirty="0">
                <a:solidFill>
                  <a:srgbClr val="FF0000"/>
                </a:solidFill>
                <a:latin typeface="黑体" panose="02010609060101010101" charset="-122"/>
                <a:ea typeface="黑体" panose="02010609060101010101" charset="-122"/>
              </a:rPr>
              <a:t>目的都是为了巩固统治</a:t>
            </a:r>
            <a:endParaRPr lang="zh-CN" altLang="en-US" sz="3200" b="1" dirty="0">
              <a:solidFill>
                <a:srgbClr val="FF0000"/>
              </a:solidFill>
              <a:latin typeface="黑体" panose="02010609060101010101" charset="-122"/>
              <a:ea typeface="黑体" panose="02010609060101010101" charset="-122"/>
            </a:endParaRPr>
          </a:p>
          <a:p>
            <a:pPr>
              <a:lnSpc>
                <a:spcPct val="80000"/>
              </a:lnSpc>
            </a:pPr>
            <a:r>
              <a:rPr lang="en-US" altLang="zh-CN" sz="3200" b="1" dirty="0">
                <a:solidFill>
                  <a:srgbClr val="FF0000"/>
                </a:solidFill>
                <a:latin typeface="黑体" panose="02010609060101010101" charset="-122"/>
                <a:ea typeface="黑体" panose="02010609060101010101" charset="-122"/>
              </a:rPr>
              <a:t>③</a:t>
            </a:r>
            <a:r>
              <a:rPr lang="zh-CN" altLang="en-US" sz="3200" b="1" dirty="0">
                <a:solidFill>
                  <a:srgbClr val="FF0000"/>
                </a:solidFill>
                <a:latin typeface="黑体" panose="02010609060101010101" charset="-122"/>
                <a:ea typeface="黑体" panose="02010609060101010101" charset="-122"/>
              </a:rPr>
              <a:t>结果都在一定时期内产生过积极作用</a:t>
            </a:r>
            <a:endParaRPr lang="zh-CN" altLang="en-US" sz="3200" b="1" dirty="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76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682"/>
                                        </p:tgtEl>
                                        <p:attrNameLst>
                                          <p:attrName>style.visibility</p:attrName>
                                        </p:attrNameLst>
                                      </p:cBhvr>
                                      <p:to>
                                        <p:strVal val="visible"/>
                                      </p:to>
                                    </p:set>
                                    <p:anim calcmode="lin" valueType="num">
                                      <p:cBhvr>
                                        <p:cTn id="16" dur="500" fill="hold"/>
                                        <p:tgtEl>
                                          <p:spTgt spid="27682"/>
                                        </p:tgtEl>
                                        <p:attrNameLst>
                                          <p:attrName>ppt_x</p:attrName>
                                        </p:attrNameLst>
                                      </p:cBhvr>
                                      <p:tavLst>
                                        <p:tav tm="0">
                                          <p:val>
                                            <p:strVal val="0-#ppt_w/2"/>
                                          </p:val>
                                        </p:tav>
                                        <p:tav tm="100000">
                                          <p:val>
                                            <p:strVal val="#ppt_x"/>
                                          </p:val>
                                        </p:tav>
                                      </p:tavLst>
                                    </p:anim>
                                    <p:anim calcmode="lin" valueType="num">
                                      <p:cBhvr>
                                        <p:cTn id="17" dur="500" fill="hold"/>
                                        <p:tgtEl>
                                          <p:spTgt spid="2768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684"/>
                                        </p:tgtEl>
                                        <p:attrNameLst>
                                          <p:attrName>style.visibility</p:attrName>
                                        </p:attrNameLst>
                                      </p:cBhvr>
                                      <p:to>
                                        <p:strVal val="visible"/>
                                      </p:to>
                                    </p:set>
                                    <p:anim calcmode="lin" valueType="num">
                                      <p:cBhvr>
                                        <p:cTn id="22" dur="500" fill="hold"/>
                                        <p:tgtEl>
                                          <p:spTgt spid="27684"/>
                                        </p:tgtEl>
                                        <p:attrNameLst>
                                          <p:attrName>ppt_x</p:attrName>
                                        </p:attrNameLst>
                                      </p:cBhvr>
                                      <p:tavLst>
                                        <p:tav tm="0">
                                          <p:val>
                                            <p:strVal val="0-#ppt_w/2"/>
                                          </p:val>
                                        </p:tav>
                                        <p:tav tm="100000">
                                          <p:val>
                                            <p:strVal val="#ppt_x"/>
                                          </p:val>
                                        </p:tav>
                                      </p:tavLst>
                                    </p:anim>
                                    <p:anim calcmode="lin" valueType="num">
                                      <p:cBhvr>
                                        <p:cTn id="23" dur="500" fill="hold"/>
                                        <p:tgtEl>
                                          <p:spTgt spid="2768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7685"/>
                                        </p:tgtEl>
                                        <p:attrNameLst>
                                          <p:attrName>style.visibility</p:attrName>
                                        </p:attrNameLst>
                                      </p:cBhvr>
                                      <p:to>
                                        <p:strVal val="visible"/>
                                      </p:to>
                                    </p:set>
                                    <p:anim calcmode="lin" valueType="num">
                                      <p:cBhvr>
                                        <p:cTn id="28" dur="500" fill="hold"/>
                                        <p:tgtEl>
                                          <p:spTgt spid="27685"/>
                                        </p:tgtEl>
                                        <p:attrNameLst>
                                          <p:attrName>ppt_x</p:attrName>
                                        </p:attrNameLst>
                                      </p:cBhvr>
                                      <p:tavLst>
                                        <p:tav tm="0">
                                          <p:val>
                                            <p:strVal val="0-#ppt_w/2"/>
                                          </p:val>
                                        </p:tav>
                                        <p:tav tm="100000">
                                          <p:val>
                                            <p:strVal val="#ppt_x"/>
                                          </p:val>
                                        </p:tav>
                                      </p:tavLst>
                                    </p:anim>
                                    <p:anim calcmode="lin" valueType="num">
                                      <p:cBhvr>
                                        <p:cTn id="29" dur="500" fill="hold"/>
                                        <p:tgtEl>
                                          <p:spTgt spid="2768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endCondLst>
                                    <p:cond delay="0"/>
                                  </p:endCondLst>
                                  <p:childTnLst>
                                    <p:set>
                                      <p:cBhvr>
                                        <p:cTn id="33" dur="1" fill="hold">
                                          <p:stCondLst>
                                            <p:cond delay="0"/>
                                          </p:stCondLst>
                                        </p:cTn>
                                        <p:tgtEl>
                                          <p:spTgt spid="27686"/>
                                        </p:tgtEl>
                                        <p:attrNameLst>
                                          <p:attrName>style.visibility</p:attrName>
                                        </p:attrNameLst>
                                      </p:cBhvr>
                                      <p:to>
                                        <p:strVal val="visible"/>
                                      </p:to>
                                    </p:set>
                                    <p:anim calcmode="lin" valueType="num">
                                      <p:cBhvr>
                                        <p:cTn id="34" dur="500" fill="hold"/>
                                        <p:tgtEl>
                                          <p:spTgt spid="27686"/>
                                        </p:tgtEl>
                                        <p:attrNameLst>
                                          <p:attrName>ppt_x</p:attrName>
                                        </p:attrNameLst>
                                      </p:cBhvr>
                                      <p:tavLst>
                                        <p:tav tm="0">
                                          <p:val>
                                            <p:strVal val="0-#ppt_w/2"/>
                                          </p:val>
                                        </p:tav>
                                        <p:tav tm="100000">
                                          <p:val>
                                            <p:strVal val="#ppt_x"/>
                                          </p:val>
                                        </p:tav>
                                      </p:tavLst>
                                    </p:anim>
                                    <p:anim calcmode="lin" valueType="num">
                                      <p:cBhvr>
                                        <p:cTn id="35" dur="500" fill="hold"/>
                                        <p:tgtEl>
                                          <p:spTgt spid="2768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7688"/>
                                        </p:tgtEl>
                                        <p:attrNameLst>
                                          <p:attrName>style.visibility</p:attrName>
                                        </p:attrNameLst>
                                      </p:cBhvr>
                                      <p:to>
                                        <p:strVal val="visible"/>
                                      </p:to>
                                    </p:set>
                                    <p:anim calcmode="lin" valueType="num">
                                      <p:cBhvr>
                                        <p:cTn id="40" dur="500" fill="hold"/>
                                        <p:tgtEl>
                                          <p:spTgt spid="27688"/>
                                        </p:tgtEl>
                                        <p:attrNameLst>
                                          <p:attrName>ppt_x</p:attrName>
                                        </p:attrNameLst>
                                      </p:cBhvr>
                                      <p:tavLst>
                                        <p:tav tm="0">
                                          <p:val>
                                            <p:strVal val="0-#ppt_w/2"/>
                                          </p:val>
                                        </p:tav>
                                        <p:tav tm="100000">
                                          <p:val>
                                            <p:strVal val="#ppt_x"/>
                                          </p:val>
                                        </p:tav>
                                      </p:tavLst>
                                    </p:anim>
                                    <p:anim calcmode="lin" valueType="num">
                                      <p:cBhvr>
                                        <p:cTn id="41" dur="500" fill="hold"/>
                                        <p:tgtEl>
                                          <p:spTgt spid="2768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7689"/>
                                        </p:tgtEl>
                                        <p:attrNameLst>
                                          <p:attrName>style.visibility</p:attrName>
                                        </p:attrNameLst>
                                      </p:cBhvr>
                                      <p:to>
                                        <p:strVal val="visible"/>
                                      </p:to>
                                    </p:set>
                                    <p:anim calcmode="lin" valueType="num">
                                      <p:cBhvr>
                                        <p:cTn id="46" dur="500" fill="hold"/>
                                        <p:tgtEl>
                                          <p:spTgt spid="27689"/>
                                        </p:tgtEl>
                                        <p:attrNameLst>
                                          <p:attrName>ppt_x</p:attrName>
                                        </p:attrNameLst>
                                      </p:cBhvr>
                                      <p:tavLst>
                                        <p:tav tm="0">
                                          <p:val>
                                            <p:strVal val="0-#ppt_w/2"/>
                                          </p:val>
                                        </p:tav>
                                        <p:tav tm="100000">
                                          <p:val>
                                            <p:strVal val="#ppt_x"/>
                                          </p:val>
                                        </p:tav>
                                      </p:tavLst>
                                    </p:anim>
                                    <p:anim calcmode="lin" valueType="num">
                                      <p:cBhvr>
                                        <p:cTn id="47" dur="500" fill="hold"/>
                                        <p:tgtEl>
                                          <p:spTgt spid="2768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7690"/>
                                        </p:tgtEl>
                                        <p:attrNameLst>
                                          <p:attrName>style.visibility</p:attrName>
                                        </p:attrNameLst>
                                      </p:cBhvr>
                                      <p:to>
                                        <p:strVal val="visible"/>
                                      </p:to>
                                    </p:set>
                                    <p:anim calcmode="lin" valueType="num">
                                      <p:cBhvr>
                                        <p:cTn id="52" dur="500" fill="hold"/>
                                        <p:tgtEl>
                                          <p:spTgt spid="27690"/>
                                        </p:tgtEl>
                                        <p:attrNameLst>
                                          <p:attrName>ppt_x</p:attrName>
                                        </p:attrNameLst>
                                      </p:cBhvr>
                                      <p:tavLst>
                                        <p:tav tm="0">
                                          <p:val>
                                            <p:strVal val="0-#ppt_w/2"/>
                                          </p:val>
                                        </p:tav>
                                        <p:tav tm="100000">
                                          <p:val>
                                            <p:strVal val="#ppt_x"/>
                                          </p:val>
                                        </p:tav>
                                      </p:tavLst>
                                    </p:anim>
                                    <p:anim calcmode="lin" valueType="num">
                                      <p:cBhvr>
                                        <p:cTn id="53" dur="500" fill="hold"/>
                                        <p:tgtEl>
                                          <p:spTgt spid="2769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7691"/>
                                        </p:tgtEl>
                                        <p:attrNameLst>
                                          <p:attrName>style.visibility</p:attrName>
                                        </p:attrNameLst>
                                      </p:cBhvr>
                                      <p:to>
                                        <p:strVal val="visible"/>
                                      </p:to>
                                    </p:set>
                                    <p:anim calcmode="lin" valueType="num">
                                      <p:cBhvr>
                                        <p:cTn id="58" dur="500" fill="hold"/>
                                        <p:tgtEl>
                                          <p:spTgt spid="27691"/>
                                        </p:tgtEl>
                                        <p:attrNameLst>
                                          <p:attrName>ppt_x</p:attrName>
                                        </p:attrNameLst>
                                      </p:cBhvr>
                                      <p:tavLst>
                                        <p:tav tm="0">
                                          <p:val>
                                            <p:strVal val="0-#ppt_w/2"/>
                                          </p:val>
                                        </p:tav>
                                        <p:tav tm="100000">
                                          <p:val>
                                            <p:strVal val="#ppt_x"/>
                                          </p:val>
                                        </p:tav>
                                      </p:tavLst>
                                    </p:anim>
                                    <p:anim calcmode="lin" valueType="num">
                                      <p:cBhvr>
                                        <p:cTn id="59" dur="500" fill="hold"/>
                                        <p:tgtEl>
                                          <p:spTgt spid="2769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27692"/>
                                        </p:tgtEl>
                                        <p:attrNameLst>
                                          <p:attrName>style.visibility</p:attrName>
                                        </p:attrNameLst>
                                      </p:cBhvr>
                                      <p:to>
                                        <p:strVal val="visible"/>
                                      </p:to>
                                    </p:set>
                                    <p:anim calcmode="lin" valueType="num">
                                      <p:cBhvr>
                                        <p:cTn id="64" dur="500" fill="hold"/>
                                        <p:tgtEl>
                                          <p:spTgt spid="27692"/>
                                        </p:tgtEl>
                                        <p:attrNameLst>
                                          <p:attrName>ppt_x</p:attrName>
                                        </p:attrNameLst>
                                      </p:cBhvr>
                                      <p:tavLst>
                                        <p:tav tm="0">
                                          <p:val>
                                            <p:strVal val="0-#ppt_w/2"/>
                                          </p:val>
                                        </p:tav>
                                        <p:tav tm="100000">
                                          <p:val>
                                            <p:strVal val="#ppt_x"/>
                                          </p:val>
                                        </p:tav>
                                      </p:tavLst>
                                    </p:anim>
                                    <p:anim calcmode="lin" valueType="num">
                                      <p:cBhvr>
                                        <p:cTn id="65" dur="500" fill="hold"/>
                                        <p:tgtEl>
                                          <p:spTgt spid="2769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7693"/>
                                        </p:tgtEl>
                                        <p:attrNameLst>
                                          <p:attrName>style.visibility</p:attrName>
                                        </p:attrNameLst>
                                      </p:cBhvr>
                                      <p:to>
                                        <p:strVal val="visible"/>
                                      </p:to>
                                    </p:set>
                                    <p:anim calcmode="lin" valueType="num">
                                      <p:cBhvr>
                                        <p:cTn id="70" dur="500" fill="hold"/>
                                        <p:tgtEl>
                                          <p:spTgt spid="27693"/>
                                        </p:tgtEl>
                                        <p:attrNameLst>
                                          <p:attrName>ppt_x</p:attrName>
                                        </p:attrNameLst>
                                      </p:cBhvr>
                                      <p:tavLst>
                                        <p:tav tm="0">
                                          <p:val>
                                            <p:strVal val="0-#ppt_w/2"/>
                                          </p:val>
                                        </p:tav>
                                        <p:tav tm="100000">
                                          <p:val>
                                            <p:strVal val="#ppt_x"/>
                                          </p:val>
                                        </p:tav>
                                      </p:tavLst>
                                    </p:anim>
                                    <p:anim calcmode="lin" valueType="num">
                                      <p:cBhvr>
                                        <p:cTn id="71" dur="500" fill="hold"/>
                                        <p:tgtEl>
                                          <p:spTgt spid="27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718" name="表格 28717"/>
          <p:cNvGraphicFramePr>
            <a:graphicFrameLocks noGrp="1"/>
          </p:cNvGraphicFramePr>
          <p:nvPr/>
        </p:nvGraphicFramePr>
        <p:xfrm>
          <a:off x="1703388" y="1052513"/>
          <a:ext cx="8761730" cy="5692775"/>
        </p:xfrm>
        <a:graphic>
          <a:graphicData uri="http://schemas.openxmlformats.org/drawingml/2006/table">
            <a:tbl>
              <a:tblPr/>
              <a:tblGrid>
                <a:gridCol w="208280"/>
                <a:gridCol w="1114425"/>
                <a:gridCol w="3672205"/>
                <a:gridCol w="2242820"/>
                <a:gridCol w="1524000"/>
              </a:tblGrid>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黑体" panose="02010609060101010101" charset="-122"/>
                          <a:ea typeface="黑体" panose="02010609060101010101" charset="-122"/>
                        </a:rPr>
                        <a:t>朝代</a:t>
                      </a:r>
                      <a:endParaRPr kumimoji="0" lang="zh-CN" altLang="en-US" sz="28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FF"/>
                          </a:solidFill>
                          <a:effectLst/>
                          <a:latin typeface="Arial" panose="020B0604020202020204" pitchFamily="34" charset="0"/>
                          <a:ea typeface="黑体" panose="02010609060101010101" charset="-122"/>
                        </a:rPr>
                        <a:t>　　</a:t>
                      </a:r>
                      <a:r>
                        <a:rPr kumimoji="0" lang="zh-CN" altLang="en-US" sz="2800" b="1" i="0" u="none" strike="noStrike" cap="none" normalizeH="0" baseline="0" smtClean="0">
                          <a:ln>
                            <a:noFill/>
                          </a:ln>
                          <a:solidFill>
                            <a:srgbClr val="0000FF"/>
                          </a:solidFill>
                          <a:effectLst/>
                          <a:latin typeface="黑体" panose="02010609060101010101" charset="-122"/>
                          <a:ea typeface="黑体" panose="02010609060101010101" charset="-122"/>
                        </a:rPr>
                        <a:t>地方管理制度</a:t>
                      </a:r>
                      <a:endParaRPr kumimoji="0" lang="zh-CN" altLang="en-US" sz="2800" b="1" i="0" u="none" strike="noStrike" cap="none" normalizeH="0" baseline="0" smtClean="0">
                        <a:ln>
                          <a:noFill/>
                        </a:ln>
                        <a:solidFill>
                          <a:srgbClr val="0000FF"/>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800" b="1" i="0" u="none" strike="noStrike" cap="none" normalizeH="0" baseline="0" smtClean="0">
                          <a:ln>
                            <a:noFill/>
                          </a:ln>
                          <a:solidFill>
                            <a:srgbClr val="0000FF"/>
                          </a:solidFill>
                          <a:effectLst/>
                          <a:latin typeface="Times New Roman" panose="02020603050405020304" pitchFamily="18" charset="0"/>
                          <a:ea typeface="黑体" panose="02010609060101010101" charset="-122"/>
                        </a:rPr>
                        <a:t>      </a:t>
                      </a:r>
                      <a:r>
                        <a:rPr kumimoji="0" lang="zh-CN" altLang="en-US" sz="2800" b="1" i="0" u="none" strike="noStrike" cap="none" normalizeH="0" baseline="0" smtClean="0">
                          <a:ln>
                            <a:noFill/>
                          </a:ln>
                          <a:solidFill>
                            <a:srgbClr val="0000FF"/>
                          </a:solidFill>
                          <a:effectLst/>
                          <a:latin typeface="黑体" panose="02010609060101010101" charset="-122"/>
                          <a:ea typeface="黑体" panose="02010609060101010101" charset="-122"/>
                        </a:rPr>
                        <a:t>对中央集权影响</a:t>
                      </a:r>
                      <a:endParaRPr kumimoji="0" lang="zh-CN" altLang="en-US" sz="2800" b="1" i="0" u="none" strike="noStrike" cap="none" normalizeH="0" baseline="0" smtClean="0">
                        <a:ln>
                          <a:noFill/>
                        </a:ln>
                        <a:solidFill>
                          <a:srgbClr val="0000FF"/>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黑体" panose="02010609060101010101" charset="-122"/>
                          <a:ea typeface="黑体" panose="02010609060101010101" charset="-122"/>
                        </a:rPr>
                        <a:t>秦</a:t>
                      </a:r>
                      <a:endParaRPr kumimoji="0" lang="zh-CN" altLang="en-US" sz="28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32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55245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tri"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rPr>
                        <a:t>汉初</a:t>
                      </a:r>
                      <a:endPar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tri"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tri"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tri" algn="ctr">
                      <a:solidFill>
                        <a:srgbClr val="000000"/>
                      </a:solidFill>
                      <a:prstDash val="solid"/>
                      <a:round/>
                      <a:headEnd type="none" w="med" len="med"/>
                      <a:tailEnd type="none" w="med" len="med"/>
                    </a:lnB>
                    <a:lnTlToBr>
                      <a:noFill/>
                    </a:lnTlToBr>
                    <a:lnBlToTr>
                      <a:noFill/>
                    </a:lnBlToTr>
                    <a:noFill/>
                  </a:tcPr>
                </a:tc>
                <a:tc vMerge="1">
                  <a:tcPr/>
                </a:tc>
              </a:tr>
              <a:tr h="558800">
                <a:tc vMerge="1">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rPr>
                        <a:t>汉武帝</a:t>
                      </a:r>
                      <a:endParaRPr kumimoji="0" lang="zh-CN" altLang="en-US" sz="24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tri"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tri"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tri"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0312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tri" algn="ctr">
                      <a:solidFill>
                        <a:srgbClr val="000000"/>
                      </a:solidFill>
                      <a:prstDash val="solid"/>
                      <a:round/>
                      <a:headEnd type="none" w="med" len="med"/>
                      <a:tailEnd type="none" w="med" len="med"/>
                    </a:lnT>
                    <a:lnB w="12700" cap="flat" cmpd="tri"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smtClean="0">
                          <a:ln>
                            <a:noFill/>
                          </a:ln>
                          <a:solidFill>
                            <a:schemeClr val="tx1"/>
                          </a:solidFill>
                          <a:effectLst/>
                          <a:latin typeface="Arial" panose="020B0604020202020204" pitchFamily="34" charset="0"/>
                          <a:ea typeface="黑体" panose="02010609060101010101" charset="-122"/>
                        </a:rPr>
                        <a:t> </a:t>
                      </a:r>
                      <a:r>
                        <a:rPr kumimoji="0" lang="zh-CN" altLang="en-US" sz="3200" b="1" i="0" u="none" strike="noStrike" cap="none" normalizeH="0" baseline="0" smtClean="0">
                          <a:ln>
                            <a:noFill/>
                          </a:ln>
                          <a:solidFill>
                            <a:schemeClr val="tx1"/>
                          </a:solidFill>
                          <a:effectLst/>
                          <a:latin typeface="黑体" panose="02010609060101010101" charset="-122"/>
                          <a:ea typeface="黑体" panose="02010609060101010101" charset="-122"/>
                        </a:rPr>
                        <a:t>唐</a:t>
                      </a:r>
                      <a:endParaRPr kumimoji="0" lang="zh-CN" altLang="en-US" sz="32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800" b="1" i="0" u="none" strike="noStrike" cap="none" normalizeH="0" baseline="0" smtClean="0">
                          <a:ln>
                            <a:noFill/>
                          </a:ln>
                          <a:solidFill>
                            <a:schemeClr val="tx1"/>
                          </a:solidFill>
                          <a:effectLst/>
                          <a:latin typeface="Arial" panose="020B0604020202020204" pitchFamily="34" charset="0"/>
                          <a:ea typeface="黑体" panose="02010609060101010101" charset="-122"/>
                        </a:rPr>
                        <a:t>    </a:t>
                      </a:r>
                      <a:endParaRPr kumimoji="0" lang="en-US" altLang="zh-CN" sz="32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32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tri"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smtClean="0">
                          <a:ln>
                            <a:noFill/>
                          </a:ln>
                          <a:solidFill>
                            <a:schemeClr val="tx1"/>
                          </a:solidFill>
                          <a:effectLst/>
                          <a:latin typeface="Arial" panose="020B0604020202020204" pitchFamily="34" charset="0"/>
                          <a:ea typeface="黑体" panose="02010609060101010101" charset="-122"/>
                        </a:rPr>
                        <a:t> </a:t>
                      </a:r>
                      <a:r>
                        <a:rPr kumimoji="0" lang="zh-CN" altLang="en-US" sz="3200" b="1" i="0" u="none" strike="noStrike" cap="none" normalizeH="0" baseline="0" smtClean="0">
                          <a:ln>
                            <a:noFill/>
                          </a:ln>
                          <a:solidFill>
                            <a:schemeClr val="tx1"/>
                          </a:solidFill>
                          <a:effectLst/>
                          <a:latin typeface="黑体" panose="02010609060101010101" charset="-122"/>
                          <a:ea typeface="黑体" panose="02010609060101010101" charset="-122"/>
                        </a:rPr>
                        <a:t>宋</a:t>
                      </a:r>
                      <a:endParaRPr kumimoji="0" lang="zh-CN" altLang="en-US" sz="3200" b="1" i="0" u="none" strike="noStrike" cap="none" normalizeH="0" baseline="0" smtClean="0">
                        <a:ln>
                          <a:noFill/>
                        </a:ln>
                        <a:solidFill>
                          <a:schemeClr val="tx1"/>
                        </a:solidFill>
                        <a:effectLst/>
                        <a:latin typeface="黑体" panose="02010609060101010101" charset="-122"/>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3200" b="1" i="0" u="none" strike="noStrike" cap="none" normalizeH="0" baseline="0" smtClean="0">
                          <a:ln>
                            <a:noFill/>
                          </a:ln>
                          <a:solidFill>
                            <a:schemeClr val="tx1"/>
                          </a:solidFill>
                          <a:effectLst/>
                          <a:latin typeface="Arial" panose="020B0604020202020204" pitchFamily="34" charset="0"/>
                          <a:ea typeface="黑体" panose="02010609060101010101" charset="-122"/>
                        </a:rPr>
                        <a:t>  </a:t>
                      </a:r>
                      <a:r>
                        <a:rPr kumimoji="0" lang="zh-CN" altLang="en-US" sz="3200" b="1" i="0" u="none" strike="noStrike" cap="none" normalizeH="0" baseline="0" smtClean="0">
                          <a:ln>
                            <a:noFill/>
                          </a:ln>
                          <a:solidFill>
                            <a:schemeClr val="tx1"/>
                          </a:solidFill>
                          <a:effectLst/>
                          <a:latin typeface="黑体" panose="02010609060101010101" charset="-122"/>
                          <a:ea typeface="黑体" panose="02010609060101010101" charset="-122"/>
                        </a:rPr>
                        <a:t>元</a:t>
                      </a:r>
                      <a:endParaRPr kumimoji="0" lang="zh-CN" altLang="en-US" sz="32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
        <p:nvSpPr>
          <p:cNvPr id="26670" name="文本框 28718"/>
          <p:cNvSpPr txBox="1"/>
          <p:nvPr/>
        </p:nvSpPr>
        <p:spPr>
          <a:xfrm>
            <a:off x="1524000" y="188913"/>
            <a:ext cx="8964613" cy="592137"/>
          </a:xfrm>
          <a:prstGeom prst="rect">
            <a:avLst/>
          </a:prstGeom>
          <a:noFill/>
          <a:ln w="12700">
            <a:noFill/>
          </a:ln>
        </p:spPr>
        <p:txBody>
          <a:bodyPr anchor="t"/>
          <a:p>
            <a:r>
              <a:rPr lang="zh-CN" altLang="en-US" sz="3200" b="1" dirty="0">
                <a:solidFill>
                  <a:srgbClr val="FF3399"/>
                </a:solidFill>
                <a:latin typeface="黑体" panose="02010609060101010101" charset="-122"/>
                <a:ea typeface="黑体" panose="02010609060101010101" charset="-122"/>
              </a:rPr>
              <a:t>小结： 中央集权发展</a:t>
            </a:r>
            <a:r>
              <a:rPr lang="en-US" altLang="zh-CN" sz="3200" b="1" dirty="0">
                <a:solidFill>
                  <a:srgbClr val="FF3399"/>
                </a:solidFill>
                <a:latin typeface="黑体" panose="02010609060101010101" charset="-122"/>
                <a:ea typeface="黑体" panose="02010609060101010101" charset="-122"/>
              </a:rPr>
              <a:t>——</a:t>
            </a:r>
            <a:r>
              <a:rPr lang="zh-CN" altLang="en-US" sz="3200" b="1" dirty="0">
                <a:latin typeface="黑体" panose="02010609060101010101" charset="-122"/>
                <a:ea typeface="黑体" panose="02010609060101010101" charset="-122"/>
              </a:rPr>
              <a:t>地方管理制度演变</a:t>
            </a:r>
            <a:endParaRPr lang="zh-CN" altLang="en-US" sz="3200" b="1" dirty="0">
              <a:latin typeface="黑体" panose="02010609060101010101" charset="-122"/>
              <a:ea typeface="黑体" panose="02010609060101010101" charset="-122"/>
            </a:endParaRPr>
          </a:p>
        </p:txBody>
      </p:sp>
      <p:sp>
        <p:nvSpPr>
          <p:cNvPr id="28720" name="文本框 28719"/>
          <p:cNvSpPr txBox="1"/>
          <p:nvPr/>
        </p:nvSpPr>
        <p:spPr>
          <a:xfrm>
            <a:off x="3792538" y="1628775"/>
            <a:ext cx="1676400" cy="519113"/>
          </a:xfrm>
          <a:prstGeom prst="rect">
            <a:avLst/>
          </a:prstGeom>
          <a:noFill/>
          <a:ln w="9525">
            <a:noFill/>
          </a:ln>
        </p:spPr>
        <p:txBody>
          <a:bodyPr anchor="t"/>
          <a:p>
            <a:r>
              <a:rPr lang="zh-CN" altLang="en-US" sz="2800" b="1" dirty="0">
                <a:latin typeface="黑体" panose="02010609060101010101" charset="-122"/>
                <a:ea typeface="黑体" panose="02010609060101010101" charset="-122"/>
              </a:rPr>
              <a:t>郡县制</a:t>
            </a:r>
            <a:endParaRPr lang="zh-CN" altLang="en-US" sz="2800" b="1" dirty="0">
              <a:latin typeface="黑体" panose="02010609060101010101" charset="-122"/>
              <a:ea typeface="黑体" panose="02010609060101010101" charset="-122"/>
            </a:endParaRPr>
          </a:p>
        </p:txBody>
      </p:sp>
      <p:sp>
        <p:nvSpPr>
          <p:cNvPr id="28721" name="文本框 28720"/>
          <p:cNvSpPr txBox="1"/>
          <p:nvPr/>
        </p:nvSpPr>
        <p:spPr>
          <a:xfrm>
            <a:off x="3719513" y="2133600"/>
            <a:ext cx="2376487" cy="519113"/>
          </a:xfrm>
          <a:prstGeom prst="rect">
            <a:avLst/>
          </a:prstGeom>
          <a:noFill/>
          <a:ln w="9525">
            <a:noFill/>
          </a:ln>
        </p:spPr>
        <p:txBody>
          <a:bodyPr anchor="t"/>
          <a:p>
            <a:r>
              <a:rPr lang="zh-CN" altLang="en-US" sz="2800" b="1" dirty="0">
                <a:solidFill>
                  <a:srgbClr val="FF3300"/>
                </a:solidFill>
                <a:latin typeface="黑体" panose="02010609060101010101" charset="-122"/>
                <a:ea typeface="黑体" panose="02010609060101010101" charset="-122"/>
              </a:rPr>
              <a:t>郡国并行</a:t>
            </a:r>
            <a:endParaRPr lang="zh-CN" altLang="en-US" sz="2800" b="1" dirty="0">
              <a:solidFill>
                <a:srgbClr val="FF3300"/>
              </a:solidFill>
              <a:latin typeface="黑体" panose="02010609060101010101" charset="-122"/>
              <a:ea typeface="黑体" panose="02010609060101010101" charset="-122"/>
            </a:endParaRPr>
          </a:p>
        </p:txBody>
      </p:sp>
      <p:sp>
        <p:nvSpPr>
          <p:cNvPr id="28722" name="文本框 28721"/>
          <p:cNvSpPr txBox="1"/>
          <p:nvPr/>
        </p:nvSpPr>
        <p:spPr>
          <a:xfrm>
            <a:off x="7248525" y="1557338"/>
            <a:ext cx="1098550" cy="519112"/>
          </a:xfrm>
          <a:prstGeom prst="rect">
            <a:avLst/>
          </a:prstGeom>
          <a:noFill/>
          <a:ln w="9525">
            <a:noFill/>
          </a:ln>
        </p:spPr>
        <p:txBody>
          <a:bodyPr anchor="t"/>
          <a:p>
            <a:r>
              <a:rPr lang="zh-CN" altLang="en-US" sz="2800" b="1" dirty="0">
                <a:latin typeface="黑体" panose="02010609060101010101" charset="-122"/>
                <a:ea typeface="黑体" panose="02010609060101010101" charset="-122"/>
              </a:rPr>
              <a:t>加强</a:t>
            </a:r>
            <a:endParaRPr lang="zh-CN" altLang="en-US" sz="2800" b="1" dirty="0">
              <a:latin typeface="黑体" panose="02010609060101010101" charset="-122"/>
              <a:ea typeface="黑体" panose="02010609060101010101" charset="-122"/>
            </a:endParaRPr>
          </a:p>
        </p:txBody>
      </p:sp>
      <p:sp>
        <p:nvSpPr>
          <p:cNvPr id="28723" name="文本框 28722"/>
          <p:cNvSpPr txBox="1"/>
          <p:nvPr/>
        </p:nvSpPr>
        <p:spPr>
          <a:xfrm>
            <a:off x="3432175" y="3284538"/>
            <a:ext cx="2520950" cy="946150"/>
          </a:xfrm>
          <a:prstGeom prst="rect">
            <a:avLst/>
          </a:prstGeom>
          <a:noFill/>
          <a:ln w="9525">
            <a:noFill/>
          </a:ln>
        </p:spPr>
        <p:txBody>
          <a:bodyPr anchor="t"/>
          <a:p>
            <a:r>
              <a:rPr lang="zh-CN" altLang="en-US" sz="2800" b="1" dirty="0">
                <a:solidFill>
                  <a:srgbClr val="FF0000"/>
                </a:solidFill>
                <a:latin typeface="黑体" panose="02010609060101010101" charset="-122"/>
                <a:ea typeface="黑体" panose="02010609060101010101" charset="-122"/>
              </a:rPr>
              <a:t>节度使，发展为藩镇割据</a:t>
            </a:r>
            <a:endParaRPr lang="zh-CN" altLang="en-US" sz="2800" b="1" dirty="0">
              <a:solidFill>
                <a:srgbClr val="FF0000"/>
              </a:solidFill>
              <a:latin typeface="黑体" panose="02010609060101010101" charset="-122"/>
              <a:ea typeface="黑体" panose="02010609060101010101" charset="-122"/>
            </a:endParaRPr>
          </a:p>
        </p:txBody>
      </p:sp>
      <p:sp>
        <p:nvSpPr>
          <p:cNvPr id="28724" name="文本框 28723"/>
          <p:cNvSpPr txBox="1"/>
          <p:nvPr/>
        </p:nvSpPr>
        <p:spPr>
          <a:xfrm>
            <a:off x="7248525" y="2133600"/>
            <a:ext cx="1295400" cy="519113"/>
          </a:xfrm>
          <a:prstGeom prst="rect">
            <a:avLst/>
          </a:prstGeom>
          <a:noFill/>
          <a:ln w="9525">
            <a:noFill/>
          </a:ln>
        </p:spPr>
        <p:txBody>
          <a:bodyPr anchor="t"/>
          <a:p>
            <a:r>
              <a:rPr lang="zh-CN" altLang="en-US" sz="2800" b="1" dirty="0">
                <a:solidFill>
                  <a:srgbClr val="FF0000"/>
                </a:solidFill>
                <a:latin typeface="黑体" panose="02010609060101010101" charset="-122"/>
                <a:ea typeface="黑体" panose="02010609060101010101" charset="-122"/>
              </a:rPr>
              <a:t>削弱</a:t>
            </a:r>
            <a:r>
              <a:rPr lang="zh-CN" altLang="en-US" sz="2800" b="1" dirty="0">
                <a:latin typeface="黑体" panose="02010609060101010101" charset="-122"/>
                <a:ea typeface="黑体" panose="02010609060101010101" charset="-122"/>
              </a:rPr>
              <a:t> </a:t>
            </a:r>
            <a:endParaRPr lang="zh-CN" altLang="en-US" sz="2800" b="1" dirty="0">
              <a:latin typeface="黑体" panose="02010609060101010101" charset="-122"/>
              <a:ea typeface="黑体" panose="02010609060101010101" charset="-122"/>
            </a:endParaRPr>
          </a:p>
        </p:txBody>
      </p:sp>
      <p:sp>
        <p:nvSpPr>
          <p:cNvPr id="28725" name="文本框 28724"/>
          <p:cNvSpPr txBox="1"/>
          <p:nvPr/>
        </p:nvSpPr>
        <p:spPr>
          <a:xfrm>
            <a:off x="3000375" y="4292600"/>
            <a:ext cx="3429000" cy="946150"/>
          </a:xfrm>
          <a:prstGeom prst="rect">
            <a:avLst/>
          </a:prstGeom>
          <a:noFill/>
          <a:ln w="9525">
            <a:noFill/>
          </a:ln>
        </p:spPr>
        <p:txBody>
          <a:bodyPr anchor="t"/>
          <a:p>
            <a:r>
              <a:rPr lang="zh-CN" altLang="en-US" sz="2800" b="1" dirty="0">
                <a:latin typeface="黑体" panose="02010609060101010101" charset="-122"/>
                <a:ea typeface="黑体" panose="02010609060101010101" charset="-122"/>
              </a:rPr>
              <a:t>收兵权建禁军；派文官设通判；掌控赋税</a:t>
            </a:r>
            <a:endParaRPr lang="zh-CN" altLang="en-US" sz="2800" b="1" dirty="0">
              <a:latin typeface="黑体" panose="02010609060101010101" charset="-122"/>
              <a:ea typeface="黑体" panose="02010609060101010101" charset="-122"/>
            </a:endParaRPr>
          </a:p>
        </p:txBody>
      </p:sp>
      <p:sp>
        <p:nvSpPr>
          <p:cNvPr id="28726" name="文本框 28725"/>
          <p:cNvSpPr txBox="1"/>
          <p:nvPr/>
        </p:nvSpPr>
        <p:spPr>
          <a:xfrm>
            <a:off x="6672263" y="4292600"/>
            <a:ext cx="2089150" cy="946150"/>
          </a:xfrm>
          <a:prstGeom prst="rect">
            <a:avLst/>
          </a:prstGeom>
          <a:noFill/>
          <a:ln w="9525">
            <a:noFill/>
          </a:ln>
        </p:spPr>
        <p:txBody>
          <a:bodyPr anchor="t"/>
          <a:p>
            <a:r>
              <a:rPr lang="zh-CN" altLang="en-US" sz="2800" b="1" dirty="0">
                <a:latin typeface="黑体" panose="02010609060101010101" charset="-122"/>
                <a:ea typeface="黑体" panose="02010609060101010101" charset="-122"/>
              </a:rPr>
              <a:t>加强</a:t>
            </a:r>
            <a:r>
              <a:rPr lang="en-US" altLang="zh-CN" sz="2800" b="1" dirty="0">
                <a:latin typeface="Times New Roman" panose="02020603050405020304" pitchFamily="18" charset="0"/>
                <a:ea typeface="黑体" panose="02010609060101010101" charset="-122"/>
              </a:rPr>
              <a:t>;</a:t>
            </a:r>
            <a:r>
              <a:rPr lang="zh-CN" altLang="en-US" sz="2800" b="1" dirty="0">
                <a:latin typeface="黑体" panose="02010609060101010101" charset="-122"/>
                <a:ea typeface="黑体" panose="02010609060101010101" charset="-122"/>
              </a:rPr>
              <a:t>但三冗</a:t>
            </a:r>
            <a:r>
              <a:rPr lang="en-US" altLang="zh-CN" sz="2800" b="1" dirty="0">
                <a:latin typeface="Times New Roman" panose="02020603050405020304" pitchFamily="18" charset="0"/>
                <a:ea typeface="黑体" panose="02010609060101010101" charset="-122"/>
              </a:rPr>
              <a:t>;</a:t>
            </a:r>
            <a:r>
              <a:rPr lang="zh-CN" altLang="en-US" sz="2800" b="1" dirty="0">
                <a:latin typeface="黑体" panose="02010609060101010101" charset="-122"/>
                <a:ea typeface="黑体" panose="02010609060101010101" charset="-122"/>
              </a:rPr>
              <a:t>积贫积弱</a:t>
            </a:r>
            <a:endParaRPr lang="zh-CN" altLang="en-US" sz="2800" b="1" dirty="0">
              <a:latin typeface="黑体" panose="02010609060101010101" charset="-122"/>
              <a:ea typeface="黑体" panose="02010609060101010101" charset="-122"/>
            </a:endParaRPr>
          </a:p>
        </p:txBody>
      </p:sp>
      <p:sp>
        <p:nvSpPr>
          <p:cNvPr id="28727" name="文本框 28726"/>
          <p:cNvSpPr txBox="1"/>
          <p:nvPr/>
        </p:nvSpPr>
        <p:spPr>
          <a:xfrm>
            <a:off x="3359150" y="5516563"/>
            <a:ext cx="3095625" cy="946150"/>
          </a:xfrm>
          <a:prstGeom prst="rect">
            <a:avLst/>
          </a:prstGeom>
          <a:noFill/>
          <a:ln w="9525">
            <a:noFill/>
          </a:ln>
        </p:spPr>
        <p:txBody>
          <a:bodyPr anchor="t"/>
          <a:p>
            <a:r>
              <a:rPr lang="zh-CN" altLang="en-US" sz="2800" b="1" dirty="0">
                <a:latin typeface="黑体" panose="02010609060101010101" charset="-122"/>
                <a:ea typeface="黑体" panose="02010609060101010101" charset="-122"/>
              </a:rPr>
              <a:t>行省制</a:t>
            </a:r>
            <a:r>
              <a:rPr lang="en-US" altLang="zh-CN" sz="2800" b="1" dirty="0">
                <a:latin typeface="黑体" panose="02010609060101010101" charset="-122"/>
                <a:ea typeface="黑体" panose="02010609060101010101" charset="-122"/>
              </a:rPr>
              <a:t>,</a:t>
            </a:r>
            <a:r>
              <a:rPr lang="zh-CN" altLang="en-US" sz="2800" b="1" dirty="0">
                <a:latin typeface="黑体" panose="02010609060101010101" charset="-122"/>
                <a:ea typeface="黑体" panose="02010609060101010101" charset="-122"/>
              </a:rPr>
              <a:t>宣慰司</a:t>
            </a:r>
            <a:r>
              <a:rPr lang="en-US" altLang="zh-CN" sz="2800" b="1" dirty="0">
                <a:latin typeface="黑体" panose="02010609060101010101" charset="-122"/>
                <a:ea typeface="黑体" panose="02010609060101010101" charset="-122"/>
              </a:rPr>
              <a:t>,</a:t>
            </a:r>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宣政院辖地</a:t>
            </a:r>
            <a:endParaRPr lang="zh-CN" altLang="en-US" sz="2800" b="1" dirty="0">
              <a:latin typeface="黑体" panose="02010609060101010101" charset="-122"/>
              <a:ea typeface="黑体" panose="02010609060101010101" charset="-122"/>
            </a:endParaRPr>
          </a:p>
        </p:txBody>
      </p:sp>
      <p:sp>
        <p:nvSpPr>
          <p:cNvPr id="28728" name="文本框 28727"/>
          <p:cNvSpPr txBox="1"/>
          <p:nvPr/>
        </p:nvSpPr>
        <p:spPr>
          <a:xfrm>
            <a:off x="6672263" y="5300663"/>
            <a:ext cx="2160587" cy="1373187"/>
          </a:xfrm>
          <a:prstGeom prst="rect">
            <a:avLst/>
          </a:prstGeom>
          <a:noFill/>
          <a:ln w="9525">
            <a:noFill/>
          </a:ln>
        </p:spPr>
        <p:txBody>
          <a:bodyPr anchor="t"/>
          <a:p>
            <a:r>
              <a:rPr lang="zh-CN" altLang="en-US" sz="2800" b="1" dirty="0">
                <a:latin typeface="黑体" panose="02010609060101010101" charset="-122"/>
                <a:ea typeface="黑体" panose="02010609060101010101" charset="-122"/>
              </a:rPr>
              <a:t>加强</a:t>
            </a:r>
            <a:r>
              <a:rPr lang="zh-CN" altLang="en-US" sz="2800" b="1" dirty="0">
                <a:latin typeface="Times New Roman" panose="02020603050405020304" pitchFamily="18" charset="0"/>
                <a:ea typeface="黑体" panose="02010609060101010101" charset="-122"/>
              </a:rPr>
              <a:t>，</a:t>
            </a:r>
            <a:r>
              <a:rPr lang="zh-CN" altLang="en-US" sz="2800" b="1" dirty="0">
                <a:latin typeface="黑体" panose="02010609060101010101" charset="-122"/>
                <a:ea typeface="黑体" panose="02010609060101010101" charset="-122"/>
              </a:rPr>
              <a:t>重大变革</a:t>
            </a:r>
            <a:r>
              <a:rPr lang="zh-CN" altLang="en-US" sz="2800" b="1" dirty="0">
                <a:latin typeface="Times New Roman" panose="02020603050405020304" pitchFamily="18" charset="0"/>
                <a:ea typeface="黑体" panose="02010609060101010101" charset="-122"/>
              </a:rPr>
              <a:t>，</a:t>
            </a:r>
            <a:r>
              <a:rPr lang="zh-CN" altLang="en-US" sz="2800" b="1" dirty="0">
                <a:latin typeface="黑体" panose="02010609060101010101" charset="-122"/>
                <a:ea typeface="黑体" panose="02010609060101010101" charset="-122"/>
              </a:rPr>
              <a:t>省制开端</a:t>
            </a:r>
            <a:endParaRPr lang="zh-CN" altLang="en-US" sz="2800" b="1" dirty="0">
              <a:latin typeface="黑体" panose="02010609060101010101" charset="-122"/>
              <a:ea typeface="黑体" panose="02010609060101010101" charset="-122"/>
            </a:endParaRPr>
          </a:p>
        </p:txBody>
      </p:sp>
      <p:sp>
        <p:nvSpPr>
          <p:cNvPr id="26680" name="文本框 28728"/>
          <p:cNvSpPr txBox="1"/>
          <p:nvPr/>
        </p:nvSpPr>
        <p:spPr>
          <a:xfrm>
            <a:off x="9317038" y="771525"/>
            <a:ext cx="184150" cy="701675"/>
          </a:xfrm>
          <a:prstGeom prst="rect">
            <a:avLst/>
          </a:prstGeom>
          <a:noFill/>
          <a:ln w="9525">
            <a:noFill/>
          </a:ln>
        </p:spPr>
        <p:txBody>
          <a:bodyPr wrap="none" anchor="t"/>
          <a:p>
            <a:endParaRPr lang="zh-CN" altLang="zh-CN" sz="4000" dirty="0">
              <a:solidFill>
                <a:schemeClr val="bg1"/>
              </a:solidFill>
              <a:latin typeface="Times New Roman" panose="02020603050405020304" pitchFamily="18" charset="0"/>
              <a:ea typeface="华文新魏" pitchFamily="2" charset="-122"/>
            </a:endParaRPr>
          </a:p>
        </p:txBody>
      </p:sp>
      <p:sp>
        <p:nvSpPr>
          <p:cNvPr id="28730" name="文本框 28729"/>
          <p:cNvSpPr txBox="1"/>
          <p:nvPr/>
        </p:nvSpPr>
        <p:spPr>
          <a:xfrm>
            <a:off x="8975725" y="2133600"/>
            <a:ext cx="1425575" cy="3513138"/>
          </a:xfrm>
          <a:prstGeom prst="rect">
            <a:avLst/>
          </a:prstGeom>
          <a:solidFill>
            <a:schemeClr val="bg1"/>
          </a:solidFill>
          <a:ln w="9525">
            <a:noFill/>
          </a:ln>
        </p:spPr>
        <p:txBody>
          <a:bodyPr anchor="t"/>
          <a:p>
            <a:r>
              <a:rPr lang="zh-CN" altLang="en-US" sz="3200" b="1" dirty="0">
                <a:solidFill>
                  <a:schemeClr val="hlink"/>
                </a:solidFill>
                <a:latin typeface="黑体" panose="02010609060101010101" charset="-122"/>
                <a:ea typeface="黑体" panose="02010609060101010101" charset="-122"/>
              </a:rPr>
              <a:t>趋势</a:t>
            </a:r>
            <a:r>
              <a:rPr lang="zh-CN" altLang="en-US" sz="3200" b="1" dirty="0">
                <a:solidFill>
                  <a:schemeClr val="hlink"/>
                </a:solidFill>
                <a:latin typeface="Times New Roman" panose="02020603050405020304" pitchFamily="18" charset="0"/>
                <a:ea typeface="黑体" panose="02010609060101010101" charset="-122"/>
              </a:rPr>
              <a:t>：</a:t>
            </a:r>
            <a:r>
              <a:rPr lang="zh-CN" altLang="en-US" sz="3200" b="1" dirty="0">
                <a:solidFill>
                  <a:srgbClr val="FF0000"/>
                </a:solidFill>
                <a:latin typeface="黑体" panose="02010609060101010101" charset="-122"/>
                <a:ea typeface="黑体" panose="02010609060101010101" charset="-122"/>
              </a:rPr>
              <a:t>中央权力不断加强</a:t>
            </a:r>
            <a:r>
              <a:rPr lang="en-US" altLang="zh-CN" sz="3200" b="1" dirty="0">
                <a:solidFill>
                  <a:srgbClr val="FF0000"/>
                </a:solidFill>
                <a:latin typeface="Times New Roman" panose="02020603050405020304" pitchFamily="18" charset="0"/>
                <a:ea typeface="黑体" panose="02010609060101010101" charset="-122"/>
              </a:rPr>
              <a:t>;</a:t>
            </a:r>
            <a:endParaRPr lang="en-US" altLang="zh-CN" sz="3200" b="1" dirty="0">
              <a:solidFill>
                <a:srgbClr val="FF0000"/>
              </a:solidFill>
              <a:latin typeface="Times New Roman" panose="02020603050405020304" pitchFamily="18" charset="0"/>
              <a:ea typeface="黑体" panose="02010609060101010101" charset="-122"/>
            </a:endParaRPr>
          </a:p>
          <a:p>
            <a:r>
              <a:rPr lang="zh-CN" altLang="en-US" sz="3200" b="1" dirty="0">
                <a:solidFill>
                  <a:srgbClr val="FF0000"/>
                </a:solidFill>
                <a:latin typeface="黑体" panose="02010609060101010101" charset="-122"/>
                <a:ea typeface="黑体" panose="02010609060101010101" charset="-122"/>
              </a:rPr>
              <a:t>地方权力不断削弱</a:t>
            </a:r>
            <a:endParaRPr lang="zh-CN" altLang="en-US" sz="3200" b="1" dirty="0">
              <a:solidFill>
                <a:srgbClr val="FF0000"/>
              </a:solidFill>
              <a:latin typeface="黑体" panose="02010609060101010101" charset="-122"/>
              <a:ea typeface="黑体" panose="02010609060101010101" charset="-122"/>
            </a:endParaRPr>
          </a:p>
        </p:txBody>
      </p:sp>
      <p:sp>
        <p:nvSpPr>
          <p:cNvPr id="28731" name="文本框 28730"/>
          <p:cNvSpPr txBox="1"/>
          <p:nvPr/>
        </p:nvSpPr>
        <p:spPr>
          <a:xfrm>
            <a:off x="3648075" y="2349500"/>
            <a:ext cx="2592388" cy="433388"/>
          </a:xfrm>
          <a:prstGeom prst="rect">
            <a:avLst/>
          </a:prstGeom>
          <a:noFill/>
          <a:ln w="76200">
            <a:noFill/>
          </a:ln>
        </p:spPr>
        <p:txBody>
          <a:bodyPr/>
          <a:lstStyle/>
          <a:p>
            <a:pPr marR="0" defTabSz="914400">
              <a:lnSpc>
                <a:spcPct val="80000"/>
              </a:lnSpc>
              <a:spcBef>
                <a:spcPct val="50000"/>
              </a:spcBef>
              <a:buClrTx/>
              <a:buSzTx/>
              <a:buFont typeface="Arial" panose="020B0604020202020204" pitchFamily="34" charset="0"/>
              <a:buNone/>
              <a:defRPr/>
            </a:pPr>
            <a:endParaRPr kumimoji="0" sz="2800" b="1" kern="1200" cap="none" spc="0" normalizeH="0" baseline="0" noProof="1">
              <a:solidFill>
                <a:schemeClr val="bg1"/>
              </a:solidFill>
              <a:effectLst>
                <a:outerShdw blurRad="38100" dist="38100" dir="2700000">
                  <a:srgbClr val="C0C0C0"/>
                </a:outerShdw>
              </a:effectLst>
              <a:latin typeface="Times New Roman" panose="02020603050405020304" pitchFamily="18" charset="0"/>
              <a:ea typeface="黑体" panose="02010609060101010101" charset="-122"/>
              <a:cs typeface="+mn-cs"/>
            </a:endParaRPr>
          </a:p>
        </p:txBody>
      </p:sp>
      <p:sp>
        <p:nvSpPr>
          <p:cNvPr id="28732" name="文本框 28731"/>
          <p:cNvSpPr txBox="1"/>
          <p:nvPr/>
        </p:nvSpPr>
        <p:spPr>
          <a:xfrm>
            <a:off x="3863975" y="2708275"/>
            <a:ext cx="1728788" cy="433388"/>
          </a:xfrm>
          <a:prstGeom prst="rect">
            <a:avLst/>
          </a:prstGeom>
          <a:noFill/>
          <a:ln w="76200">
            <a:noFill/>
          </a:ln>
        </p:spPr>
        <p:txBody>
          <a:bodyPr/>
          <a:lstStyle/>
          <a:p>
            <a:pPr marR="0" defTabSz="914400">
              <a:lnSpc>
                <a:spcPct val="80000"/>
              </a:lnSpc>
              <a:spcBef>
                <a:spcPct val="50000"/>
              </a:spcBef>
              <a:buClrTx/>
              <a:buSzTx/>
              <a:buFont typeface="Arial" panose="020B0604020202020204" pitchFamily="34" charset="0"/>
              <a:buNone/>
              <a:defRPr/>
            </a:pPr>
            <a:r>
              <a:rPr kumimoji="0" lang="zh-CN" altLang="en-US" sz="2800" b="1" kern="1200" cap="none" spc="0" normalizeH="0" baseline="0" noProof="1">
                <a:effectLst>
                  <a:outerShdw blurRad="38100" dist="38100" dir="2700000">
                    <a:srgbClr val="C0C0C0"/>
                  </a:outerShdw>
                </a:effectLst>
                <a:latin typeface="黑体" panose="02010609060101010101" charset="-122"/>
                <a:ea typeface="黑体" panose="02010609060101010101" charset="-122"/>
                <a:cs typeface="+mn-cs"/>
              </a:rPr>
              <a:t>推恩令</a:t>
            </a:r>
            <a:endParaRPr kumimoji="0" lang="zh-CN" altLang="en-US" sz="2800" b="1" kern="1200" cap="none" spc="0" normalizeH="0" baseline="0" noProof="1">
              <a:effectLst>
                <a:outerShdw blurRad="38100" dist="38100" dir="2700000">
                  <a:srgbClr val="C0C0C0"/>
                </a:outerShdw>
              </a:effectLst>
              <a:latin typeface="黑体" panose="02010609060101010101" charset="-122"/>
              <a:ea typeface="黑体" panose="02010609060101010101" charset="-122"/>
              <a:cs typeface="+mn-cs"/>
            </a:endParaRPr>
          </a:p>
        </p:txBody>
      </p:sp>
      <p:sp>
        <p:nvSpPr>
          <p:cNvPr id="28733" name="文本框 28732"/>
          <p:cNvSpPr txBox="1"/>
          <p:nvPr/>
        </p:nvSpPr>
        <p:spPr>
          <a:xfrm>
            <a:off x="7248525" y="2708275"/>
            <a:ext cx="1098550" cy="519113"/>
          </a:xfrm>
          <a:prstGeom prst="rect">
            <a:avLst/>
          </a:prstGeom>
          <a:noFill/>
          <a:ln w="9525">
            <a:noFill/>
          </a:ln>
        </p:spPr>
        <p:txBody>
          <a:bodyPr anchor="t"/>
          <a:p>
            <a:r>
              <a:rPr lang="zh-CN" altLang="en-US" sz="2800" b="1" dirty="0">
                <a:latin typeface="黑体" panose="02010609060101010101" charset="-122"/>
                <a:ea typeface="黑体" panose="02010609060101010101" charset="-122"/>
              </a:rPr>
              <a:t>加强</a:t>
            </a:r>
            <a:endParaRPr lang="zh-CN" altLang="en-US" sz="2800" b="1" dirty="0">
              <a:latin typeface="黑体" panose="02010609060101010101" charset="-122"/>
              <a:ea typeface="黑体" panose="02010609060101010101" charset="-122"/>
            </a:endParaRPr>
          </a:p>
        </p:txBody>
      </p:sp>
      <p:sp>
        <p:nvSpPr>
          <p:cNvPr id="28734" name="文本框 28733"/>
          <p:cNvSpPr txBox="1"/>
          <p:nvPr/>
        </p:nvSpPr>
        <p:spPr>
          <a:xfrm>
            <a:off x="7248525" y="3500438"/>
            <a:ext cx="1098550" cy="519112"/>
          </a:xfrm>
          <a:prstGeom prst="rect">
            <a:avLst/>
          </a:prstGeom>
          <a:noFill/>
          <a:ln w="9525">
            <a:noFill/>
          </a:ln>
        </p:spPr>
        <p:txBody>
          <a:bodyPr anchor="t"/>
          <a:p>
            <a:r>
              <a:rPr lang="zh-CN" altLang="en-US" sz="2800" b="1" dirty="0">
                <a:solidFill>
                  <a:srgbClr val="FF3300"/>
                </a:solidFill>
                <a:latin typeface="黑体" panose="02010609060101010101" charset="-122"/>
                <a:ea typeface="黑体" panose="02010609060101010101" charset="-122"/>
              </a:rPr>
              <a:t>削弱</a:t>
            </a:r>
            <a:endParaRPr lang="zh-CN" altLang="en-US" sz="2800" b="1" dirty="0">
              <a:solidFill>
                <a:srgbClr val="FF3300"/>
              </a:solidFill>
              <a:latin typeface="黑体" panose="02010609060101010101" charset="-122"/>
              <a:ea typeface="黑体" panose="02010609060101010101" charset="-122"/>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720"/>
                                        </p:tgtEl>
                                        <p:attrNameLst>
                                          <p:attrName>style.visibility</p:attrName>
                                        </p:attrNameLst>
                                      </p:cBhvr>
                                      <p:to>
                                        <p:strVal val="visible"/>
                                      </p:to>
                                    </p:set>
                                    <p:animEffect transition="in" filter="blinds(horizontal)">
                                      <p:cBhvr>
                                        <p:cTn id="7" dur="500"/>
                                        <p:tgtEl>
                                          <p:spTgt spid="287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722"/>
                                        </p:tgtEl>
                                        <p:attrNameLst>
                                          <p:attrName>style.visibility</p:attrName>
                                        </p:attrNameLst>
                                      </p:cBhvr>
                                      <p:to>
                                        <p:strVal val="visible"/>
                                      </p:to>
                                    </p:set>
                                    <p:animEffect transition="in" filter="blinds(horizontal)">
                                      <p:cBhvr>
                                        <p:cTn id="12" dur="500"/>
                                        <p:tgtEl>
                                          <p:spTgt spid="287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721"/>
                                        </p:tgtEl>
                                        <p:attrNameLst>
                                          <p:attrName>style.visibility</p:attrName>
                                        </p:attrNameLst>
                                      </p:cBhvr>
                                      <p:to>
                                        <p:strVal val="visible"/>
                                      </p:to>
                                    </p:set>
                                    <p:animEffect transition="in" filter="blinds(horizontal)">
                                      <p:cBhvr>
                                        <p:cTn id="17" dur="500"/>
                                        <p:tgtEl>
                                          <p:spTgt spid="287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724"/>
                                        </p:tgtEl>
                                        <p:attrNameLst>
                                          <p:attrName>style.visibility</p:attrName>
                                        </p:attrNameLst>
                                      </p:cBhvr>
                                      <p:to>
                                        <p:strVal val="visible"/>
                                      </p:to>
                                    </p:set>
                                    <p:animEffect transition="in" filter="blinds(horizontal)">
                                      <p:cBhvr>
                                        <p:cTn id="22" dur="500"/>
                                        <p:tgtEl>
                                          <p:spTgt spid="287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732"/>
                                        </p:tgtEl>
                                        <p:attrNameLst>
                                          <p:attrName>style.visibility</p:attrName>
                                        </p:attrNameLst>
                                      </p:cBhvr>
                                      <p:to>
                                        <p:strVal val="visible"/>
                                      </p:to>
                                    </p:set>
                                    <p:animEffect transition="in" filter="blinds(horizontal)">
                                      <p:cBhvr>
                                        <p:cTn id="27" dur="500"/>
                                        <p:tgtEl>
                                          <p:spTgt spid="287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733"/>
                                        </p:tgtEl>
                                        <p:attrNameLst>
                                          <p:attrName>style.visibility</p:attrName>
                                        </p:attrNameLst>
                                      </p:cBhvr>
                                      <p:to>
                                        <p:strVal val="visible"/>
                                      </p:to>
                                    </p:set>
                                    <p:animEffect transition="in" filter="blinds(horizontal)">
                                      <p:cBhvr>
                                        <p:cTn id="32" dur="500"/>
                                        <p:tgtEl>
                                          <p:spTgt spid="287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8723"/>
                                        </p:tgtEl>
                                        <p:attrNameLst>
                                          <p:attrName>style.visibility</p:attrName>
                                        </p:attrNameLst>
                                      </p:cBhvr>
                                      <p:to>
                                        <p:strVal val="visible"/>
                                      </p:to>
                                    </p:set>
                                    <p:animEffect transition="in" filter="blinds(horizontal)">
                                      <p:cBhvr>
                                        <p:cTn id="37" dur="500"/>
                                        <p:tgtEl>
                                          <p:spTgt spid="287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734"/>
                                        </p:tgtEl>
                                        <p:attrNameLst>
                                          <p:attrName>style.visibility</p:attrName>
                                        </p:attrNameLst>
                                      </p:cBhvr>
                                      <p:to>
                                        <p:strVal val="visible"/>
                                      </p:to>
                                    </p:set>
                                    <p:animEffect transition="in" filter="blinds(horizontal)">
                                      <p:cBhvr>
                                        <p:cTn id="42" dur="500"/>
                                        <p:tgtEl>
                                          <p:spTgt spid="287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725"/>
                                        </p:tgtEl>
                                        <p:attrNameLst>
                                          <p:attrName>style.visibility</p:attrName>
                                        </p:attrNameLst>
                                      </p:cBhvr>
                                      <p:to>
                                        <p:strVal val="visible"/>
                                      </p:to>
                                    </p:set>
                                    <p:animEffect transition="in" filter="blinds(horizontal)">
                                      <p:cBhvr>
                                        <p:cTn id="47" dur="500"/>
                                        <p:tgtEl>
                                          <p:spTgt spid="287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726"/>
                                        </p:tgtEl>
                                        <p:attrNameLst>
                                          <p:attrName>style.visibility</p:attrName>
                                        </p:attrNameLst>
                                      </p:cBhvr>
                                      <p:to>
                                        <p:strVal val="visible"/>
                                      </p:to>
                                    </p:set>
                                    <p:animEffect transition="in" filter="blinds(horizontal)">
                                      <p:cBhvr>
                                        <p:cTn id="52" dur="500"/>
                                        <p:tgtEl>
                                          <p:spTgt spid="287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727"/>
                                        </p:tgtEl>
                                        <p:attrNameLst>
                                          <p:attrName>style.visibility</p:attrName>
                                        </p:attrNameLst>
                                      </p:cBhvr>
                                      <p:to>
                                        <p:strVal val="visible"/>
                                      </p:to>
                                    </p:set>
                                    <p:animEffect transition="in" filter="blinds(horizontal)">
                                      <p:cBhvr>
                                        <p:cTn id="57" dur="500"/>
                                        <p:tgtEl>
                                          <p:spTgt spid="287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728"/>
                                        </p:tgtEl>
                                        <p:attrNameLst>
                                          <p:attrName>style.visibility</p:attrName>
                                        </p:attrNameLst>
                                      </p:cBhvr>
                                      <p:to>
                                        <p:strVal val="visible"/>
                                      </p:to>
                                    </p:set>
                                    <p:animEffect transition="in" filter="blinds(horizontal)">
                                      <p:cBhvr>
                                        <p:cTn id="62" dur="500"/>
                                        <p:tgtEl>
                                          <p:spTgt spid="2872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8730"/>
                                        </p:tgtEl>
                                        <p:attrNameLst>
                                          <p:attrName>style.visibility</p:attrName>
                                        </p:attrNameLst>
                                      </p:cBhvr>
                                      <p:to>
                                        <p:strVal val="visible"/>
                                      </p:to>
                                    </p:set>
                                    <p:anim calcmode="lin" valueType="num">
                                      <p:cBhvr>
                                        <p:cTn id="67" dur="500" fill="hold"/>
                                        <p:tgtEl>
                                          <p:spTgt spid="28730"/>
                                        </p:tgtEl>
                                        <p:attrNameLst>
                                          <p:attrName>ppt_x</p:attrName>
                                        </p:attrNameLst>
                                      </p:cBhvr>
                                      <p:tavLst>
                                        <p:tav tm="0">
                                          <p:val>
                                            <p:strVal val="#ppt_x"/>
                                          </p:val>
                                        </p:tav>
                                        <p:tav tm="100000">
                                          <p:val>
                                            <p:strVal val="#ppt_x"/>
                                          </p:val>
                                        </p:tav>
                                      </p:tavLst>
                                    </p:anim>
                                    <p:anim calcmode="lin" valueType="num">
                                      <p:cBhvr>
                                        <p:cTn id="68" dur="500" fill="hold"/>
                                        <p:tgtEl>
                                          <p:spTgt spid="28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60960" y="10795"/>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62255" y="302895"/>
            <a:ext cx="2529840"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48560" y="77152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61645" y="1393825"/>
            <a:ext cx="11367135" cy="891540"/>
          </a:xfrm>
          <a:prstGeom prst="rect">
            <a:avLst/>
          </a:prstGeom>
          <a:noFill/>
          <a:ln w="9525">
            <a:noFill/>
          </a:ln>
        </p:spPr>
        <p:txBody>
          <a:bodyPr wrap="square">
            <a:spAutoFit/>
          </a:bodyPr>
          <a:lstStyle/>
          <a:p>
            <a:pPr indent="0"/>
            <a:r>
              <a:rPr lang="zh-CN" sz="2600" b="1">
                <a:latin typeface="+mn-ea"/>
                <a:cs typeface="+mn-ea"/>
              </a:rPr>
              <a:t>探究一：中央集权与地方分权的斗争</a:t>
            </a:r>
            <a:endParaRPr lang="zh-CN" sz="2600" b="1">
              <a:latin typeface="+mn-ea"/>
              <a:cs typeface="+mn-ea"/>
            </a:endParaRPr>
          </a:p>
          <a:p>
            <a:pPr indent="0" algn="r"/>
            <a:r>
              <a:rPr lang="en-US" sz="2600" b="1">
                <a:latin typeface="+mn-ea"/>
                <a:cs typeface="+mn-ea"/>
              </a:rPr>
              <a:t>——</a:t>
            </a:r>
            <a:r>
              <a:rPr lang="zh-CN" sz="2600" b="1">
                <a:latin typeface="+mn-ea"/>
                <a:cs typeface="+mn-ea"/>
              </a:rPr>
              <a:t>古代中国地方政治制度的演变</a:t>
            </a:r>
            <a:endParaRPr lang="zh-CN" altLang="en-US" sz="2600" b="1">
              <a:latin typeface="+mn-ea"/>
              <a:cs typeface="+mn-ea"/>
            </a:endParaRPr>
          </a:p>
        </p:txBody>
      </p:sp>
      <p:sp>
        <p:nvSpPr>
          <p:cNvPr id="5" name="文本框 4"/>
          <p:cNvSpPr txBox="1"/>
          <p:nvPr/>
        </p:nvSpPr>
        <p:spPr>
          <a:xfrm>
            <a:off x="336550" y="2255520"/>
            <a:ext cx="11492230" cy="2399665"/>
          </a:xfrm>
          <a:prstGeom prst="rect">
            <a:avLst/>
          </a:prstGeom>
          <a:noFill/>
          <a:ln w="9525">
            <a:noFill/>
          </a:ln>
        </p:spPr>
        <p:txBody>
          <a:bodyPr wrap="square">
            <a:spAutoFit/>
          </a:bodyPr>
          <a:lstStyle/>
          <a:p>
            <a:pPr indent="0" fontAlgn="auto">
              <a:lnSpc>
                <a:spcPct val="125000"/>
              </a:lnSpc>
            </a:pPr>
            <a:r>
              <a:rPr lang="zh-CN" sz="2400" b="1">
                <a:latin typeface="楷体" panose="02010609060101010101" charset="-122"/>
                <a:ea typeface="楷体" panose="02010609060101010101" charset="-122"/>
                <a:cs typeface="楷体" panose="02010609060101010101" charset="-122"/>
              </a:rPr>
              <a:t>史料一　汉武帝规定诸侯王除由嫡长子继承王位外，</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以私恩自裂地，分其子弟</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为列侯，而由皇帝制定这些侯国的名号，分别隶属于汉郡。淮南王刘安谋反，</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国除为九江郡</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；衡山王刘赐谋反，</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国除为郡</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。又颁布律令，规定王国官员地位低于一般官员，限制人们与诸侯王交游。从此，王国与汉郡无异。</a:t>
            </a:r>
            <a:endParaRPr lang="en-US" sz="2400" b="1">
              <a:latin typeface="楷体" panose="02010609060101010101" charset="-122"/>
              <a:ea typeface="楷体" panose="02010609060101010101" charset="-122"/>
              <a:cs typeface="楷体" panose="02010609060101010101" charset="-122"/>
            </a:endParaRPr>
          </a:p>
          <a:p>
            <a:r>
              <a:rPr lang="en-US" sz="2400" b="1">
                <a:latin typeface="楷体" panose="02010609060101010101" charset="-122"/>
                <a:ea typeface="楷体" panose="02010609060101010101" charset="-122"/>
                <a:cs typeface="楷体" panose="02010609060101010101" charset="-122"/>
              </a:rPr>
              <a:t>                                       ——</a:t>
            </a:r>
            <a:r>
              <a:rPr lang="zh-CN" sz="2400" b="1">
                <a:latin typeface="楷体" panose="02010609060101010101" charset="-122"/>
                <a:ea typeface="楷体" panose="02010609060101010101" charset="-122"/>
                <a:cs typeface="楷体" panose="02010609060101010101" charset="-122"/>
              </a:rPr>
              <a:t>树森、陈振江主编《新编中国通史》</a:t>
            </a:r>
            <a:endParaRPr lang="zh-CN" altLang="en-US" sz="2400" b="1">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336550" y="4727575"/>
            <a:ext cx="11492230" cy="1938020"/>
          </a:xfrm>
          <a:prstGeom prst="rect">
            <a:avLst/>
          </a:prstGeom>
          <a:noFill/>
          <a:ln w="9525">
            <a:noFill/>
          </a:ln>
        </p:spPr>
        <p:txBody>
          <a:bodyPr wrap="square">
            <a:spAutoFit/>
          </a:bodyPr>
          <a:lstStyle/>
          <a:p>
            <a:pPr indent="0"/>
            <a:r>
              <a:rPr lang="zh-CN" sz="2400" b="1">
                <a:latin typeface="楷体" panose="02010609060101010101" charset="-122"/>
                <a:ea typeface="楷体" panose="02010609060101010101" charset="-122"/>
                <a:cs typeface="楷体" panose="02010609060101010101" charset="-122"/>
              </a:rPr>
              <a:t>史料二　无论行政、财政、军事、司法诸事权，朝廷总是在直接掌握某些基本权力(如主要军队、官吏任用等)的同时，把相当一部分权力分寄于行省，然后借行省集权于中央。显而易见，元行省制中央集权是秦汉以来郡县制中央集权模式的较高级演化形态……明显优于单纯的中央集权或单纯的地方分权。				                 ——李治安《元代行省制的特点与历史作用》 </a:t>
            </a:r>
            <a:endParaRPr lang="zh-CN"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60960" y="10795"/>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62255" y="302895"/>
            <a:ext cx="2529840"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30780" y="77152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61645" y="1393825"/>
            <a:ext cx="11367135" cy="891540"/>
          </a:xfrm>
          <a:prstGeom prst="rect">
            <a:avLst/>
          </a:prstGeom>
          <a:noFill/>
          <a:ln w="9525">
            <a:noFill/>
          </a:ln>
        </p:spPr>
        <p:txBody>
          <a:bodyPr wrap="square">
            <a:spAutoFit/>
          </a:bodyPr>
          <a:lstStyle/>
          <a:p>
            <a:pPr indent="0"/>
            <a:r>
              <a:rPr lang="zh-CN" sz="2600" b="1">
                <a:latin typeface="+mn-ea"/>
                <a:cs typeface="+mn-ea"/>
              </a:rPr>
              <a:t>探究一：中央集权与地方分权的斗争</a:t>
            </a:r>
            <a:endParaRPr lang="zh-CN" sz="2600" b="1">
              <a:latin typeface="+mn-ea"/>
              <a:cs typeface="+mn-ea"/>
            </a:endParaRPr>
          </a:p>
          <a:p>
            <a:pPr indent="0" algn="r"/>
            <a:r>
              <a:rPr lang="en-US" sz="2600" b="1">
                <a:latin typeface="+mn-ea"/>
                <a:cs typeface="+mn-ea"/>
              </a:rPr>
              <a:t>——</a:t>
            </a:r>
            <a:r>
              <a:rPr lang="zh-CN" sz="2600" b="1">
                <a:latin typeface="+mn-ea"/>
                <a:cs typeface="+mn-ea"/>
              </a:rPr>
              <a:t>古代中国地方政治制度的演变</a:t>
            </a:r>
            <a:endParaRPr lang="zh-CN" altLang="en-US" sz="2600" b="1">
              <a:latin typeface="+mn-ea"/>
              <a:cs typeface="+mn-ea"/>
            </a:endParaRPr>
          </a:p>
        </p:txBody>
      </p:sp>
      <p:sp>
        <p:nvSpPr>
          <p:cNvPr id="12" name="文本框 11"/>
          <p:cNvSpPr txBox="1"/>
          <p:nvPr/>
        </p:nvSpPr>
        <p:spPr>
          <a:xfrm>
            <a:off x="270510" y="2107565"/>
            <a:ext cx="11910695" cy="1591310"/>
          </a:xfrm>
          <a:prstGeom prst="rect">
            <a:avLst/>
          </a:prstGeom>
          <a:noFill/>
          <a:ln w="9525">
            <a:noFill/>
          </a:ln>
        </p:spPr>
        <p:txBody>
          <a:bodyPr wrap="square">
            <a:spAutoFit/>
          </a:bodyPr>
          <a:lstStyle/>
          <a:p>
            <a:pPr indent="0" fontAlgn="auto">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1.</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依据上述材料，概括古代中国地方权力的变化趋势。</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a:p>
            <a:pPr indent="0" fontAlgn="auto">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zh-CN" altLang="en-US" sz="2600" b="1">
                <a:solidFill>
                  <a:schemeClr val="tx1">
                    <a:lumMod val="50000"/>
                  </a:schemeClr>
                </a:solidFill>
                <a:latin typeface="楷体" panose="02010609060101010101" charset="-122"/>
                <a:ea typeface="楷体" panose="02010609060101010101" charset="-122"/>
                <a:cs typeface="楷体" panose="02010609060101010101" charset="-122"/>
              </a:rPr>
              <a:t> </a:t>
            </a:r>
            <a:endParaRPr lang="zh-CN" altLang="en-US" sz="2600" b="1">
              <a:solidFill>
                <a:schemeClr val="tx1">
                  <a:lumMod val="50000"/>
                </a:schemeClr>
              </a:solidFill>
              <a:latin typeface="楷体" panose="02010609060101010101" charset="-122"/>
              <a:ea typeface="楷体" panose="02010609060101010101" charset="-122"/>
              <a:cs typeface="楷体" panose="02010609060101010101" charset="-122"/>
            </a:endParaRPr>
          </a:p>
          <a:p>
            <a:pPr indent="0" fontAlgn="auto">
              <a:lnSpc>
                <a:spcPct val="125000"/>
              </a:lnSpc>
              <a:spcBef>
                <a:spcPts val="0"/>
              </a:spcBef>
              <a:spcAft>
                <a:spcPts val="0"/>
              </a:spcAft>
            </a:pPr>
            <a:r>
              <a:rPr lang="zh-CN" altLang="en-US" sz="2600" b="1">
                <a:solidFill>
                  <a:schemeClr val="tx1">
                    <a:lumMod val="50000"/>
                  </a:schemeClr>
                </a:solidFill>
                <a:latin typeface="楷体" panose="02010609060101010101" charset="-122"/>
                <a:ea typeface="楷体" panose="02010609060101010101" charset="-122"/>
                <a:cs typeface="楷体" panose="02010609060101010101" charset="-122"/>
              </a:rPr>
              <a:t> </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2.结合所学知识，指出地方政治制度演变的特点，</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4" name="文本框 3"/>
          <p:cNvSpPr txBox="1"/>
          <p:nvPr/>
        </p:nvSpPr>
        <p:spPr>
          <a:xfrm>
            <a:off x="894080" y="2625725"/>
            <a:ext cx="8886825" cy="591185"/>
          </a:xfrm>
          <a:prstGeom prst="rect">
            <a:avLst/>
          </a:prstGeom>
          <a:noFill/>
          <a:ln w="9525">
            <a:noFill/>
          </a:ln>
        </p:spPr>
        <p:txBody>
          <a:bodyPr wrap="square">
            <a:spAutoFit/>
          </a:bodyPr>
          <a:lstStyle/>
          <a:p>
            <a:pPr indent="0" fontAlgn="auto">
              <a:lnSpc>
                <a:spcPct val="125000"/>
              </a:lnSpc>
              <a:spcBef>
                <a:spcPts val="0"/>
              </a:spcBef>
              <a:spcAft>
                <a:spcPts val="0"/>
              </a:spcAft>
            </a:pPr>
            <a:r>
              <a:rPr lang="zh-CN" altLang="en-US" sz="2600" b="1">
                <a:solidFill>
                  <a:srgbClr val="FF0000"/>
                </a:solidFill>
                <a:latin typeface="楷体" panose="02010609060101010101" charset="-122"/>
                <a:ea typeface="楷体" panose="02010609060101010101" charset="-122"/>
                <a:cs typeface="楷体" panose="02010609060101010101" charset="-122"/>
                <a:sym typeface="+mn-ea"/>
              </a:rPr>
              <a:t>趋势：地方自主性(地方权力)削弱，权力集中于中央。</a:t>
            </a:r>
            <a:endParaRPr lang="zh-CN" altLang="en-US" sz="26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402590" y="3608705"/>
            <a:ext cx="11485245" cy="2676525"/>
          </a:xfrm>
          <a:prstGeom prst="rect">
            <a:avLst/>
          </a:prstGeom>
          <a:noFill/>
          <a:ln w="9525">
            <a:noFill/>
          </a:ln>
        </p:spPr>
        <p:txBody>
          <a:bodyPr wrap="square">
            <a:spAutoFit/>
          </a:bodyPr>
          <a:lstStyle/>
          <a:p>
            <a:pPr indent="0" fontAlgn="auto">
              <a:lnSpc>
                <a:spcPct val="100000"/>
              </a:lnSpc>
              <a:spcBef>
                <a:spcPts val="0"/>
              </a:spcBef>
              <a:spcAft>
                <a:spcPts val="0"/>
              </a:spcAft>
            </a:pPr>
            <a:r>
              <a:rPr lang="en-US" altLang="zh-CN" sz="2400" b="1">
                <a:solidFill>
                  <a:srgbClr val="FF0000"/>
                </a:solidFill>
                <a:latin typeface="楷体" panose="02010609060101010101" charset="-122"/>
                <a:ea typeface="楷体" panose="02010609060101010101" charset="-122"/>
                <a:cs typeface="楷体" panose="02010609060101010101" charset="-122"/>
                <a:sym typeface="+mn-ea"/>
              </a:rPr>
              <a:t>   </a:t>
            </a:r>
            <a:r>
              <a:rPr lang="zh-CN" altLang="en-US" sz="3600" b="1">
                <a:solidFill>
                  <a:srgbClr val="FF0000"/>
                </a:solidFill>
                <a:latin typeface="楷体" panose="02010609060101010101" charset="-122"/>
                <a:ea typeface="楷体" panose="02010609060101010101" charset="-122"/>
                <a:cs typeface="楷体" panose="02010609060101010101" charset="-122"/>
                <a:sym typeface="+mn-ea"/>
              </a:rPr>
              <a:t>特点：①中央与地方的矛盾始终存在。</a:t>
            </a:r>
            <a:endParaRPr lang="zh-CN" altLang="en-US" sz="36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spcBef>
                <a:spcPts val="0"/>
              </a:spcBef>
              <a:spcAft>
                <a:spcPts val="0"/>
              </a:spcAft>
            </a:pPr>
            <a:r>
              <a:rPr lang="zh-CN" altLang="en-US" sz="3600" b="1">
                <a:solidFill>
                  <a:srgbClr val="FF0000"/>
                </a:solidFill>
                <a:latin typeface="楷体" panose="02010609060101010101" charset="-122"/>
                <a:ea typeface="楷体" panose="02010609060101010101" charset="-122"/>
                <a:cs typeface="楷体" panose="02010609060101010101" charset="-122"/>
                <a:sym typeface="+mn-ea"/>
              </a:rPr>
              <a:t>        ②中央通过多层次管理，地方权力逐渐被分割、   削弱，集权于中央。</a:t>
            </a:r>
            <a:endParaRPr lang="zh-CN" altLang="en-US" sz="36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spcBef>
                <a:spcPts val="0"/>
              </a:spcBef>
              <a:spcAft>
                <a:spcPts val="0"/>
              </a:spcAft>
            </a:pPr>
            <a:r>
              <a:rPr lang="zh-CN" altLang="en-US" sz="3600" b="1">
                <a:solidFill>
                  <a:srgbClr val="FF0000"/>
                </a:solidFill>
                <a:latin typeface="楷体" panose="02010609060101010101" charset="-122"/>
                <a:ea typeface="楷体" panose="02010609060101010101" charset="-122"/>
                <a:cs typeface="楷体" panose="02010609060101010101" charset="-122"/>
                <a:sym typeface="+mn-ea"/>
              </a:rPr>
              <a:t>         ③地方行政制度经历了不断发展完善的过程。</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spcBef>
                <a:spcPts val="0"/>
              </a:spcBef>
              <a:spcAft>
                <a:spcPts val="0"/>
              </a:spcAft>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   </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6" name="文本框 5"/>
          <p:cNvSpPr txBox="1"/>
          <p:nvPr/>
        </p:nvSpPr>
        <p:spPr>
          <a:xfrm>
            <a:off x="454660" y="717550"/>
            <a:ext cx="223075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5371" name="文本框 4"/>
          <p:cNvSpPr txBox="1"/>
          <p:nvPr/>
        </p:nvSpPr>
        <p:spPr>
          <a:xfrm>
            <a:off x="395605" y="1957388"/>
            <a:ext cx="11401425" cy="4399915"/>
          </a:xfrm>
          <a:prstGeom prst="rect">
            <a:avLst/>
          </a:prstGeom>
          <a:noFill/>
          <a:ln w="9525">
            <a:noFill/>
          </a:ln>
        </p:spPr>
        <p:txBody>
          <a:bodyPr wrap="square" anchor="t">
            <a:spAutoFit/>
          </a:bodyPr>
          <a:lstStyle/>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经济：封建经济继续发展。</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①</a:t>
            </a:r>
            <a:r>
              <a:rPr lang="zh-CN" altLang="en-US" sz="2800" b="1">
                <a:latin typeface="楷体" panose="02010609060101010101" charset="-122"/>
                <a:ea typeface="楷体" panose="02010609060101010101" charset="-122"/>
                <a:sym typeface="+mn-ea"/>
              </a:rPr>
              <a:t>经济重心逐渐南移，江南得到开发，</a:t>
            </a:r>
            <a:endParaRPr lang="zh-CN" altLang="en-US" sz="2800" b="1">
              <a:latin typeface="楷体" panose="02010609060101010101" charset="-122"/>
              <a:ea typeface="楷体" panose="02010609060101010101" charset="-122"/>
              <a:sym typeface="+mn-ea"/>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②</a:t>
            </a:r>
            <a:r>
              <a:rPr lang="zh-CN" altLang="en-US" sz="2800" b="1">
                <a:latin typeface="楷体" panose="02010609060101010101" charset="-122"/>
                <a:ea typeface="楷体" panose="02010609060101010101" charset="-122"/>
                <a:sym typeface="+mn-ea"/>
              </a:rPr>
              <a:t>江南经济进一步发展；农耕经济繁荣；手工业发达，瓷器出口；             商品经济繁荣，陆上和海上丝绸之路繁荣；重农抑商政策松动。</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③宋代“不抑兼并”,租佃制发达；农产品商品化程度提高;</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④宋代“商业革命”出现,市民阶层壮大,唐宋城市功能转变；</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⑤经济重心南移至南宋成定局,南方经济全面超过北方。</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endParaRPr lang="zh-CN" altLang="en-US" sz="2800" b="1">
              <a:latin typeface="楷体" panose="02010609060101010101" charset="-122"/>
              <a:ea typeface="楷体" panose="02010609060101010101" charset="-122"/>
              <a:sym typeface="黑体" panose="02010609060101010101" charset="-122"/>
            </a:endParaRPr>
          </a:p>
        </p:txBody>
      </p:sp>
      <p:sp>
        <p:nvSpPr>
          <p:cNvPr id="4" name="文本框 3"/>
          <p:cNvSpPr txBox="1"/>
          <p:nvPr/>
        </p:nvSpPr>
        <p:spPr>
          <a:xfrm>
            <a:off x="2458085" y="136461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阶段特征</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60960" y="10795"/>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62255" y="302895"/>
            <a:ext cx="2529840"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48560" y="77152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100" name="文本框 99"/>
          <p:cNvSpPr txBox="1"/>
          <p:nvPr/>
        </p:nvSpPr>
        <p:spPr>
          <a:xfrm>
            <a:off x="461645" y="1393825"/>
            <a:ext cx="11367135" cy="891540"/>
          </a:xfrm>
          <a:prstGeom prst="rect">
            <a:avLst/>
          </a:prstGeom>
          <a:noFill/>
          <a:ln w="9525">
            <a:noFill/>
          </a:ln>
        </p:spPr>
        <p:txBody>
          <a:bodyPr wrap="square">
            <a:spAutoFit/>
          </a:bodyPr>
          <a:lstStyle/>
          <a:p>
            <a:pPr indent="0"/>
            <a:r>
              <a:rPr lang="zh-CN" sz="2600" b="1">
                <a:latin typeface="+mn-ea"/>
                <a:cs typeface="+mn-ea"/>
              </a:rPr>
              <a:t>探究二：中国古代地方行政区划的演变</a:t>
            </a:r>
            <a:endParaRPr lang="zh-CN" sz="2600" b="1">
              <a:latin typeface="+mn-ea"/>
              <a:cs typeface="+mn-ea"/>
            </a:endParaRPr>
          </a:p>
          <a:p>
            <a:pPr indent="0" algn="r"/>
            <a:endParaRPr lang="zh-CN" altLang="en-US" sz="2600" b="1">
              <a:latin typeface="+mn-ea"/>
              <a:cs typeface="+mn-ea"/>
            </a:endParaRPr>
          </a:p>
        </p:txBody>
      </p:sp>
      <p:sp>
        <p:nvSpPr>
          <p:cNvPr id="9" name="文本框 8"/>
          <p:cNvSpPr txBox="1"/>
          <p:nvPr/>
        </p:nvSpPr>
        <p:spPr>
          <a:xfrm>
            <a:off x="5390515" y="2028825"/>
            <a:ext cx="6790690" cy="591185"/>
          </a:xfrm>
          <a:prstGeom prst="rect">
            <a:avLst/>
          </a:prstGeom>
          <a:noFill/>
          <a:ln w="9525">
            <a:noFill/>
          </a:ln>
        </p:spPr>
        <p:txBody>
          <a:bodyPr wrap="square">
            <a:spAutoFit/>
          </a:bodyPr>
          <a:lstStyle/>
          <a:p>
            <a:pPr indent="0">
              <a:lnSpc>
                <a:spcPct val="125000"/>
              </a:lnSpc>
              <a:spcBef>
                <a:spcPts val="0"/>
              </a:spcBef>
              <a:spcAft>
                <a:spcPts val="0"/>
              </a:spcAft>
            </a:pP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 </a:t>
            </a:r>
            <a:r>
              <a:rPr lang="en-US" altLang="zh-CN"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2.</a:t>
            </a:r>
            <a:r>
              <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rPr>
              <a:t>依据材料二，比较郡县制与行省制的差异。</a:t>
            </a:r>
            <a:endParaRPr lang="zh-CN" altLang="en-US" sz="2600" b="1">
              <a:solidFill>
                <a:schemeClr val="tx1">
                  <a:lumMod val="50000"/>
                </a:schemeClr>
              </a:solidFill>
              <a:latin typeface="宋体" panose="02010600030101010101" pitchFamily="2" charset="-122"/>
              <a:ea typeface="宋体" panose="02010600030101010101" pitchFamily="2" charset="-122"/>
              <a:cs typeface="楷体" panose="02010609060101010101" charset="-122"/>
            </a:endParaRPr>
          </a:p>
        </p:txBody>
      </p:sp>
      <p:sp>
        <p:nvSpPr>
          <p:cNvPr id="7" name="文本框 6"/>
          <p:cNvSpPr txBox="1"/>
          <p:nvPr/>
        </p:nvSpPr>
        <p:spPr>
          <a:xfrm>
            <a:off x="342900" y="2040890"/>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材料二：</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pic>
        <p:nvPicPr>
          <p:cNvPr id="8" name="图片 7"/>
          <p:cNvPicPr>
            <a:picLocks noChangeAspect="1"/>
          </p:cNvPicPr>
          <p:nvPr/>
        </p:nvPicPr>
        <p:blipFill>
          <a:blip r:embed="rId4" cstate="print"/>
          <a:stretch>
            <a:fillRect/>
          </a:stretch>
        </p:blipFill>
        <p:spPr>
          <a:xfrm>
            <a:off x="3810" y="2738755"/>
            <a:ext cx="6074410" cy="2274570"/>
          </a:xfrm>
          <a:prstGeom prst="rect">
            <a:avLst/>
          </a:prstGeom>
        </p:spPr>
      </p:pic>
      <p:sp>
        <p:nvSpPr>
          <p:cNvPr id="10" name="文本框 9"/>
          <p:cNvSpPr txBox="1"/>
          <p:nvPr/>
        </p:nvSpPr>
        <p:spPr>
          <a:xfrm>
            <a:off x="5853430" y="2738755"/>
            <a:ext cx="6327775" cy="4092575"/>
          </a:xfrm>
          <a:prstGeom prst="rect">
            <a:avLst/>
          </a:prstGeom>
          <a:noFill/>
          <a:ln w="9525">
            <a:noFill/>
          </a:ln>
        </p:spPr>
        <p:txBody>
          <a:bodyPr wrap="square">
            <a:spAutoFit/>
          </a:bodyPr>
          <a:lstStyle/>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机构性质：</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 郡县制：地方机构；行省制：中央政府的派出机构。</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行政长官： </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郡县制：地方官员；行省制：中央官员。</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rPr>
              <a:t>组织形态：</a:t>
            </a:r>
            <a:endParaRPr lang="zh-CN" altLang="en-US" sz="2600" b="1">
              <a:solidFill>
                <a:srgbClr val="C00000"/>
              </a:solidFill>
              <a:latin typeface="楷体" panose="02010609060101010101" charset="-122"/>
              <a:ea typeface="楷体" panose="02010609060101010101" charset="-122"/>
              <a:cs typeface="楷体" panose="02010609060101010101" charset="-122"/>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郡县制：中央→郡→县，直线行政；</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buNone/>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行省制：分区统治，受中央的节制。</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60960" y="10795"/>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29" name="文本框 28"/>
          <p:cNvSpPr txBox="1"/>
          <p:nvPr/>
        </p:nvSpPr>
        <p:spPr>
          <a:xfrm>
            <a:off x="262255" y="302895"/>
            <a:ext cx="2529840"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448560" y="77152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能力提升</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28930" y="2226310"/>
            <a:ext cx="11852275" cy="4092575"/>
          </a:xfrm>
          <a:prstGeom prst="rect">
            <a:avLst/>
          </a:prstGeom>
          <a:noFill/>
          <a:ln w="9525">
            <a:noFill/>
          </a:ln>
        </p:spPr>
        <p:txBody>
          <a:bodyPr wrap="square">
            <a:spAutoFit/>
          </a:bodyPr>
          <a:lstStyle/>
          <a:p>
            <a:pPr indent="267970" algn="l" fontAlgn="auto">
              <a:lnSpc>
                <a:spcPct val="125000"/>
              </a:lnSpc>
              <a:spcBef>
                <a:spcPts val="0"/>
              </a:spcBef>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2．中国古代削弱相权的主要方式</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（1）低任丞相：由品级较低的人充任：如汉武帝起用平民、儒生为相，唐代三省长官大多品级较低等。</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（2）架空相权：内朝决策、外朝执行：汉武帝建立内朝决策机构</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（3）内朝的不断外朝化，外朝的不断边缘化：三省由内朝官在隋唐成为外朝官，在唐朝中叶、北宋初期已经是名存实亡；枢密使亦如此。</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pPr>
            <a:r>
              <a:rPr lang="zh-CN" altLang="en-US" sz="2600" b="1">
                <a:solidFill>
                  <a:srgbClr val="C00000"/>
                </a:solidFill>
                <a:latin typeface="楷体" panose="02010609060101010101" charset="-122"/>
                <a:ea typeface="楷体" panose="02010609060101010101" charset="-122"/>
                <a:cs typeface="楷体" panose="02010609060101010101" charset="-122"/>
                <a:sym typeface="+mn-ea"/>
              </a:rPr>
              <a:t>   （4）分割相权：隋唐三省；宋设参知政事、枢密使、三司使。</a:t>
            </a: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a:p>
            <a:pPr indent="267970" algn="l" fontAlgn="auto">
              <a:lnSpc>
                <a:spcPct val="125000"/>
              </a:lnSpc>
              <a:spcBef>
                <a:spcPts val="0"/>
              </a:spcBef>
            </a:pPr>
            <a:endParaRPr lang="zh-CN" altLang="en-US" sz="2600" b="1">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412750" y="1363980"/>
            <a:ext cx="11367135" cy="491490"/>
          </a:xfrm>
          <a:prstGeom prst="rect">
            <a:avLst/>
          </a:prstGeom>
          <a:noFill/>
          <a:ln w="9525">
            <a:noFill/>
          </a:ln>
        </p:spPr>
        <p:txBody>
          <a:bodyPr wrap="square">
            <a:spAutoFit/>
          </a:bodyPr>
          <a:lstStyle/>
          <a:p>
            <a:pPr indent="0"/>
            <a:r>
              <a:rPr lang="zh-CN" sz="2600" b="1">
                <a:latin typeface="+mn-ea"/>
                <a:cs typeface="+mn-ea"/>
              </a:rPr>
              <a:t>探究三：在皇权与相权矛盾调整中不断演变的古代中枢权力机构</a:t>
            </a:r>
            <a:endParaRPr lang="zh-CN" sz="2600" b="1">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6" name="文本框 5"/>
          <p:cNvSpPr txBox="1"/>
          <p:nvPr/>
        </p:nvSpPr>
        <p:spPr>
          <a:xfrm>
            <a:off x="454660" y="717550"/>
            <a:ext cx="223075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【把握主线】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6394" name="文本框 4"/>
          <p:cNvSpPr txBox="1"/>
          <p:nvPr/>
        </p:nvSpPr>
        <p:spPr>
          <a:xfrm>
            <a:off x="349885" y="1957705"/>
            <a:ext cx="11492865" cy="3322955"/>
          </a:xfrm>
          <a:prstGeom prst="rect">
            <a:avLst/>
          </a:prstGeom>
          <a:noFill/>
          <a:ln w="9525">
            <a:noFill/>
          </a:ln>
        </p:spPr>
        <p:txBody>
          <a:bodyPr wrap="square" anchor="t">
            <a:spAutoFit/>
          </a:bodyPr>
          <a:lstStyle/>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思想文化：走向全面繁荣。</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①宋代儒学的哲学化和思辨化,程朱理学地位确立；</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②科学技术发展出现高峰,印刷术、指南针和火药发明与外传;</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③文学艺术世俗性增强,多元发展,出现了文人的世界。</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对外交往：出现空前的开放和交流的局面。</a:t>
            </a:r>
            <a:endParaRPr lang="zh-CN" altLang="en-US" sz="2800" b="1">
              <a:latin typeface="楷体" panose="02010609060101010101" charset="-122"/>
              <a:ea typeface="楷体" panose="02010609060101010101" charset="-122"/>
              <a:sym typeface="黑体" panose="02010609060101010101" charset="-122"/>
            </a:endParaRPr>
          </a:p>
          <a:p>
            <a:pPr defTabSz="914400" fontAlgn="auto">
              <a:lnSpc>
                <a:spcPct val="125000"/>
              </a:lnSpc>
            </a:pPr>
            <a:r>
              <a:rPr lang="zh-CN" altLang="en-US" sz="2800" b="1">
                <a:latin typeface="楷体" panose="02010609060101010101" charset="-122"/>
                <a:ea typeface="楷体" panose="02010609060101010101" charset="-122"/>
                <a:sym typeface="黑体" panose="02010609060101010101" charset="-122"/>
              </a:rPr>
              <a:t>     ①以海路为主,海外贸易更加发达。</a:t>
            </a:r>
            <a:endParaRPr lang="zh-CN" altLang="en-US" sz="2800" b="1">
              <a:latin typeface="楷体" panose="02010609060101010101" charset="-122"/>
              <a:ea typeface="楷体" panose="02010609060101010101" charset="-122"/>
              <a:sym typeface="黑体" panose="02010609060101010101" charset="-122"/>
            </a:endParaRPr>
          </a:p>
        </p:txBody>
      </p:sp>
      <p:sp>
        <p:nvSpPr>
          <p:cNvPr id="4" name="文本框 3"/>
          <p:cNvSpPr txBox="1"/>
          <p:nvPr/>
        </p:nvSpPr>
        <p:spPr>
          <a:xfrm>
            <a:off x="2489200" y="1435735"/>
            <a:ext cx="161290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阶段特征</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4097" name="Text Box 6"/>
          <p:cNvSpPr txBox="1"/>
          <p:nvPr/>
        </p:nvSpPr>
        <p:spPr>
          <a:xfrm>
            <a:off x="-12699" y="2728159"/>
            <a:ext cx="12177605" cy="922020"/>
          </a:xfrm>
          <a:prstGeom prst="rect">
            <a:avLst/>
          </a:prstGeom>
          <a:noFill/>
          <a:ln w="9525">
            <a:noFill/>
          </a:ln>
        </p:spPr>
        <p:txBody>
          <a:bodyPr wrap="square" anchor="t">
            <a:spAutoFit/>
          </a:bodyPr>
          <a:lstStyle/>
          <a:p>
            <a:pPr>
              <a:spcBef>
                <a:spcPct val="50000"/>
              </a:spcBef>
            </a:pPr>
            <a:r>
              <a:rPr lang="zh-CN" altLang="en-US" sz="5400" b="1" dirty="0" smtClean="0">
                <a:solidFill>
                  <a:srgbClr val="000000"/>
                </a:solidFill>
                <a:latin typeface="华文行楷" panose="02010800040101010101" pitchFamily="2" charset="-122"/>
                <a:ea typeface="华文行楷" panose="02010800040101010101" pitchFamily="2" charset="-122"/>
                <a:sym typeface="+mn-ea"/>
              </a:rPr>
              <a:t>       宋元专制主义中央集权的发展</a:t>
            </a:r>
            <a:r>
              <a:rPr lang="en-US" altLang="zh-CN" sz="5400" b="1" dirty="0">
                <a:solidFill>
                  <a:srgbClr val="000000"/>
                </a:solidFill>
                <a:latin typeface="华文行楷" panose="02010800040101010101" pitchFamily="2" charset="-122"/>
                <a:ea typeface="华文行楷" panose="02010800040101010101" pitchFamily="2" charset="-122"/>
                <a:sym typeface="+mn-ea"/>
              </a:rPr>
              <a:t> </a:t>
            </a:r>
            <a:r>
              <a:rPr lang="en-US" altLang="zh-CN" sz="5400" b="1" dirty="0" smtClean="0">
                <a:solidFill>
                  <a:srgbClr val="000000"/>
                </a:solidFill>
                <a:latin typeface="华文行楷" panose="02010800040101010101" pitchFamily="2" charset="-122"/>
                <a:ea typeface="华文行楷" panose="02010800040101010101" pitchFamily="2" charset="-122"/>
                <a:sym typeface="+mn-ea"/>
              </a:rPr>
              <a:t>                   </a:t>
            </a:r>
            <a:endParaRPr lang="en-US" altLang="zh-CN" sz="5400" b="1" dirty="0" smtClean="0">
              <a:solidFill>
                <a:srgbClr val="000000"/>
              </a:solidFill>
              <a:latin typeface="华文行楷" panose="02010800040101010101" pitchFamily="2" charset="-122"/>
              <a:ea typeface="华文行楷"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4" nodeType="afterEffect">
                                  <p:stCondLst>
                                    <p:cond delay="0"/>
                                  </p:stCondLst>
                                  <p:iterate type="lt">
                                    <p:tmPct val="50000"/>
                                  </p:iterate>
                                  <p:childTnLst>
                                    <p:set>
                                      <p:cBhvr>
                                        <p:cTn id="6" dur="1" fill="hold">
                                          <p:stCondLst>
                                            <p:cond delay="0"/>
                                          </p:stCondLst>
                                        </p:cTn>
                                        <p:tgtEl>
                                          <p:spTgt spid="4097"/>
                                        </p:tgtEl>
                                        <p:attrNameLst>
                                          <p:attrName>style.visibility</p:attrName>
                                        </p:attrNameLst>
                                      </p:cBhvr>
                                      <p:to>
                                        <p:strVal val="visible"/>
                                      </p:to>
                                    </p:set>
                                    <p:anim calcmode="discrete" valueType="clr">
                                      <p:cBhvr override="childStyle">
                                        <p:cTn id="7" dur="100"/>
                                        <p:tgtEl>
                                          <p:spTgt spid="4097"/>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4097"/>
                                        </p:tgtEl>
                                        <p:attrNameLst>
                                          <p:attrName>fillcolor</p:attrName>
                                        </p:attrNameLst>
                                      </p:cBhvr>
                                      <p:tavLst>
                                        <p:tav tm="0">
                                          <p:val>
                                            <p:clrVal>
                                              <a:schemeClr val="accent2"/>
                                            </p:clrVal>
                                          </p:val>
                                        </p:tav>
                                        <p:tav tm="50000">
                                          <p:val>
                                            <p:clrVal>
                                              <a:schemeClr val="hlink"/>
                                            </p:clrVal>
                                          </p:val>
                                        </p:tav>
                                      </p:tavLst>
                                    </p:anim>
                                    <p:set>
                                      <p:cBhvr>
                                        <p:cTn id="9" dur="100"/>
                                        <p:tgtEl>
                                          <p:spTgt spid="40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4097" grpId="2"/>
      <p:bldP spid="4097" grpId="3"/>
      <p:bldP spid="4097" grpId="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10160" y="10795"/>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3" name="文本框 2"/>
          <p:cNvSpPr txBox="1"/>
          <p:nvPr/>
        </p:nvSpPr>
        <p:spPr>
          <a:xfrm>
            <a:off x="243205" y="302895"/>
            <a:ext cx="228727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a:t>
            </a:r>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研究纲领</a:t>
            </a:r>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2332355" y="69532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考纲解读</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8" name="内容占位符 7"/>
          <p:cNvSpPr>
            <a:spLocks noGrp="1"/>
          </p:cNvSpPr>
          <p:nvPr/>
        </p:nvSpPr>
        <p:spPr>
          <a:xfrm>
            <a:off x="159385" y="1373505"/>
            <a:ext cx="12021820" cy="5277485"/>
          </a:xfrm>
          <a:prstGeom prst="rect">
            <a:avLst/>
          </a:prstGeom>
          <a:noFill/>
          <a:ln w="9525">
            <a:noFill/>
          </a:ln>
        </p:spPr>
        <p:txBody>
          <a:bodyPr anchor="t"/>
          <a:lstStyle>
            <a:lvl1pPr marL="457200" lvl="0" indent="-457200" algn="l" defTabSz="1219200" eaLnBrk="1" fontAlgn="base" latinLnBrk="0" hangingPunct="1">
              <a:lnSpc>
                <a:spcPct val="100000"/>
              </a:lnSpc>
              <a:spcBef>
                <a:spcPts val="130"/>
              </a:spcBef>
              <a:spcAft>
                <a:spcPct val="0"/>
              </a:spcAft>
              <a:buClr>
                <a:schemeClr val="hlink"/>
              </a:buClr>
              <a:buSzPct val="75000"/>
              <a:buFont typeface="Wingdings" panose="05000000000000000000" pitchFamily="2" charset="2"/>
              <a:buChar char="v"/>
              <a:defRPr sz="4265" b="0" i="0" u="none" kern="1200" baseline="0">
                <a:solidFill>
                  <a:schemeClr val="tx1"/>
                </a:solidFill>
                <a:latin typeface="+mn-lt"/>
                <a:ea typeface="+mn-ea"/>
                <a:cs typeface="+mn-cs"/>
              </a:defRPr>
            </a:lvl1pPr>
            <a:lvl2pPr marL="990600" lvl="1" indent="-381000" algn="l" defTabSz="1219200" eaLnBrk="1" fontAlgn="base" latinLnBrk="0" hangingPunct="1">
              <a:lnSpc>
                <a:spcPct val="100000"/>
              </a:lnSpc>
              <a:spcBef>
                <a:spcPts val="130"/>
              </a:spcBef>
              <a:spcAft>
                <a:spcPct val="0"/>
              </a:spcAft>
              <a:buClr>
                <a:schemeClr val="accent2"/>
              </a:buClr>
              <a:buSzPct val="85000"/>
              <a:buFont typeface="Wingdings" panose="05000000000000000000" pitchFamily="2" charset="2"/>
              <a:buChar char=""/>
              <a:defRPr sz="3735" b="0" i="0" u="none" kern="1200" baseline="0">
                <a:solidFill>
                  <a:schemeClr val="tx1"/>
                </a:solidFill>
                <a:latin typeface="+mn-lt"/>
                <a:ea typeface="+mn-ea"/>
                <a:cs typeface="+mn-cs"/>
              </a:defRPr>
            </a:lvl2pPr>
            <a:lvl3pPr marL="1524000" lvl="2"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3200" b="0" i="0" u="none" kern="1200" baseline="0">
                <a:solidFill>
                  <a:schemeClr val="tx1"/>
                </a:solidFill>
                <a:latin typeface="+mn-lt"/>
                <a:ea typeface="+mn-ea"/>
                <a:cs typeface="+mn-cs"/>
              </a:defRPr>
            </a:lvl3pPr>
            <a:lvl4pPr marL="2133600" lvl="3" indent="-304800" algn="l" defTabSz="1219200" eaLnBrk="1" fontAlgn="base" latinLnBrk="0" hangingPunct="1">
              <a:lnSpc>
                <a:spcPct val="100000"/>
              </a:lnSpc>
              <a:spcBef>
                <a:spcPts val="130"/>
              </a:spcBef>
              <a:spcAft>
                <a:spcPct val="0"/>
              </a:spcAft>
              <a:buClr>
                <a:schemeClr val="accent2"/>
              </a:buClr>
              <a:buSzPct val="90000"/>
              <a:buFont typeface="Wingdings" panose="05000000000000000000" pitchFamily="2" charset="2"/>
              <a:buChar char=""/>
              <a:defRPr sz="2665" b="0" i="0" u="none" kern="1200" baseline="0">
                <a:solidFill>
                  <a:schemeClr val="tx1"/>
                </a:solidFill>
                <a:latin typeface="+mn-lt"/>
                <a:ea typeface="+mn-ea"/>
                <a:cs typeface="+mn-cs"/>
              </a:defRPr>
            </a:lvl4pPr>
            <a:lvl5pPr marL="2743200" lvl="4"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5pPr>
            <a:lvl6pPr marL="3352800" lvl="5"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6pPr>
            <a:lvl7pPr marL="3962400" lvl="6"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7pPr>
            <a:lvl8pPr marL="4572000" lvl="7"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8pPr>
            <a:lvl9pPr marL="5181600" lvl="8" indent="-304800" algn="l" defTabSz="1219200" eaLnBrk="1" fontAlgn="base" latinLnBrk="0" hangingPunct="1">
              <a:lnSpc>
                <a:spcPct val="100000"/>
              </a:lnSpc>
              <a:spcBef>
                <a:spcPts val="130"/>
              </a:spcBef>
              <a:spcAft>
                <a:spcPct val="0"/>
              </a:spcAft>
              <a:buClr>
                <a:schemeClr val="hlink"/>
              </a:buClr>
              <a:buSzPct val="85000"/>
              <a:buFont typeface="Wingdings" panose="05000000000000000000" pitchFamily="2" charset="2"/>
              <a:buChar char="v"/>
              <a:defRPr sz="2665" b="0" i="0" u="none" kern="1200" baseline="0">
                <a:solidFill>
                  <a:schemeClr val="tx1"/>
                </a:solidFill>
                <a:latin typeface="+mn-lt"/>
                <a:ea typeface="+mn-ea"/>
                <a:cs typeface="+mn-cs"/>
              </a:defRPr>
            </a:lvl9pPr>
          </a:lstStyle>
          <a:p>
            <a:pPr>
              <a:lnSpc>
                <a:spcPct val="125000"/>
              </a:lnSpc>
              <a:spcAft>
                <a:spcPts val="0"/>
              </a:spcAft>
            </a:pPr>
            <a:r>
              <a:rPr lang="zh-CN" altLang="en-US" sz="2400" b="1">
                <a:latin typeface="楷体" panose="02010609060101010101" charset="-122"/>
                <a:ea typeface="楷体" panose="02010609060101010101" charset="-122"/>
              </a:rPr>
              <a:t>考纲解读</a:t>
            </a:r>
            <a:endParaRPr lang="zh-CN" altLang="en-US" sz="2400" b="1">
              <a:latin typeface="楷体" panose="02010609060101010101" charset="-122"/>
              <a:ea typeface="楷体" panose="02010609060101010101" charset="-122"/>
            </a:endParaRPr>
          </a:p>
          <a:p>
            <a:pPr marL="0" indent="0">
              <a:lnSpc>
                <a:spcPct val="125000"/>
              </a:lnSpc>
              <a:spcAft>
                <a:spcPts val="0"/>
              </a:spcAft>
              <a:buNone/>
            </a:pPr>
            <a:r>
              <a:rPr lang="zh-CN" altLang="en-US" sz="2400" b="1">
                <a:latin typeface="楷体" panose="02010609060101010101" charset="-122"/>
                <a:ea typeface="楷体" panose="02010609060101010101" charset="-122"/>
              </a:rPr>
              <a:t>    </a:t>
            </a:r>
            <a:r>
              <a:rPr lang="zh-CN" sz="2400" b="1">
                <a:latin typeface="楷体" panose="02010609060101010101" charset="-122"/>
                <a:ea typeface="楷体" panose="02010609060101010101" charset="-122"/>
              </a:rPr>
              <a:t>中国古代政治制度是</a:t>
            </a:r>
            <a:r>
              <a:rPr sz="2400" b="1">
                <a:latin typeface="楷体" panose="02010609060101010101" charset="-122"/>
                <a:ea typeface="楷体" panose="02010609060101010101" charset="-122"/>
              </a:rPr>
              <a:t>君主</a:t>
            </a:r>
            <a:r>
              <a:rPr sz="2400" b="1">
                <a:latin typeface="楷体" panose="02010609060101010101" charset="-122"/>
                <a:ea typeface="楷体" panose="02010609060101010101" charset="-122"/>
                <a:sym typeface="+mn-ea"/>
              </a:rPr>
              <a:t>专制</a:t>
            </a:r>
            <a:r>
              <a:rPr sz="2400" b="1">
                <a:latin typeface="楷体" panose="02010609060101010101" charset="-122"/>
                <a:ea typeface="楷体" panose="02010609060101010101" charset="-122"/>
              </a:rPr>
              <a:t>制、中央集权制、</a:t>
            </a:r>
            <a:r>
              <a:rPr lang="zh-CN" sz="2400" b="1">
                <a:latin typeface="楷体" panose="02010609060101010101" charset="-122"/>
                <a:ea typeface="楷体" panose="02010609060101010101" charset="-122"/>
              </a:rPr>
              <a:t>选官制度的演变</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监察制度的演变</a:t>
            </a:r>
            <a:endParaRPr sz="2400" b="1">
              <a:latin typeface="楷体" panose="02010609060101010101" charset="-122"/>
              <a:ea typeface="楷体" panose="02010609060101010101" charset="-122"/>
            </a:endParaRPr>
          </a:p>
          <a:p>
            <a:pPr marL="0" indent="0">
              <a:lnSpc>
                <a:spcPct val="125000"/>
              </a:lnSpc>
              <a:spcAft>
                <a:spcPts val="0"/>
              </a:spcAft>
              <a:buNone/>
            </a:pPr>
            <a:r>
              <a:rPr sz="2400" b="1">
                <a:solidFill>
                  <a:srgbClr val="FF0000"/>
                </a:solidFill>
                <a:latin typeface="楷体" panose="02010609060101010101" charset="-122"/>
                <a:ea typeface="楷体" panose="02010609060101010101" charset="-122"/>
              </a:rPr>
              <a:t>君主</a:t>
            </a:r>
            <a:r>
              <a:rPr sz="2400" b="1">
                <a:solidFill>
                  <a:srgbClr val="FF0000"/>
                </a:solidFill>
                <a:latin typeface="楷体" panose="02010609060101010101" charset="-122"/>
                <a:ea typeface="楷体" panose="02010609060101010101" charset="-122"/>
                <a:sym typeface="+mn-ea"/>
              </a:rPr>
              <a:t>专制</a:t>
            </a:r>
            <a:r>
              <a:rPr sz="2400" b="1">
                <a:solidFill>
                  <a:srgbClr val="FF0000"/>
                </a:solidFill>
                <a:latin typeface="楷体" panose="02010609060101010101" charset="-122"/>
                <a:ea typeface="楷体" panose="02010609060101010101" charset="-122"/>
              </a:rPr>
              <a:t>制度演变</a:t>
            </a:r>
            <a:r>
              <a:rPr lang="zh-CN" sz="2400" b="1">
                <a:solidFill>
                  <a:srgbClr val="FF0000"/>
                </a:solidFill>
                <a:latin typeface="楷体" panose="02010609060101010101" charset="-122"/>
                <a:ea typeface="楷体" panose="02010609060101010101" charset="-122"/>
              </a:rPr>
              <a:t>：</a:t>
            </a:r>
            <a:endParaRPr lang="zh-CN" sz="2400" b="1">
              <a:solidFill>
                <a:srgbClr val="FF0000"/>
              </a:solidFill>
              <a:latin typeface="楷体" panose="02010609060101010101" charset="-122"/>
              <a:ea typeface="楷体" panose="02010609060101010101" charset="-122"/>
            </a:endParaRPr>
          </a:p>
          <a:p>
            <a:pPr marL="0" indent="0">
              <a:lnSpc>
                <a:spcPct val="125000"/>
              </a:lnSpc>
              <a:spcAft>
                <a:spcPts val="0"/>
              </a:spcAft>
              <a:buNone/>
            </a:pPr>
            <a:endParaRPr lang="zh-CN" sz="2400" b="1">
              <a:solidFill>
                <a:srgbClr val="FF0000"/>
              </a:solidFill>
              <a:latin typeface="楷体" panose="02010609060101010101" charset="-122"/>
              <a:ea typeface="楷体" panose="02010609060101010101" charset="-122"/>
            </a:endParaRPr>
          </a:p>
          <a:p>
            <a:pPr marL="0" indent="0">
              <a:lnSpc>
                <a:spcPct val="125000"/>
              </a:lnSpc>
              <a:spcAft>
                <a:spcPts val="0"/>
              </a:spcAft>
              <a:buNone/>
            </a:pPr>
            <a:r>
              <a:rPr lang="zh-CN" sz="2400" b="1">
                <a:latin typeface="楷体" panose="02010609060101010101" charset="-122"/>
                <a:ea typeface="楷体" panose="02010609060101010101" charset="-122"/>
              </a:rPr>
              <a:t>     秦汉魏晋南北朝——君主丞相制度（一君一相制）</a:t>
            </a:r>
            <a:endParaRPr lang="zh-CN" sz="2400" b="1">
              <a:latin typeface="楷体" panose="02010609060101010101" charset="-122"/>
              <a:ea typeface="楷体" panose="02010609060101010101" charset="-122"/>
            </a:endParaRPr>
          </a:p>
          <a:p>
            <a:pPr marL="0" indent="0">
              <a:lnSpc>
                <a:spcPct val="125000"/>
              </a:lnSpc>
              <a:spcAft>
                <a:spcPts val="0"/>
              </a:spcAft>
              <a:buNone/>
            </a:pPr>
            <a:r>
              <a:rPr lang="zh-CN" sz="2400" b="1">
                <a:latin typeface="楷体" panose="02010609060101010101" charset="-122"/>
                <a:ea typeface="楷体" panose="02010609060101010101" charset="-122"/>
              </a:rPr>
              <a:t>     至高无上的皇帝之下，有一个总执朝政的丞相（独相），权力仅次于皇帝。</a:t>
            </a:r>
            <a:endParaRPr lang="zh-CN" sz="2400" b="1">
              <a:latin typeface="楷体" panose="02010609060101010101" charset="-122"/>
              <a:ea typeface="楷体" panose="02010609060101010101" charset="-122"/>
            </a:endParaRPr>
          </a:p>
          <a:p>
            <a:pPr marL="0" indent="0">
              <a:lnSpc>
                <a:spcPct val="125000"/>
              </a:lnSpc>
              <a:spcAft>
                <a:spcPts val="0"/>
              </a:spcAft>
              <a:buNone/>
            </a:pPr>
            <a:r>
              <a:rPr lang="zh-CN" sz="2400" b="1">
                <a:latin typeface="楷体" panose="02010609060101010101" charset="-122"/>
                <a:ea typeface="楷体" panose="02010609060101010101" charset="-122"/>
              </a:rPr>
              <a:t>     隋唐宋元——君主宰辅制度（一君多相制）</a:t>
            </a:r>
            <a:endParaRPr lang="zh-CN" sz="2400" b="1">
              <a:latin typeface="楷体" panose="02010609060101010101" charset="-122"/>
              <a:ea typeface="楷体" panose="02010609060101010101" charset="-122"/>
            </a:endParaRPr>
          </a:p>
          <a:p>
            <a:pPr marL="0" indent="0">
              <a:lnSpc>
                <a:spcPct val="125000"/>
              </a:lnSpc>
              <a:spcAft>
                <a:spcPts val="0"/>
              </a:spcAft>
              <a:buNone/>
            </a:pPr>
            <a:r>
              <a:rPr lang="zh-CN" sz="2400" b="1">
                <a:latin typeface="楷体" panose="02010609060101010101" charset="-122"/>
                <a:ea typeface="楷体" panose="02010609060101010101" charset="-122"/>
              </a:rPr>
              <a:t>     君主之下，有一个辅政的宰相群体，宰相由一人发展为一群人（群相）。  </a:t>
            </a:r>
            <a:endParaRPr lang="zh-CN" sz="2400" b="1">
              <a:latin typeface="楷体" panose="02010609060101010101" charset="-122"/>
              <a:ea typeface="楷体" panose="02010609060101010101" charset="-122"/>
            </a:endParaRPr>
          </a:p>
          <a:p>
            <a:pPr marL="0" indent="0">
              <a:lnSpc>
                <a:spcPct val="125000"/>
              </a:lnSpc>
              <a:spcAft>
                <a:spcPts val="0"/>
              </a:spcAft>
              <a:buNone/>
            </a:pPr>
            <a:r>
              <a:rPr lang="zh-CN" sz="2400" b="1">
                <a:latin typeface="楷体" panose="02010609060101010101" charset="-122"/>
                <a:ea typeface="楷体" panose="02010609060101010101" charset="-122"/>
              </a:rPr>
              <a:t>     元代一省制，丞相人数不定，多时5人。</a:t>
            </a:r>
            <a:endParaRPr lang="zh-CN"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629920" y="1228725"/>
            <a:ext cx="8961755" cy="20916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一、中枢权力机构的演进：</a:t>
            </a:r>
            <a:endParaRPr lang="zh-CN" altLang="zh-CN" sz="2600" b="1" kern="100" dirty="0">
              <a:latin typeface="+mj-ea"/>
              <a:ea typeface="+mj-ea"/>
              <a:cs typeface="Times New Roman" panose="02020603050405020304"/>
              <a:sym typeface="+mn-ea"/>
            </a:endParaRPr>
          </a:p>
          <a:p>
            <a:r>
              <a:rPr lang="zh-CN" altLang="en-US" sz="2600" b="1" kern="100" dirty="0">
                <a:solidFill>
                  <a:srgbClr val="FF0000"/>
                </a:solidFill>
                <a:latin typeface="+mj-ea"/>
                <a:ea typeface="+mj-ea"/>
                <a:cs typeface="Times New Roman" panose="02020603050405020304"/>
                <a:sym typeface="+mn-ea"/>
              </a:rPr>
              <a:t>秦朝：</a:t>
            </a:r>
            <a:endParaRPr lang="zh-CN" altLang="en-US" sz="2600" b="1" kern="100" dirty="0">
              <a:solidFill>
                <a:srgbClr val="FF0000"/>
              </a:solidFill>
              <a:latin typeface="+mj-ea"/>
              <a:ea typeface="+mj-ea"/>
              <a:cs typeface="Times New Roman" panose="02020603050405020304"/>
              <a:sym typeface="+mn-ea"/>
            </a:endParaRPr>
          </a:p>
          <a:p>
            <a:r>
              <a:rPr lang="zh-CN" altLang="en-US" sz="2600" b="1" kern="100" dirty="0">
                <a:solidFill>
                  <a:srgbClr val="FF0000"/>
                </a:solidFill>
                <a:latin typeface="+mj-ea"/>
                <a:ea typeface="+mj-ea"/>
                <a:cs typeface="Times New Roman" panose="02020603050405020304"/>
                <a:sym typeface="+mn-ea"/>
              </a:rPr>
              <a:t>汉朝：</a:t>
            </a:r>
            <a:endParaRPr lang="zh-CN" altLang="en-US" sz="2600" b="1" kern="100" dirty="0">
              <a:solidFill>
                <a:srgbClr val="FF0000"/>
              </a:solidFill>
              <a:latin typeface="+mj-ea"/>
              <a:ea typeface="+mj-ea"/>
              <a:cs typeface="Times New Roman" panose="02020603050405020304"/>
              <a:sym typeface="+mn-ea"/>
            </a:endParaRPr>
          </a:p>
          <a:p>
            <a:r>
              <a:rPr lang="zh-CN" altLang="en-US" sz="2600" b="1" kern="100" dirty="0">
                <a:solidFill>
                  <a:srgbClr val="FF0000"/>
                </a:solidFill>
                <a:latin typeface="+mj-ea"/>
                <a:ea typeface="+mj-ea"/>
                <a:cs typeface="Times New Roman" panose="02020603050405020304"/>
                <a:sym typeface="+mn-ea"/>
              </a:rPr>
              <a:t>魏晋时期：</a:t>
            </a:r>
            <a:endParaRPr lang="zh-CN" altLang="en-US" sz="2600" b="1" kern="100" dirty="0">
              <a:solidFill>
                <a:srgbClr val="FF0000"/>
              </a:solidFill>
              <a:latin typeface="+mj-ea"/>
              <a:ea typeface="+mj-ea"/>
              <a:cs typeface="Times New Roman" panose="02020603050405020304"/>
              <a:sym typeface="+mn-ea"/>
            </a:endParaRPr>
          </a:p>
          <a:p>
            <a:r>
              <a:rPr lang="zh-CN" altLang="en-US" sz="2600" b="1" kern="100" dirty="0">
                <a:solidFill>
                  <a:srgbClr val="FF0000"/>
                </a:solidFill>
                <a:latin typeface="+mj-ea"/>
                <a:ea typeface="+mj-ea"/>
                <a:cs typeface="Times New Roman" panose="02020603050405020304"/>
                <a:sym typeface="+mn-ea"/>
              </a:rPr>
              <a:t>隋唐时期：</a:t>
            </a:r>
            <a:endParaRPr lang="zh-CN" altLang="en-US" sz="2600" b="1" kern="100" dirty="0">
              <a:solidFill>
                <a:srgbClr val="FF0000"/>
              </a:solidFill>
              <a:latin typeface="+mj-ea"/>
              <a:ea typeface="+mj-ea"/>
              <a:cs typeface="Times New Roman" panose="02020603050405020304"/>
              <a:sym typeface="+mn-ea"/>
            </a:endParaRPr>
          </a:p>
        </p:txBody>
      </p:sp>
      <p:sp>
        <p:nvSpPr>
          <p:cNvPr id="18435" name="文本占位符 18434"/>
          <p:cNvSpPr/>
          <p:nvPr/>
        </p:nvSpPr>
        <p:spPr>
          <a:xfrm>
            <a:off x="345440" y="1590040"/>
            <a:ext cx="11536680" cy="18923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pPr>
            <a:r>
              <a:rPr lang="en-US" altLang="zh-CN" b="1" dirty="0"/>
              <a:t>      </a:t>
            </a:r>
            <a:endParaRPr lang="zh-CN" altLang="en-US" b="1" dirty="0"/>
          </a:p>
          <a:p>
            <a:pPr>
              <a:lnSpc>
                <a:spcPct val="125000"/>
              </a:lnSpc>
              <a:spcBef>
                <a:spcPts val="0"/>
              </a:spcBef>
            </a:pPr>
            <a:r>
              <a:rPr lang="zh-CN" altLang="en-US" b="1" dirty="0"/>
              <a:t>      </a:t>
            </a:r>
            <a:endParaRPr lang="zh-CN" alt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alphaModFix amt="70000"/>
            <a:extLst>
              <a:ext uri="{28A0092B-C50C-407E-A947-70E740481C1C}">
                <a14:useLocalDpi xmlns:a14="http://schemas.microsoft.com/office/drawing/2010/main" val="0"/>
              </a:ext>
            </a:extLst>
          </a:blip>
          <a:srcRect l="21487" b="14624"/>
          <a:stretch>
            <a:fillRect/>
          </a:stretch>
        </p:blipFill>
        <p:spPr>
          <a:xfrm flipH="1">
            <a:off x="0" y="0"/>
            <a:ext cx="3494405" cy="1957705"/>
          </a:xfrm>
          <a:prstGeom prst="rect">
            <a:avLst/>
          </a:prstGeom>
        </p:spPr>
      </p:pic>
      <p:pic>
        <p:nvPicPr>
          <p:cNvPr id="19" name="图片 18"/>
          <p:cNvPicPr>
            <a:picLocks noChangeAspect="1"/>
          </p:cNvPicPr>
          <p:nvPr/>
        </p:nvPicPr>
        <p:blipFill rotWithShape="1">
          <a:blip r:embed="rId2" cstate="email"/>
          <a:srcRect/>
          <a:stretch>
            <a:fillRect/>
          </a:stretch>
        </p:blipFill>
        <p:spPr>
          <a:xfrm>
            <a:off x="-60983" y="5467002"/>
            <a:ext cx="2746381" cy="1398315"/>
          </a:xfrm>
          <a:prstGeom prst="rect">
            <a:avLst/>
          </a:prstGeom>
        </p:spPr>
      </p:pic>
      <p:sp>
        <p:nvSpPr>
          <p:cNvPr id="15363" name="文本框 2"/>
          <p:cNvSpPr txBox="1"/>
          <p:nvPr/>
        </p:nvSpPr>
        <p:spPr>
          <a:xfrm>
            <a:off x="7239635" y="123825"/>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高考历史一轮通史复习资料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3" cstate="print"/>
          <a:srcRect l="1029" t="-430" r="-1029" b="430"/>
          <a:stretch>
            <a:fillRect/>
          </a:stretch>
        </p:blipFill>
        <p:spPr>
          <a:xfrm>
            <a:off x="11075035" y="10795"/>
            <a:ext cx="1106170" cy="1106170"/>
          </a:xfrm>
          <a:prstGeom prst="ellipse">
            <a:avLst/>
          </a:prstGeom>
        </p:spPr>
      </p:pic>
      <p:sp>
        <p:nvSpPr>
          <p:cNvPr id="5" name="文本框 4"/>
          <p:cNvSpPr txBox="1"/>
          <p:nvPr/>
        </p:nvSpPr>
        <p:spPr>
          <a:xfrm>
            <a:off x="243205" y="302895"/>
            <a:ext cx="2317115" cy="521970"/>
          </a:xfrm>
          <a:prstGeom prst="rect">
            <a:avLst/>
          </a:prstGeom>
          <a:noFill/>
        </p:spPr>
        <p:txBody>
          <a:bodyPr wrap="square" rtlCol="0">
            <a:spAutoFit/>
          </a:bodyPr>
          <a:lstStyle/>
          <a:p>
            <a:r>
              <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b="1"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581910" y="706755"/>
            <a:ext cx="1607820" cy="521970"/>
          </a:xfrm>
          <a:prstGeom prst="rect">
            <a:avLst/>
          </a:prstGeom>
          <a:noFill/>
        </p:spPr>
        <p:txBody>
          <a:bodyPr wrap="none" rtlCol="0" anchor="t">
            <a:spAutoFit/>
          </a:bodyPr>
          <a:lstStyle/>
          <a:p>
            <a:r>
              <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知识梳理</a:t>
            </a:r>
            <a:endParaRPr kumimoji="1" lang="zh-CN" altLang="en-US"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629920" y="1228725"/>
            <a:ext cx="8961755" cy="491490"/>
          </a:xfrm>
          <a:prstGeom prst="rect">
            <a:avLst/>
          </a:prstGeom>
          <a:noFill/>
        </p:spPr>
        <p:txBody>
          <a:bodyPr wrap="square" rtlCol="0" anchor="t">
            <a:spAutoFit/>
          </a:bodyPr>
          <a:lstStyle/>
          <a:p>
            <a:r>
              <a:rPr lang="zh-CN" altLang="zh-CN" sz="2600" b="1" kern="100" dirty="0">
                <a:latin typeface="+mj-ea"/>
                <a:ea typeface="+mj-ea"/>
                <a:cs typeface="Times New Roman" panose="02020603050405020304"/>
                <a:sym typeface="+mn-ea"/>
              </a:rPr>
              <a:t>一、中枢权力机构的演进：     </a:t>
            </a:r>
            <a:r>
              <a:rPr lang="zh-CN" altLang="zh-CN" sz="2600" b="1" kern="100" dirty="0">
                <a:solidFill>
                  <a:srgbClr val="FF0000"/>
                </a:solidFill>
                <a:latin typeface="+mj-ea"/>
                <a:ea typeface="+mj-ea"/>
                <a:cs typeface="Times New Roman" panose="02020603050405020304"/>
                <a:sym typeface="+mn-ea"/>
              </a:rPr>
              <a:t>【</a:t>
            </a:r>
            <a:r>
              <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rPr>
              <a:t>从三省制到一省制】</a:t>
            </a:r>
            <a:endParaRPr lang="zh-CN" altLang="zh-CN" sz="2600" b="1" kern="100" dirty="0">
              <a:solidFill>
                <a:srgbClr val="FF0000"/>
              </a:solidFill>
              <a:latin typeface="楷体" panose="02010609060101010101" charset="-122"/>
              <a:ea typeface="楷体" panose="02010609060101010101" charset="-122"/>
              <a:cs typeface="Times New Roman" panose="02020603050405020304"/>
              <a:sym typeface="+mn-ea"/>
            </a:endParaRPr>
          </a:p>
        </p:txBody>
      </p:sp>
      <p:sp>
        <p:nvSpPr>
          <p:cNvPr id="18435" name="文本占位符 18434"/>
          <p:cNvSpPr/>
          <p:nvPr/>
        </p:nvSpPr>
        <p:spPr>
          <a:xfrm>
            <a:off x="345440" y="1767840"/>
            <a:ext cx="11536680" cy="509778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None/>
              <a:defRPr sz="2400" kern="1200">
                <a:solidFill>
                  <a:srgbClr val="862110"/>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1800" kern="1200">
                <a:solidFill>
                  <a:schemeClr val="tx1"/>
                </a:solidFill>
                <a:latin typeface="Calibri" panose="020F0502020204030204" charset="0"/>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1600" kern="1200">
                <a:solidFill>
                  <a:schemeClr val="tx1"/>
                </a:solidFill>
                <a:latin typeface="Calibri" panose="020F0502020204030204" charset="0"/>
                <a:ea typeface="+mn-ea"/>
                <a:cs typeface="+mn-cs"/>
                <a:sym typeface="Calibri" panose="020F0502020204030204" charset="0"/>
              </a:defRPr>
            </a:lvl9pPr>
          </a:lstStyle>
          <a:p>
            <a:pPr>
              <a:lnSpc>
                <a:spcPct val="125000"/>
              </a:lnSpc>
              <a:spcBef>
                <a:spcPts val="0"/>
              </a:spcBef>
              <a:spcAft>
                <a:spcPts val="0"/>
              </a:spcAft>
            </a:pPr>
            <a:r>
              <a:rPr lang="en-US" altLang="zh-CN" b="1" dirty="0"/>
              <a:t>      </a:t>
            </a:r>
            <a:r>
              <a:rPr lang="zh-CN" altLang="en-US" b="1" dirty="0"/>
              <a:t>（三）</a:t>
            </a:r>
            <a:r>
              <a:rPr lang="zh-CN" altLang="en-US" b="1" dirty="0">
                <a:sym typeface="+mn-ea"/>
              </a:rPr>
              <a:t>北宋时期</a:t>
            </a:r>
            <a:r>
              <a:rPr lang="en-US" altLang="zh-CN" b="1" dirty="0">
                <a:sym typeface="+mn-ea"/>
              </a:rPr>
              <a:t>——</a:t>
            </a:r>
            <a:r>
              <a:rPr lang="zh-CN" altLang="en-US" b="1" dirty="0">
                <a:sym typeface="+mn-ea"/>
              </a:rPr>
              <a:t>二府三司制</a:t>
            </a:r>
            <a:endParaRPr lang="zh-CN" altLang="en-US" b="1" dirty="0"/>
          </a:p>
          <a:p>
            <a:pPr algn="l" defTabSz="914400">
              <a:lnSpc>
                <a:spcPct val="125000"/>
              </a:lnSpc>
              <a:spcBef>
                <a:spcPts val="0"/>
              </a:spcBef>
              <a:spcAft>
                <a:spcPts val="0"/>
              </a:spcAft>
              <a:buNone/>
            </a:pPr>
            <a:r>
              <a:rPr lang="zh-CN" altLang="en-US" b="1" dirty="0"/>
              <a:t>         </a:t>
            </a:r>
            <a:r>
              <a:rPr lang="en-US" altLang="zh-CN" b="1" dirty="0"/>
              <a:t>1.</a:t>
            </a:r>
            <a:r>
              <a:rPr lang="zh-CN" altLang="en-US" b="1" dirty="0"/>
              <a:t> </a:t>
            </a: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内容：</a:t>
            </a:r>
            <a:endParaRPr lang="zh-CN" altLang="en-US" b="1" strike="noStrike" noProof="1">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设中书门下(习称政事堂)，长官为“同平章事”,其职能是：草拟、审核政令，相当于行政服务中心。职务相当于宰相。</a:t>
            </a:r>
            <a:endParaRPr lang="zh-CN" altLang="en-US" b="1" strike="noStrike" noProof="1">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设参知政事为副相，分享其行政权；</a:t>
            </a:r>
            <a:endPar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设枢密使管军事，分出其军权；</a:t>
            </a:r>
            <a:endPar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设三司使管财政收入，分出其财政。</a:t>
            </a:r>
            <a:endPar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综上，北宋前期，宰相主管民政，枢密使主管军政，三司使主管财政。</a:t>
            </a:r>
            <a:endPar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2.特点：</a:t>
            </a:r>
            <a:endParaRPr lang="zh-CN" altLang="en-US" b="1" strike="noStrike" noProof="1">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r>
              <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rPr>
              <a:t>        削弱相权，加强皇权。</a:t>
            </a:r>
            <a:endParaRPr lang="zh-CN" altLang="en-US" b="1" strike="noStrike" noProof="1">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a:p>
            <a:pPr algn="l" defTabSz="914400">
              <a:lnSpc>
                <a:spcPct val="125000"/>
              </a:lnSpc>
              <a:spcBef>
                <a:spcPts val="0"/>
              </a:spcBef>
              <a:spcAft>
                <a:spcPts val="0"/>
              </a:spcAft>
              <a:buNone/>
            </a:pPr>
            <a:endParaRPr lang="zh-CN" altLang="en-US" b="1" dirty="0">
              <a:latin typeface="宋体" panose="02010600030101010101" pitchFamily="2" charset="-122"/>
              <a:ea typeface="宋体" panose="02010600030101010101" pitchFamily="2" charset="-122"/>
              <a:cs typeface="宋体" panose="02010600030101010101" pitchFamily="2" charset="-122"/>
              <a:sym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34817"/>
          <p:cNvSpPr txBox="1"/>
          <p:nvPr/>
        </p:nvSpPr>
        <p:spPr>
          <a:xfrm>
            <a:off x="6573838" y="708025"/>
            <a:ext cx="3902075" cy="584200"/>
          </a:xfrm>
          <a:prstGeom prst="rect">
            <a:avLst/>
          </a:prstGeom>
          <a:noFill/>
          <a:ln w="9525">
            <a:noFill/>
          </a:ln>
        </p:spPr>
        <p:txBody>
          <a:bodyPr anchor="t"/>
          <a:p>
            <a:r>
              <a:rPr lang="en-US" altLang="zh-CN" sz="3200" b="1" dirty="0">
                <a:solidFill>
                  <a:srgbClr val="FF0000"/>
                </a:solidFill>
                <a:latin typeface="黑体" panose="02010609060101010101" charset="-122"/>
                <a:ea typeface="黑体" panose="02010609060101010101" charset="-122"/>
              </a:rPr>
              <a:t>“</a:t>
            </a:r>
            <a:r>
              <a:rPr lang="zh-CN" altLang="en-US" sz="3200" b="1" dirty="0">
                <a:solidFill>
                  <a:srgbClr val="FF0000"/>
                </a:solidFill>
                <a:latin typeface="黑体" panose="02010609060101010101" charset="-122"/>
                <a:ea typeface="黑体" panose="02010609060101010101" charset="-122"/>
              </a:rPr>
              <a:t>二府三司三衙”</a:t>
            </a:r>
            <a:endParaRPr lang="zh-CN" altLang="en-US" sz="3200" b="1" dirty="0">
              <a:solidFill>
                <a:srgbClr val="FF0000"/>
              </a:solidFill>
              <a:latin typeface="黑体" panose="02010609060101010101" charset="-122"/>
              <a:ea typeface="黑体" panose="02010609060101010101" charset="-122"/>
            </a:endParaRPr>
          </a:p>
        </p:txBody>
      </p:sp>
      <p:sp>
        <p:nvSpPr>
          <p:cNvPr id="32770" name="矩形 34818"/>
          <p:cNvSpPr/>
          <p:nvPr/>
        </p:nvSpPr>
        <p:spPr>
          <a:xfrm>
            <a:off x="1600200" y="2055813"/>
            <a:ext cx="1936750" cy="583565"/>
          </a:xfrm>
          <a:prstGeom prst="rect">
            <a:avLst/>
          </a:prstGeom>
          <a:noFill/>
          <a:ln w="9525">
            <a:noFill/>
          </a:ln>
        </p:spPr>
        <p:txBody>
          <a:bodyPr anchor="t">
            <a:spAutoFit/>
          </a:bodyPr>
          <a:p>
            <a:r>
              <a:rPr lang="zh-CN" altLang="en-US" sz="3200" b="1" dirty="0">
                <a:solidFill>
                  <a:srgbClr val="000099"/>
                </a:solidFill>
                <a:latin typeface="华文中宋" panose="02010600040101010101" charset="-122"/>
                <a:ea typeface="华文中宋" panose="02010600040101010101" charset="-122"/>
              </a:rPr>
              <a:t>二府</a:t>
            </a:r>
            <a:endParaRPr lang="zh-CN" altLang="en-US" sz="3200" b="1" dirty="0">
              <a:solidFill>
                <a:srgbClr val="000099"/>
              </a:solidFill>
              <a:latin typeface="华文中宋" panose="02010600040101010101" charset="-122"/>
              <a:ea typeface="华文中宋" panose="02010600040101010101" charset="-122"/>
            </a:endParaRPr>
          </a:p>
        </p:txBody>
      </p:sp>
      <p:sp>
        <p:nvSpPr>
          <p:cNvPr id="34820" name="矩形 34819"/>
          <p:cNvSpPr/>
          <p:nvPr/>
        </p:nvSpPr>
        <p:spPr>
          <a:xfrm>
            <a:off x="2819400" y="1554163"/>
            <a:ext cx="2057400" cy="583565"/>
          </a:xfrm>
          <a:prstGeom prst="rect">
            <a:avLst/>
          </a:prstGeom>
          <a:noFill/>
          <a:ln w="9525">
            <a:noFill/>
          </a:ln>
        </p:spPr>
        <p:txBody>
          <a:bodyPr anchor="t">
            <a:spAutoFit/>
          </a:bodyPr>
          <a:p>
            <a:r>
              <a:rPr lang="zh-CN" altLang="en-US" sz="3200" b="1" dirty="0">
                <a:latin typeface="黑体" panose="02010609060101010101" charset="-122"/>
                <a:ea typeface="黑体" panose="02010609060101010101" charset="-122"/>
              </a:rPr>
              <a:t>中书门下</a:t>
            </a:r>
            <a:endParaRPr lang="zh-CN" altLang="en-US" sz="3200" b="1" dirty="0">
              <a:latin typeface="黑体" panose="02010609060101010101" charset="-122"/>
              <a:ea typeface="黑体" panose="02010609060101010101" charset="-122"/>
            </a:endParaRPr>
          </a:p>
        </p:txBody>
      </p:sp>
      <p:sp>
        <p:nvSpPr>
          <p:cNvPr id="34821" name="矩形 34820"/>
          <p:cNvSpPr/>
          <p:nvPr/>
        </p:nvSpPr>
        <p:spPr>
          <a:xfrm>
            <a:off x="2819400" y="2514600"/>
            <a:ext cx="1828800" cy="583565"/>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rPr>
              <a:t>枢密院</a:t>
            </a:r>
            <a:endParaRPr kumimoji="0" lang="zh-CN" altLang="en-US" sz="3200" b="1" i="0" u="none" strike="noStrike" kern="1200" cap="none" spc="0" normalizeH="0" baseline="0" noProof="1">
              <a:ln>
                <a:noFill/>
              </a:ln>
              <a:solidFill>
                <a:schemeClr val="tx1"/>
              </a:solidFill>
              <a:effectLst>
                <a:outerShdw blurRad="38100" dist="38100" dir="2700000">
                  <a:srgbClr val="C0C0C0"/>
                </a:outerShdw>
              </a:effectLst>
              <a:uLnTx/>
              <a:uFillTx/>
              <a:latin typeface="Arial" panose="020B0604020202020204" pitchFamily="34" charset="0"/>
              <a:ea typeface="华文中宋" panose="02010600040101010101" charset="-122"/>
              <a:cs typeface="+mn-cs"/>
            </a:endParaRPr>
          </a:p>
        </p:txBody>
      </p:sp>
      <p:sp>
        <p:nvSpPr>
          <p:cNvPr id="32773" name="左大括号 34821"/>
          <p:cNvSpPr/>
          <p:nvPr/>
        </p:nvSpPr>
        <p:spPr>
          <a:xfrm>
            <a:off x="2511425" y="1871663"/>
            <a:ext cx="228600" cy="914400"/>
          </a:xfrm>
          <a:prstGeom prst="leftBrace">
            <a:avLst>
              <a:gd name="adj1" fmla="val 100000"/>
              <a:gd name="adj2" fmla="val 50000"/>
            </a:avLst>
          </a:prstGeom>
          <a:noFill/>
          <a:ln w="38100" cap="flat" cmpd="sng">
            <a:solidFill>
              <a:srgbClr val="000000"/>
            </a:solidFill>
            <a:prstDash val="solid"/>
            <a:round/>
            <a:headEnd type="none" w="med" len="med"/>
            <a:tailEnd type="none" w="med" len="med"/>
          </a:ln>
        </p:spPr>
        <p:txBody>
          <a:bodyPr anchor="t"/>
          <a:p>
            <a:endParaRPr lang="zh-CN" altLang="zh-CN" dirty="0">
              <a:latin typeface="Arial" panose="020B0604020202020204" pitchFamily="34" charset="0"/>
              <a:ea typeface="黑体" panose="02010609060101010101" charset="-122"/>
            </a:endParaRPr>
          </a:p>
        </p:txBody>
      </p:sp>
      <p:sp>
        <p:nvSpPr>
          <p:cNvPr id="32774" name="矩形 34822"/>
          <p:cNvSpPr/>
          <p:nvPr/>
        </p:nvSpPr>
        <p:spPr>
          <a:xfrm>
            <a:off x="1785938" y="4892675"/>
            <a:ext cx="3621087" cy="583565"/>
          </a:xfrm>
          <a:prstGeom prst="rect">
            <a:avLst/>
          </a:prstGeom>
          <a:noFill/>
          <a:ln w="9525">
            <a:noFill/>
          </a:ln>
        </p:spPr>
        <p:txBody>
          <a:bodyPr anchor="t">
            <a:spAutoFit/>
          </a:bodyPr>
          <a:p>
            <a:r>
              <a:rPr lang="zh-CN" altLang="en-US" sz="3200" b="1" dirty="0">
                <a:solidFill>
                  <a:srgbClr val="000099"/>
                </a:solidFill>
                <a:latin typeface="华文中宋" panose="02010600040101010101" charset="-122"/>
                <a:ea typeface="华文中宋" panose="02010600040101010101" charset="-122"/>
              </a:rPr>
              <a:t>三司</a:t>
            </a:r>
            <a:r>
              <a:rPr lang="zh-CN" altLang="en-US" sz="3200" b="1" dirty="0">
                <a:solidFill>
                  <a:srgbClr val="000099"/>
                </a:solidFill>
                <a:latin typeface="Arial" panose="020B0604020202020204" pitchFamily="34" charset="0"/>
                <a:ea typeface="华文中宋" panose="02010600040101010101" charset="-122"/>
              </a:rPr>
              <a:t>：</a:t>
            </a:r>
            <a:endParaRPr lang="zh-CN" altLang="en-US" sz="3200" b="1" dirty="0">
              <a:solidFill>
                <a:srgbClr val="000099"/>
              </a:solidFill>
              <a:latin typeface="Arial" panose="020B0604020202020204" pitchFamily="34" charset="0"/>
              <a:ea typeface="华文中宋" panose="02010600040101010101" charset="-122"/>
            </a:endParaRPr>
          </a:p>
        </p:txBody>
      </p:sp>
      <p:sp>
        <p:nvSpPr>
          <p:cNvPr id="34824" name="文本框 34823"/>
          <p:cNvSpPr txBox="1"/>
          <p:nvPr/>
        </p:nvSpPr>
        <p:spPr>
          <a:xfrm>
            <a:off x="6573838" y="3665538"/>
            <a:ext cx="4130675" cy="584200"/>
          </a:xfrm>
          <a:prstGeom prst="rect">
            <a:avLst/>
          </a:prstGeom>
          <a:noFill/>
          <a:ln w="9525">
            <a:noFill/>
          </a:ln>
        </p:spPr>
        <p:txBody>
          <a:bodyPr anchor="t"/>
          <a:p>
            <a:r>
              <a:rPr lang="zh-CN" altLang="en-US" sz="3200" b="1" dirty="0">
                <a:latin typeface="黑体" panose="02010609060101010101" charset="-122"/>
                <a:ea typeface="黑体" panose="02010609060101010101" charset="-122"/>
              </a:rPr>
              <a:t>官：</a:t>
            </a:r>
            <a:r>
              <a:rPr lang="zh-CN" altLang="en-US" sz="3200" b="1" dirty="0">
                <a:solidFill>
                  <a:srgbClr val="A50021"/>
                </a:solidFill>
                <a:latin typeface="黑体" panose="02010609060101010101" charset="-122"/>
                <a:ea typeface="黑体" panose="02010609060101010101" charset="-122"/>
              </a:rPr>
              <a:t>三司使（财政）</a:t>
            </a:r>
            <a:endParaRPr lang="zh-CN" altLang="en-US" sz="3200" b="1" dirty="0">
              <a:solidFill>
                <a:srgbClr val="A50021"/>
              </a:solidFill>
              <a:latin typeface="黑体" panose="02010609060101010101" charset="-122"/>
              <a:ea typeface="黑体" panose="02010609060101010101" charset="-122"/>
            </a:endParaRPr>
          </a:p>
        </p:txBody>
      </p:sp>
      <p:sp>
        <p:nvSpPr>
          <p:cNvPr id="34825" name="文本框 34824"/>
          <p:cNvSpPr txBox="1"/>
          <p:nvPr/>
        </p:nvSpPr>
        <p:spPr>
          <a:xfrm>
            <a:off x="4724400" y="1524000"/>
            <a:ext cx="5654675" cy="582613"/>
          </a:xfrm>
          <a:prstGeom prst="rect">
            <a:avLst/>
          </a:prstGeom>
          <a:noFill/>
          <a:ln w="9525">
            <a:noFill/>
          </a:ln>
        </p:spPr>
        <p:txBody>
          <a:bodyPr anchor="t"/>
          <a:p>
            <a:r>
              <a:rPr lang="zh-CN" altLang="en-US" sz="3200" b="1" dirty="0">
                <a:latin typeface="黑体" panose="02010609060101010101" charset="-122"/>
                <a:ea typeface="黑体" panose="02010609060101010101" charset="-122"/>
              </a:rPr>
              <a:t>官：</a:t>
            </a:r>
            <a:r>
              <a:rPr lang="zh-CN" altLang="en-US" sz="3200" b="1" dirty="0">
                <a:solidFill>
                  <a:srgbClr val="A50021"/>
                </a:solidFill>
                <a:latin typeface="黑体" panose="02010609060101010101" charset="-122"/>
                <a:ea typeface="黑体" panose="02010609060101010101" charset="-122"/>
              </a:rPr>
              <a:t>同中书门下平章事（相）</a:t>
            </a:r>
            <a:endParaRPr lang="zh-CN" altLang="en-US" sz="3200" b="1" dirty="0">
              <a:solidFill>
                <a:srgbClr val="A50021"/>
              </a:solidFill>
              <a:latin typeface="黑体" panose="02010609060101010101" charset="-122"/>
              <a:ea typeface="黑体" panose="02010609060101010101" charset="-122"/>
            </a:endParaRPr>
          </a:p>
        </p:txBody>
      </p:sp>
      <p:sp>
        <p:nvSpPr>
          <p:cNvPr id="34826" name="文本框 34825"/>
          <p:cNvSpPr txBox="1"/>
          <p:nvPr/>
        </p:nvSpPr>
        <p:spPr>
          <a:xfrm>
            <a:off x="4724400" y="2103438"/>
            <a:ext cx="4892675" cy="582612"/>
          </a:xfrm>
          <a:prstGeom prst="rect">
            <a:avLst/>
          </a:prstGeom>
          <a:noFill/>
          <a:ln w="9525">
            <a:noFill/>
          </a:ln>
        </p:spPr>
        <p:txBody>
          <a:bodyPr anchor="t"/>
          <a:p>
            <a:r>
              <a:rPr lang="zh-CN" altLang="en-US" sz="3200" b="1" dirty="0">
                <a:latin typeface="黑体" panose="02010609060101010101" charset="-122"/>
                <a:ea typeface="黑体" panose="02010609060101010101" charset="-122"/>
              </a:rPr>
              <a:t>后增设</a:t>
            </a:r>
            <a:r>
              <a:rPr lang="zh-CN" altLang="en-US" sz="3200" b="1" dirty="0">
                <a:solidFill>
                  <a:srgbClr val="A50021"/>
                </a:solidFill>
                <a:latin typeface="黑体" panose="02010609060101010101" charset="-122"/>
                <a:ea typeface="黑体" panose="02010609060101010101" charset="-122"/>
              </a:rPr>
              <a:t>参知政事（副相）</a:t>
            </a:r>
            <a:endParaRPr lang="zh-CN" altLang="en-US" sz="3200" b="1" dirty="0">
              <a:solidFill>
                <a:srgbClr val="A50021"/>
              </a:solidFill>
              <a:latin typeface="黑体" panose="02010609060101010101" charset="-122"/>
              <a:ea typeface="黑体" panose="02010609060101010101" charset="-122"/>
            </a:endParaRPr>
          </a:p>
        </p:txBody>
      </p:sp>
      <p:sp>
        <p:nvSpPr>
          <p:cNvPr id="34827" name="矩形 34826"/>
          <p:cNvSpPr/>
          <p:nvPr/>
        </p:nvSpPr>
        <p:spPr>
          <a:xfrm>
            <a:off x="2819400" y="4719638"/>
            <a:ext cx="7696200" cy="1076325"/>
          </a:xfrm>
          <a:prstGeom prst="rect">
            <a:avLst/>
          </a:prstGeom>
          <a:noFill/>
          <a:ln w="9525">
            <a:noFill/>
          </a:ln>
        </p:spPr>
        <p:txBody>
          <a:bodyPr anchor="ctr">
            <a:spAutoFit/>
          </a:bodyPr>
          <a:p>
            <a:r>
              <a:rPr lang="zh-CN" altLang="en-US" sz="3200" b="1" dirty="0">
                <a:latin typeface="黑体" panose="02010609060101010101" charset="-122"/>
                <a:ea typeface="黑体" panose="02010609060101010101" charset="-122"/>
              </a:rPr>
              <a:t>殿前都指挥使司、侍卫亲军马军都指挥</a:t>
            </a:r>
            <a:endParaRPr lang="zh-CN" altLang="en-US" sz="3200" b="1" dirty="0">
              <a:latin typeface="黑体" panose="02010609060101010101" charset="-122"/>
              <a:ea typeface="黑体" panose="02010609060101010101" charset="-122"/>
            </a:endParaRPr>
          </a:p>
          <a:p>
            <a:r>
              <a:rPr lang="zh-CN" altLang="en-US" sz="3200" b="1" dirty="0">
                <a:latin typeface="黑体" panose="02010609060101010101" charset="-122"/>
                <a:ea typeface="黑体" panose="02010609060101010101" charset="-122"/>
              </a:rPr>
              <a:t>使司、侍卫亲军步军都指挥使司</a:t>
            </a:r>
            <a:endParaRPr lang="zh-CN" altLang="en-US" sz="3200" b="1" dirty="0">
              <a:latin typeface="黑体" panose="02010609060101010101" charset="-122"/>
              <a:ea typeface="黑体" panose="02010609060101010101" charset="-122"/>
            </a:endParaRPr>
          </a:p>
        </p:txBody>
      </p:sp>
      <p:sp>
        <p:nvSpPr>
          <p:cNvPr id="32779" name="矩形 34827"/>
          <p:cNvSpPr/>
          <p:nvPr/>
        </p:nvSpPr>
        <p:spPr>
          <a:xfrm>
            <a:off x="1679575" y="3667125"/>
            <a:ext cx="4721225" cy="583565"/>
          </a:xfrm>
          <a:prstGeom prst="rect">
            <a:avLst/>
          </a:prstGeom>
          <a:noFill/>
          <a:ln w="9525">
            <a:noFill/>
          </a:ln>
        </p:spPr>
        <p:txBody>
          <a:bodyPr anchor="t">
            <a:spAutoFit/>
          </a:bodyPr>
          <a:p>
            <a:r>
              <a:rPr lang="zh-CN" altLang="en-US" sz="3200" b="1" dirty="0">
                <a:solidFill>
                  <a:srgbClr val="000099"/>
                </a:solidFill>
                <a:latin typeface="华文中宋" panose="02010600040101010101" charset="-122"/>
                <a:ea typeface="华文中宋" panose="02010600040101010101" charset="-122"/>
              </a:rPr>
              <a:t>三衙</a:t>
            </a:r>
            <a:r>
              <a:rPr lang="zh-CN" altLang="en-US" sz="3200" b="1" dirty="0">
                <a:solidFill>
                  <a:srgbClr val="000099"/>
                </a:solidFill>
                <a:latin typeface="Arial" panose="020B0604020202020204" pitchFamily="34" charset="0"/>
                <a:ea typeface="华文中宋" panose="02010600040101010101" charset="-122"/>
              </a:rPr>
              <a:t>：</a:t>
            </a:r>
            <a:endParaRPr lang="zh-CN" altLang="en-US" sz="3200" b="1" dirty="0">
              <a:solidFill>
                <a:srgbClr val="000099"/>
              </a:solidFill>
              <a:latin typeface="Arial" panose="020B0604020202020204" pitchFamily="34" charset="0"/>
              <a:ea typeface="华文中宋" panose="02010600040101010101" charset="-122"/>
            </a:endParaRPr>
          </a:p>
        </p:txBody>
      </p:sp>
      <p:sp>
        <p:nvSpPr>
          <p:cNvPr id="34829" name="左大括号 34828"/>
          <p:cNvSpPr/>
          <p:nvPr/>
        </p:nvSpPr>
        <p:spPr>
          <a:xfrm>
            <a:off x="4495800" y="1600200"/>
            <a:ext cx="228600" cy="914400"/>
          </a:xfrm>
          <a:prstGeom prst="leftBrace">
            <a:avLst>
              <a:gd name="adj1" fmla="val 100000"/>
              <a:gd name="adj2" fmla="val 50000"/>
            </a:avLst>
          </a:prstGeom>
          <a:noFill/>
          <a:ln w="38100" cap="flat" cmpd="sng">
            <a:solidFill>
              <a:schemeClr val="tx1"/>
            </a:solidFill>
            <a:prstDash val="solid"/>
            <a:round/>
            <a:headEnd type="none" w="med" len="med"/>
            <a:tailEnd type="none" w="med" len="med"/>
          </a:ln>
        </p:spPr>
        <p:txBody>
          <a:bodyPr anchor="t"/>
          <a:p>
            <a:endParaRPr lang="zh-CN" altLang="zh-CN" dirty="0">
              <a:latin typeface="Arial" panose="020B0604020202020204" pitchFamily="34" charset="0"/>
              <a:ea typeface="黑体" panose="02010609060101010101" charset="-122"/>
            </a:endParaRPr>
          </a:p>
        </p:txBody>
      </p:sp>
      <p:sp>
        <p:nvSpPr>
          <p:cNvPr id="34830" name="矩形 34829"/>
          <p:cNvSpPr/>
          <p:nvPr/>
        </p:nvSpPr>
        <p:spPr>
          <a:xfrm>
            <a:off x="5249863" y="2681288"/>
            <a:ext cx="3857625" cy="583565"/>
          </a:xfrm>
          <a:prstGeom prst="rect">
            <a:avLst/>
          </a:prstGeom>
          <a:noFill/>
          <a:ln w="9525">
            <a:noFill/>
          </a:ln>
        </p:spPr>
        <p:txBody>
          <a:bodyPr wrap="none" anchor="t">
            <a:spAutoFit/>
          </a:bodyPr>
          <a:p>
            <a:r>
              <a:rPr lang="zh-CN" altLang="en-US" sz="3200" b="1" dirty="0">
                <a:latin typeface="黑体" panose="02010609060101010101" charset="-122"/>
                <a:ea typeface="黑体" panose="02010609060101010101" charset="-122"/>
              </a:rPr>
              <a:t>官</a:t>
            </a:r>
            <a:r>
              <a:rPr lang="zh-CN" altLang="en-US" sz="3200" b="1" dirty="0">
                <a:latin typeface="Arial" panose="020B0604020202020204" pitchFamily="34" charset="0"/>
                <a:ea typeface="华文中宋" panose="02010600040101010101" charset="-122"/>
              </a:rPr>
              <a:t>：</a:t>
            </a:r>
            <a:r>
              <a:rPr lang="zh-CN" altLang="en-US" sz="3200" b="1" dirty="0">
                <a:solidFill>
                  <a:srgbClr val="A50021"/>
                </a:solidFill>
                <a:latin typeface="黑体" panose="02010609060101010101" charset="-122"/>
                <a:ea typeface="黑体" panose="02010609060101010101" charset="-122"/>
              </a:rPr>
              <a:t>枢密使（军政）</a:t>
            </a:r>
            <a:endParaRPr lang="zh-CN" altLang="en-US" sz="3200" b="1" dirty="0">
              <a:solidFill>
                <a:srgbClr val="A50021"/>
              </a:solidFill>
              <a:latin typeface="Arial" panose="020B0604020202020204" pitchFamily="34" charset="0"/>
              <a:ea typeface="华文中宋" panose="02010600040101010101" charset="-122"/>
            </a:endParaRPr>
          </a:p>
        </p:txBody>
      </p:sp>
      <p:sp>
        <p:nvSpPr>
          <p:cNvPr id="34831" name="文本框 34830"/>
          <p:cNvSpPr txBox="1"/>
          <p:nvPr/>
        </p:nvSpPr>
        <p:spPr>
          <a:xfrm>
            <a:off x="1600200" y="5867400"/>
            <a:ext cx="8915400" cy="584200"/>
          </a:xfrm>
          <a:prstGeom prst="rect">
            <a:avLst/>
          </a:prstGeom>
          <a:blipFill rotWithShape="0">
            <a:blip r:embed="rId1"/>
          </a:blipFill>
          <a:ln w="57150">
            <a:noFill/>
          </a:ln>
        </p:spPr>
        <p:txBody>
          <a:bodyPr anchor="t"/>
          <a:p>
            <a:r>
              <a:rPr lang="zh-CN" altLang="en-US" sz="3200" b="1" dirty="0">
                <a:solidFill>
                  <a:srgbClr val="FFFF00"/>
                </a:solidFill>
                <a:latin typeface="黑体" panose="02010609060101010101" charset="-122"/>
                <a:ea typeface="黑体" panose="02010609060101010101" charset="-122"/>
              </a:rPr>
              <a:t>三省六部有名无实</a:t>
            </a:r>
            <a:r>
              <a:rPr lang="zh-CN" altLang="en-US" sz="3200" b="1" dirty="0">
                <a:solidFill>
                  <a:srgbClr val="FFFF00"/>
                </a:solidFill>
                <a:latin typeface="Arial" panose="020B0604020202020204" pitchFamily="34" charset="0"/>
                <a:ea typeface="黑体" panose="02010609060101010101" charset="-122"/>
              </a:rPr>
              <a:t>，</a:t>
            </a:r>
            <a:r>
              <a:rPr lang="zh-CN" altLang="en-US" sz="3200" b="1" dirty="0">
                <a:solidFill>
                  <a:srgbClr val="FFFF00"/>
                </a:solidFill>
                <a:latin typeface="黑体" panose="02010609060101010101" charset="-122"/>
                <a:ea typeface="黑体" panose="02010609060101010101" charset="-122"/>
              </a:rPr>
              <a:t>相权被分割</a:t>
            </a:r>
            <a:r>
              <a:rPr lang="zh-CN" altLang="en-US" sz="3200" b="1" dirty="0">
                <a:solidFill>
                  <a:srgbClr val="FFFF00"/>
                </a:solidFill>
                <a:latin typeface="Arial" panose="020B0604020202020204" pitchFamily="34" charset="0"/>
                <a:ea typeface="黑体" panose="02010609060101010101" charset="-122"/>
              </a:rPr>
              <a:t>，</a:t>
            </a:r>
            <a:r>
              <a:rPr lang="zh-CN" altLang="en-US" sz="3200" b="1" dirty="0">
                <a:solidFill>
                  <a:srgbClr val="FFFF00"/>
                </a:solidFill>
                <a:latin typeface="黑体" panose="02010609060101010101" charset="-122"/>
                <a:ea typeface="黑体" panose="02010609060101010101" charset="-122"/>
              </a:rPr>
              <a:t>守内虚外</a:t>
            </a:r>
            <a:r>
              <a:rPr lang="zh-CN" altLang="en-US" sz="3200" b="1" dirty="0">
                <a:solidFill>
                  <a:srgbClr val="FFFF00"/>
                </a:solidFill>
                <a:latin typeface="Arial" panose="020B0604020202020204" pitchFamily="34" charset="0"/>
                <a:ea typeface="黑体" panose="02010609060101010101" charset="-122"/>
              </a:rPr>
              <a:t>。</a:t>
            </a:r>
            <a:endParaRPr lang="zh-CN" altLang="en-US" sz="3200" b="1" dirty="0">
              <a:solidFill>
                <a:srgbClr val="FFFF00"/>
              </a:solidFill>
              <a:latin typeface="Arial" panose="020B0604020202020204" pitchFamily="34" charset="0"/>
              <a:ea typeface="黑体" panose="02010609060101010101" charset="-122"/>
            </a:endParaRPr>
          </a:p>
        </p:txBody>
      </p:sp>
      <p:sp>
        <p:nvSpPr>
          <p:cNvPr id="34832" name="直接连接符 34831"/>
          <p:cNvSpPr/>
          <p:nvPr/>
        </p:nvSpPr>
        <p:spPr>
          <a:xfrm flipH="1" flipV="1">
            <a:off x="4246563" y="2806700"/>
            <a:ext cx="727075" cy="0"/>
          </a:xfrm>
          <a:prstGeom prst="line">
            <a:avLst/>
          </a:prstGeom>
          <a:ln w="57150" cap="flat" cmpd="sng">
            <a:solidFill>
              <a:schemeClr val="tx1"/>
            </a:solidFill>
            <a:prstDash val="solid"/>
            <a:round/>
            <a:headEnd type="none" w="med" len="med"/>
            <a:tailEnd type="none" w="med" len="med"/>
          </a:ln>
        </p:spPr>
      </p:sp>
      <p:sp>
        <p:nvSpPr>
          <p:cNvPr id="34833" name="直接连接符 34832"/>
          <p:cNvSpPr/>
          <p:nvPr/>
        </p:nvSpPr>
        <p:spPr>
          <a:xfrm flipH="1">
            <a:off x="5791200" y="3989388"/>
            <a:ext cx="609600" cy="0"/>
          </a:xfrm>
          <a:prstGeom prst="line">
            <a:avLst/>
          </a:prstGeom>
          <a:ln w="57150" cap="flat" cmpd="sng">
            <a:solidFill>
              <a:schemeClr val="tx1"/>
            </a:solidFill>
            <a:prstDash val="solid"/>
            <a:round/>
            <a:headEnd type="none" w="med" len="med"/>
            <a:tailEnd type="none" w="med" len="med"/>
          </a:ln>
        </p:spPr>
      </p:sp>
      <p:sp>
        <p:nvSpPr>
          <p:cNvPr id="32785" name="矩形 34833"/>
          <p:cNvSpPr>
            <a:spLocks noRot="1"/>
          </p:cNvSpPr>
          <p:nvPr/>
        </p:nvSpPr>
        <p:spPr>
          <a:xfrm>
            <a:off x="1785938" y="204788"/>
            <a:ext cx="6408737" cy="503237"/>
          </a:xfrm>
          <a:prstGeom prst="rect">
            <a:avLst/>
          </a:prstGeom>
          <a:noFill/>
          <a:ln w="9525">
            <a:noFill/>
          </a:ln>
        </p:spPr>
        <p:txBody>
          <a:bodyPr anchor="ctr"/>
          <a:p>
            <a:r>
              <a:rPr lang="zh-CN" altLang="en-US" sz="3200" b="1" dirty="0">
                <a:solidFill>
                  <a:srgbClr val="0000FF"/>
                </a:solidFill>
                <a:latin typeface="黑体" panose="02010609060101010101" charset="-122"/>
                <a:ea typeface="黑体" panose="02010609060101010101" charset="-122"/>
              </a:rPr>
              <a:t> 北宋：增设机构分割相权</a:t>
            </a:r>
            <a:endParaRPr lang="zh-CN" altLang="en-US" sz="3200" b="1" dirty="0">
              <a:solidFill>
                <a:srgbClr val="0000FF"/>
              </a:solidFill>
              <a:latin typeface="黑体" panose="02010609060101010101" charset="-122"/>
              <a:ea typeface="黑体" panose="02010609060101010101" charset="-122"/>
            </a:endParaRPr>
          </a:p>
        </p:txBody>
      </p:sp>
      <p:sp>
        <p:nvSpPr>
          <p:cNvPr id="34835" name="文本框 34834"/>
          <p:cNvSpPr txBox="1"/>
          <p:nvPr/>
        </p:nvSpPr>
        <p:spPr>
          <a:xfrm>
            <a:off x="2740025" y="3667125"/>
            <a:ext cx="3043238" cy="520700"/>
          </a:xfrm>
          <a:prstGeom prst="rect">
            <a:avLst/>
          </a:prstGeom>
          <a:noFill/>
          <a:ln w="9525">
            <a:noFill/>
          </a:ln>
        </p:spPr>
        <p:txBody>
          <a:bodyPr wrap="none" anchor="t"/>
          <a:p>
            <a:r>
              <a:rPr lang="zh-CN" altLang="en-US" sz="2800" b="1" dirty="0">
                <a:solidFill>
                  <a:srgbClr val="000099"/>
                </a:solidFill>
                <a:latin typeface="黑体" panose="02010609060101010101" charset="-122"/>
                <a:ea typeface="黑体" panose="02010609060101010101" charset="-122"/>
                <a:sym typeface="黑体" panose="02010609060101010101" charset="-122"/>
              </a:rPr>
              <a:t>度支、户部、盐铁</a:t>
            </a:r>
            <a:endParaRPr lang="zh-CN" altLang="en-US" sz="28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ppt_x</p:attrName>
                                        </p:attrNameLst>
                                      </p:cBhvr>
                                      <p:tavLst>
                                        <p:tav tm="0">
                                          <p:val>
                                            <p:strVal val="#ppt_x"/>
                                          </p:val>
                                        </p:tav>
                                        <p:tav tm="100000">
                                          <p:val>
                                            <p:strVal val="#ppt_x"/>
                                          </p:val>
                                        </p:tav>
                                      </p:tavLst>
                                    </p:anim>
                                    <p:anim calcmode="lin" valueType="num">
                                      <p:cBhvr>
                                        <p:cTn id="8" dur="500" fill="hold"/>
                                        <p:tgtEl>
                                          <p:spTgt spid="348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4829"/>
                                        </p:tgtEl>
                                        <p:attrNameLst>
                                          <p:attrName>style.visibility</p:attrName>
                                        </p:attrNameLst>
                                      </p:cBhvr>
                                      <p:to>
                                        <p:strVal val="visible"/>
                                      </p:to>
                                    </p:set>
                                    <p:anim calcmode="lin" valueType="num">
                                      <p:cBhvr>
                                        <p:cTn id="12" dur="500" fill="hold"/>
                                        <p:tgtEl>
                                          <p:spTgt spid="34829"/>
                                        </p:tgtEl>
                                        <p:attrNameLst>
                                          <p:attrName>ppt_x</p:attrName>
                                        </p:attrNameLst>
                                      </p:cBhvr>
                                      <p:tavLst>
                                        <p:tav tm="0">
                                          <p:val>
                                            <p:strVal val="#ppt_x"/>
                                          </p:val>
                                        </p:tav>
                                        <p:tav tm="100000">
                                          <p:val>
                                            <p:strVal val="#ppt_x"/>
                                          </p:val>
                                        </p:tav>
                                      </p:tavLst>
                                    </p:anim>
                                    <p:anim calcmode="lin" valueType="num">
                                      <p:cBhvr>
                                        <p:cTn id="13"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821"/>
                                        </p:tgtEl>
                                        <p:attrNameLst>
                                          <p:attrName>style.visibility</p:attrName>
                                        </p:attrNameLst>
                                      </p:cBhvr>
                                      <p:to>
                                        <p:strVal val="visible"/>
                                      </p:to>
                                    </p:set>
                                    <p:anim calcmode="lin" valueType="num">
                                      <p:cBhvr>
                                        <p:cTn id="18" dur="500" fill="hold"/>
                                        <p:tgtEl>
                                          <p:spTgt spid="34821"/>
                                        </p:tgtEl>
                                        <p:attrNameLst>
                                          <p:attrName>ppt_x</p:attrName>
                                        </p:attrNameLst>
                                      </p:cBhvr>
                                      <p:tavLst>
                                        <p:tav tm="0">
                                          <p:val>
                                            <p:strVal val="#ppt_x"/>
                                          </p:val>
                                        </p:tav>
                                        <p:tav tm="100000">
                                          <p:val>
                                            <p:strVal val="#ppt_x"/>
                                          </p:val>
                                        </p:tav>
                                      </p:tavLst>
                                    </p:anim>
                                    <p:anim calcmode="lin" valueType="num">
                                      <p:cBhvr>
                                        <p:cTn id="19" dur="500" fill="hold"/>
                                        <p:tgtEl>
                                          <p:spTgt spid="3482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4832"/>
                                        </p:tgtEl>
                                        <p:attrNameLst>
                                          <p:attrName>style.visibility</p:attrName>
                                        </p:attrNameLst>
                                      </p:cBhvr>
                                      <p:to>
                                        <p:strVal val="visible"/>
                                      </p:to>
                                    </p:set>
                                    <p:anim calcmode="lin" valueType="num">
                                      <p:cBhvr>
                                        <p:cTn id="23" dur="500" fill="hold"/>
                                        <p:tgtEl>
                                          <p:spTgt spid="34832"/>
                                        </p:tgtEl>
                                        <p:attrNameLst>
                                          <p:attrName>ppt_x</p:attrName>
                                        </p:attrNameLst>
                                      </p:cBhvr>
                                      <p:tavLst>
                                        <p:tav tm="0">
                                          <p:val>
                                            <p:strVal val="#ppt_x"/>
                                          </p:val>
                                        </p:tav>
                                        <p:tav tm="100000">
                                          <p:val>
                                            <p:strVal val="#ppt_x"/>
                                          </p:val>
                                        </p:tav>
                                      </p:tavLst>
                                    </p:anim>
                                    <p:anim calcmode="lin" valueType="num">
                                      <p:cBhvr>
                                        <p:cTn id="24" dur="500" fill="hold"/>
                                        <p:tgtEl>
                                          <p:spTgt spid="348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4825"/>
                                        </p:tgtEl>
                                        <p:attrNameLst>
                                          <p:attrName>style.visibility</p:attrName>
                                        </p:attrNameLst>
                                      </p:cBhvr>
                                      <p:to>
                                        <p:strVal val="visible"/>
                                      </p:to>
                                    </p:set>
                                    <p:anim calcmode="lin" valueType="num">
                                      <p:cBhvr>
                                        <p:cTn id="29" dur="500" fill="hold"/>
                                        <p:tgtEl>
                                          <p:spTgt spid="34825"/>
                                        </p:tgtEl>
                                        <p:attrNameLst>
                                          <p:attrName>ppt_x</p:attrName>
                                        </p:attrNameLst>
                                      </p:cBhvr>
                                      <p:tavLst>
                                        <p:tav tm="0">
                                          <p:val>
                                            <p:strVal val="#ppt_x"/>
                                          </p:val>
                                        </p:tav>
                                        <p:tav tm="100000">
                                          <p:val>
                                            <p:strVal val="#ppt_x"/>
                                          </p:val>
                                        </p:tav>
                                      </p:tavLst>
                                    </p:anim>
                                    <p:anim calcmode="lin" valueType="num">
                                      <p:cBhvr>
                                        <p:cTn id="30"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826"/>
                                        </p:tgtEl>
                                        <p:attrNameLst>
                                          <p:attrName>style.visibility</p:attrName>
                                        </p:attrNameLst>
                                      </p:cBhvr>
                                      <p:to>
                                        <p:strVal val="visible"/>
                                      </p:to>
                                    </p:set>
                                    <p:anim calcmode="lin" valueType="num">
                                      <p:cBhvr>
                                        <p:cTn id="35" dur="500" fill="hold"/>
                                        <p:tgtEl>
                                          <p:spTgt spid="34826"/>
                                        </p:tgtEl>
                                        <p:attrNameLst>
                                          <p:attrName>ppt_x</p:attrName>
                                        </p:attrNameLst>
                                      </p:cBhvr>
                                      <p:tavLst>
                                        <p:tav tm="0">
                                          <p:val>
                                            <p:strVal val="#ppt_x"/>
                                          </p:val>
                                        </p:tav>
                                        <p:tav tm="100000">
                                          <p:val>
                                            <p:strVal val="#ppt_x"/>
                                          </p:val>
                                        </p:tav>
                                      </p:tavLst>
                                    </p:anim>
                                    <p:anim calcmode="lin" valueType="num">
                                      <p:cBhvr>
                                        <p:cTn id="36"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4830"/>
                                        </p:tgtEl>
                                        <p:attrNameLst>
                                          <p:attrName>style.visibility</p:attrName>
                                        </p:attrNameLst>
                                      </p:cBhvr>
                                      <p:to>
                                        <p:strVal val="visible"/>
                                      </p:to>
                                    </p:set>
                                    <p:anim calcmode="lin" valueType="num">
                                      <p:cBhvr>
                                        <p:cTn id="41" dur="500" fill="hold"/>
                                        <p:tgtEl>
                                          <p:spTgt spid="34830"/>
                                        </p:tgtEl>
                                        <p:attrNameLst>
                                          <p:attrName>ppt_x</p:attrName>
                                        </p:attrNameLst>
                                      </p:cBhvr>
                                      <p:tavLst>
                                        <p:tav tm="0">
                                          <p:val>
                                            <p:strVal val="#ppt_x"/>
                                          </p:val>
                                        </p:tav>
                                        <p:tav tm="100000">
                                          <p:val>
                                            <p:strVal val="#ppt_x"/>
                                          </p:val>
                                        </p:tav>
                                      </p:tavLst>
                                    </p:anim>
                                    <p:anim calcmode="lin" valueType="num">
                                      <p:cBhvr>
                                        <p:cTn id="42" dur="500" fill="hold"/>
                                        <p:tgtEl>
                                          <p:spTgt spid="348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835"/>
                                        </p:tgtEl>
                                        <p:attrNameLst>
                                          <p:attrName>style.visibility</p:attrName>
                                        </p:attrNameLst>
                                      </p:cBhvr>
                                      <p:to>
                                        <p:strVal val="visible"/>
                                      </p:to>
                                    </p:set>
                                    <p:anim calcmode="lin" valueType="num">
                                      <p:cBhvr>
                                        <p:cTn id="47" dur="500" fill="hold"/>
                                        <p:tgtEl>
                                          <p:spTgt spid="34835"/>
                                        </p:tgtEl>
                                        <p:attrNameLst>
                                          <p:attrName>ppt_x</p:attrName>
                                        </p:attrNameLst>
                                      </p:cBhvr>
                                      <p:tavLst>
                                        <p:tav tm="0">
                                          <p:val>
                                            <p:strVal val="#ppt_x"/>
                                          </p:val>
                                        </p:tav>
                                        <p:tav tm="100000">
                                          <p:val>
                                            <p:strVal val="#ppt_x"/>
                                          </p:val>
                                        </p:tav>
                                      </p:tavLst>
                                    </p:anim>
                                    <p:anim calcmode="lin" valueType="num">
                                      <p:cBhvr>
                                        <p:cTn id="48" dur="500" fill="hold"/>
                                        <p:tgtEl>
                                          <p:spTgt spid="3483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34833"/>
                                        </p:tgtEl>
                                        <p:attrNameLst>
                                          <p:attrName>style.visibility</p:attrName>
                                        </p:attrNameLst>
                                      </p:cBhvr>
                                      <p:to>
                                        <p:strVal val="visible"/>
                                      </p:to>
                                    </p:set>
                                    <p:anim calcmode="lin" valueType="num">
                                      <p:cBhvr>
                                        <p:cTn id="52" dur="500" fill="hold"/>
                                        <p:tgtEl>
                                          <p:spTgt spid="34833"/>
                                        </p:tgtEl>
                                        <p:attrNameLst>
                                          <p:attrName>ppt_x</p:attrName>
                                        </p:attrNameLst>
                                      </p:cBhvr>
                                      <p:tavLst>
                                        <p:tav tm="0">
                                          <p:val>
                                            <p:strVal val="#ppt_x"/>
                                          </p:val>
                                        </p:tav>
                                        <p:tav tm="100000">
                                          <p:val>
                                            <p:strVal val="#ppt_x"/>
                                          </p:val>
                                        </p:tav>
                                      </p:tavLst>
                                    </p:anim>
                                    <p:anim calcmode="lin" valueType="num">
                                      <p:cBhvr>
                                        <p:cTn id="53" dur="500" fill="hold"/>
                                        <p:tgtEl>
                                          <p:spTgt spid="348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4824"/>
                                        </p:tgtEl>
                                        <p:attrNameLst>
                                          <p:attrName>style.visibility</p:attrName>
                                        </p:attrNameLst>
                                      </p:cBhvr>
                                      <p:to>
                                        <p:strVal val="visible"/>
                                      </p:to>
                                    </p:set>
                                    <p:anim calcmode="lin" valueType="num">
                                      <p:cBhvr>
                                        <p:cTn id="58" dur="500" fill="hold"/>
                                        <p:tgtEl>
                                          <p:spTgt spid="34824"/>
                                        </p:tgtEl>
                                        <p:attrNameLst>
                                          <p:attrName>ppt_x</p:attrName>
                                        </p:attrNameLst>
                                      </p:cBhvr>
                                      <p:tavLst>
                                        <p:tav tm="0">
                                          <p:val>
                                            <p:strVal val="#ppt_x"/>
                                          </p:val>
                                        </p:tav>
                                        <p:tav tm="100000">
                                          <p:val>
                                            <p:strVal val="#ppt_x"/>
                                          </p:val>
                                        </p:tav>
                                      </p:tavLst>
                                    </p:anim>
                                    <p:anim calcmode="lin" valueType="num">
                                      <p:cBhvr>
                                        <p:cTn id="59"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4827"/>
                                        </p:tgtEl>
                                        <p:attrNameLst>
                                          <p:attrName>style.visibility</p:attrName>
                                        </p:attrNameLst>
                                      </p:cBhvr>
                                      <p:to>
                                        <p:strVal val="visible"/>
                                      </p:to>
                                    </p:set>
                                    <p:anim calcmode="lin" valueType="num">
                                      <p:cBhvr>
                                        <p:cTn id="64" dur="500" fill="hold"/>
                                        <p:tgtEl>
                                          <p:spTgt spid="34827"/>
                                        </p:tgtEl>
                                        <p:attrNameLst>
                                          <p:attrName>ppt_x</p:attrName>
                                        </p:attrNameLst>
                                      </p:cBhvr>
                                      <p:tavLst>
                                        <p:tav tm="0">
                                          <p:val>
                                            <p:strVal val="#ppt_x"/>
                                          </p:val>
                                        </p:tav>
                                        <p:tav tm="100000">
                                          <p:val>
                                            <p:strVal val="#ppt_x"/>
                                          </p:val>
                                        </p:tav>
                                      </p:tavLst>
                                    </p:anim>
                                    <p:anim calcmode="lin" valueType="num">
                                      <p:cBhvr>
                                        <p:cTn id="65"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4831"/>
                                        </p:tgtEl>
                                        <p:attrNameLst>
                                          <p:attrName>style.visibility</p:attrName>
                                        </p:attrNameLst>
                                      </p:cBhvr>
                                      <p:to>
                                        <p:strVal val="visible"/>
                                      </p:to>
                                    </p:set>
                                    <p:anim calcmode="lin" valueType="num">
                                      <p:cBhvr>
                                        <p:cTn id="70" dur="500" fill="hold"/>
                                        <p:tgtEl>
                                          <p:spTgt spid="34831"/>
                                        </p:tgtEl>
                                        <p:attrNameLst>
                                          <p:attrName>ppt_x</p:attrName>
                                        </p:attrNameLst>
                                      </p:cBhvr>
                                      <p:tavLst>
                                        <p:tav tm="0">
                                          <p:val>
                                            <p:strVal val="#ppt_x"/>
                                          </p:val>
                                        </p:tav>
                                        <p:tav tm="100000">
                                          <p:val>
                                            <p:strVal val="#ppt_x"/>
                                          </p:val>
                                        </p:tav>
                                      </p:tavLst>
                                    </p:anim>
                                    <p:anim calcmode="lin" valueType="num">
                                      <p:cBhvr>
                                        <p:cTn id="71"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大明宫主题PPT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5650</Words>
  <Application>WPS 演示</Application>
  <PresentationFormat>自定义</PresentationFormat>
  <Paragraphs>658</Paragraphs>
  <Slides>31</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31</vt:i4>
      </vt:variant>
    </vt:vector>
  </HeadingPairs>
  <TitlesOfParts>
    <vt:vector size="50" baseType="lpstr">
      <vt:lpstr>Arial</vt:lpstr>
      <vt:lpstr>宋体</vt:lpstr>
      <vt:lpstr>Wingdings</vt:lpstr>
      <vt:lpstr>黑体</vt:lpstr>
      <vt:lpstr>楷体</vt:lpstr>
      <vt:lpstr>华文中宋</vt:lpstr>
      <vt:lpstr>华文行楷</vt:lpstr>
      <vt:lpstr>微软雅黑</vt:lpstr>
      <vt:lpstr>Times New Roman</vt:lpstr>
      <vt:lpstr>Calibri</vt:lpstr>
      <vt:lpstr>Arial Unicode MS</vt:lpstr>
      <vt:lpstr>Calibri Light</vt:lpstr>
      <vt:lpstr>Times New Roman</vt:lpstr>
      <vt:lpstr>华文隶书</vt:lpstr>
      <vt:lpstr>Verdana</vt:lpstr>
      <vt:lpstr>华文新魏</vt:lpstr>
      <vt:lpstr>Office 主题</vt:lpstr>
      <vt:lpstr>大明宫主题PPT模板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（四）元代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82</cp:revision>
  <dcterms:created xsi:type="dcterms:W3CDTF">2018-06-03T01:29:00Z</dcterms:created>
  <dcterms:modified xsi:type="dcterms:W3CDTF">2020-08-01T01:20:50Z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