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  <p:sldMasterId id="2147483686" r:id="rId5"/>
    <p:sldMasterId id="2147483698" r:id="rId6"/>
    <p:sldMasterId id="2147483715" r:id="rId7"/>
    <p:sldMasterId id="2147483732" r:id="rId8"/>
    <p:sldMasterId id="2147483749" r:id="rId9"/>
    <p:sldMasterId id="2147483766" r:id="rId10"/>
    <p:sldMasterId id="2147483778" r:id="rId11"/>
  </p:sldMasterIdLst>
  <p:notesMasterIdLst>
    <p:notesMasterId r:id="rId37"/>
  </p:notesMasterIdLst>
  <p:sldIdLst>
    <p:sldId id="260" r:id="rId12"/>
    <p:sldId id="585" r:id="rId13"/>
    <p:sldId id="650" r:id="rId14"/>
    <p:sldId id="651" r:id="rId15"/>
    <p:sldId id="622" r:id="rId16"/>
    <p:sldId id="587" r:id="rId17"/>
    <p:sldId id="652" r:id="rId18"/>
    <p:sldId id="589" r:id="rId19"/>
    <p:sldId id="680" r:id="rId20"/>
    <p:sldId id="594" r:id="rId21"/>
    <p:sldId id="591" r:id="rId22"/>
    <p:sldId id="590" r:id="rId23"/>
    <p:sldId id="707" r:id="rId24"/>
    <p:sldId id="708" r:id="rId25"/>
    <p:sldId id="599" r:id="rId26"/>
    <p:sldId id="592" r:id="rId27"/>
    <p:sldId id="593" r:id="rId28"/>
    <p:sldId id="724" r:id="rId29"/>
    <p:sldId id="602" r:id="rId30"/>
    <p:sldId id="606" r:id="rId31"/>
    <p:sldId id="713" r:id="rId32"/>
    <p:sldId id="710" r:id="rId33"/>
    <p:sldId id="603" r:id="rId34"/>
    <p:sldId id="604" r:id="rId35"/>
    <p:sldId id="709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5" autoAdjust="0"/>
    <p:restoredTop sz="92276" autoAdjust="0"/>
  </p:normalViewPr>
  <p:slideViewPr>
    <p:cSldViewPr snapToGrid="0">
      <p:cViewPr varScale="1">
        <p:scale>
          <a:sx n="51" d="100"/>
          <a:sy n="51" d="100"/>
        </p:scale>
        <p:origin x="3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25.xml"/><Relationship Id="rId35" Type="http://schemas.openxmlformats.org/officeDocument/2006/relationships/slide" Target="slides/slide24.xml"/><Relationship Id="rId34" Type="http://schemas.openxmlformats.org/officeDocument/2006/relationships/slide" Target="slides/slide23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hyperlink" Target="http://39.104.72.189/" TargetMode="External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hyperlink" Target="http://39.104.72.189/" TargetMode="External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hyperlink" Target="http://39.104.72.189/" TargetMode="External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hyperlink" Target="http://39.104.72.189/" TargetMode="External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2917" y="609601"/>
            <a:ext cx="2846917" cy="54895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609601"/>
            <a:ext cx="8375712" cy="54895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ECCF-A903-45D7-8747-2DBF1B88B4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76E4-129B-44B0-B811-5D1BFE625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907A-2375-41F9-BAA3-D5668234D4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0425-B8CD-4E0D-93A3-516957057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5AE4-DB05-4954-BE6C-DB229433F7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7151" y="685800"/>
            <a:ext cx="2846916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685800"/>
            <a:ext cx="8341784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3691-826C-4EF5-A7DA-366B88EE07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命题调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侧圆角矩形 6"/>
          <p:cNvSpPr/>
          <p:nvPr userDrawn="1"/>
        </p:nvSpPr>
        <p:spPr>
          <a:xfrm>
            <a:off x="8710721" y="538158"/>
            <a:ext cx="1046936" cy="370871"/>
          </a:xfrm>
          <a:prstGeom prst="round2SameRect">
            <a:avLst/>
          </a:prstGeom>
          <a:gradFill flip="none" rotWithShape="1">
            <a:gsLst>
              <a:gs pos="0">
                <a:srgbClr val="FFD85D"/>
              </a:gs>
              <a:gs pos="100000">
                <a:srgbClr val="FFED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练模拟</a:t>
            </a:r>
            <a:endParaRPr lang="zh-CN" altLang="en-US" sz="11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807755" y="874706"/>
            <a:ext cx="864096" cy="0"/>
          </a:xfrm>
          <a:prstGeom prst="line">
            <a:avLst/>
          </a:prstGeom>
          <a:ln w="19050">
            <a:solidFill>
              <a:srgbClr val="FF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0896534" y="507714"/>
            <a:ext cx="12954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8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241540" y="406451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hlinkClick r:id="rId2"/>
          </p:cNvPr>
          <p:cNvSpPr txBox="1"/>
          <p:nvPr userDrawn="1"/>
        </p:nvSpPr>
        <p:spPr>
          <a:xfrm>
            <a:off x="10668115" y="98406"/>
            <a:ext cx="1414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00B050"/>
                </a:solidFill>
              </a:rPr>
              <a:t>@《</a:t>
            </a:r>
            <a:r>
              <a:rPr lang="zh-CN" altLang="en-US" sz="1200" b="1" dirty="0" smtClean="0">
                <a:solidFill>
                  <a:srgbClr val="00B050"/>
                </a:solidFill>
              </a:rPr>
              <a:t>创新设计</a:t>
            </a:r>
            <a:r>
              <a:rPr lang="en-US" altLang="zh-CN" sz="1200" b="1" dirty="0" smtClean="0">
                <a:solidFill>
                  <a:srgbClr val="00B050"/>
                </a:solidFill>
              </a:rPr>
              <a:t>》</a:t>
            </a:r>
            <a:endParaRPr lang="zh-CN" altLang="en-US" sz="1200" b="1" dirty="0">
              <a:solidFill>
                <a:srgbClr val="00B050"/>
              </a:solidFill>
            </a:endParaRPr>
          </a:p>
        </p:txBody>
      </p:sp>
      <p:sp>
        <p:nvSpPr>
          <p:cNvPr id="15" name="燕尾形 14">
            <a:hlinkClick r:id="rId3" action="ppaction://hlinksldjump"/>
          </p:cNvPr>
          <p:cNvSpPr/>
          <p:nvPr userDrawn="1"/>
        </p:nvSpPr>
        <p:spPr>
          <a:xfrm>
            <a:off x="9275297" y="6495790"/>
            <a:ext cx="1254917" cy="31559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对接高考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燕尾形 15">
            <a:hlinkClick r:id="rId3" action="ppaction://hlinksldjump"/>
          </p:cNvPr>
          <p:cNvSpPr/>
          <p:nvPr userDrawn="1"/>
        </p:nvSpPr>
        <p:spPr>
          <a:xfrm>
            <a:off x="7810811" y="6495790"/>
            <a:ext cx="1294353" cy="32549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8E40-9841-4460-81A7-77868A267B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D776-9FEC-46F0-99DD-91080A56D6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70FB-2BEF-4608-BA5C-C6019D9EAA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C8BD-A252-4B4E-AFBC-41AEBA3D9B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56EF-9C13-48AE-94F0-6D234E5759D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C5272-0C0F-4E36-A431-8B4EAFD7FE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71747-E7F2-426F-80A2-8E58A777543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AAD41-CCC4-427F-8057-EA3A7E589B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E7F9-7136-4729-9790-DAB31106683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151CB-F10D-4EFB-BFCA-9B25958BA28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9507A-D6E3-4965-93AA-8526F36E986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F982-D267-4779-8469-EC841831C5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0411B-A200-4AFF-BA26-1F194A0AAF5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9C99C-0BC0-42AA-9F1F-9BB302C3E9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1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834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BEB8A-3890-45E8-8BD6-C0CEBAFCEC4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0575-11D4-4872-8875-969D8E0689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ECCF-A903-45D7-8747-2DBF1B88B4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76E4-129B-44B0-B811-5D1BFE6250F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907A-2375-41F9-BAA3-D5668234D4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0425-B8CD-4E0D-93A3-5169570576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5AE4-DB05-4954-BE6C-DB229433F7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7151" y="685800"/>
            <a:ext cx="2846916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685800"/>
            <a:ext cx="8341784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3691-826C-4EF5-A7DA-366B88EE07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1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834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7151" y="685800"/>
            <a:ext cx="2846916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685800"/>
            <a:ext cx="8341784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8E40-9841-4460-81A7-77868A267B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D776-9FEC-46F0-99DD-91080A56D6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70FB-2BEF-4608-BA5C-C6019D9EAA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C8BD-A252-4B4E-AFBC-41AEBA3D9B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56EF-9C13-48AE-94F0-6D234E5759D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C5272-0C0F-4E36-A431-8B4EAFD7FE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2167" y="1905001"/>
            <a:ext cx="5579957" cy="41941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9877" y="1905001"/>
            <a:ext cx="5579957" cy="41941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71747-E7F2-426F-80A2-8E58A777543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AAD41-CCC4-427F-8057-EA3A7E589B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E7F9-7136-4729-9790-DAB31106683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151CB-F10D-4EFB-BFCA-9B25958BA28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9507A-D6E3-4965-93AA-8526F36E986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F982-D267-4779-8469-EC841831C5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0411B-A200-4AFF-BA26-1F194A0AAF5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9C99C-0BC0-42AA-9F1F-9BB302C3E9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1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834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BEB8A-3890-45E8-8BD6-C0CEBAFCEC4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6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6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0575-11D4-4872-8875-969D8E0689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ECCF-A903-45D7-8747-2DBF1B88B4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76E4-129B-44B0-B811-5D1BFE6250F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907A-2375-41F9-BAA3-D5668234D4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0425-B8CD-4E0D-93A3-5169570576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5AE4-DB05-4954-BE6C-DB229433F7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7151" y="685800"/>
            <a:ext cx="2846916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685800"/>
            <a:ext cx="8341784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3691-826C-4EF5-A7DA-366B88EE07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1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834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7151" y="685800"/>
            <a:ext cx="2846916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685800"/>
            <a:ext cx="8341784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命题调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侧圆角矩形 6"/>
          <p:cNvSpPr/>
          <p:nvPr userDrawn="1"/>
        </p:nvSpPr>
        <p:spPr>
          <a:xfrm>
            <a:off x="8710721" y="538158"/>
            <a:ext cx="1046936" cy="370871"/>
          </a:xfrm>
          <a:prstGeom prst="round2SameRect">
            <a:avLst/>
          </a:prstGeom>
          <a:gradFill flip="none" rotWithShape="1">
            <a:gsLst>
              <a:gs pos="0">
                <a:srgbClr val="FFD85D"/>
              </a:gs>
              <a:gs pos="100000">
                <a:srgbClr val="FFED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练模拟</a:t>
            </a:r>
            <a:endParaRPr lang="zh-CN" altLang="en-US" sz="11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807755" y="874706"/>
            <a:ext cx="864096" cy="0"/>
          </a:xfrm>
          <a:prstGeom prst="line">
            <a:avLst/>
          </a:prstGeom>
          <a:ln w="19050">
            <a:solidFill>
              <a:srgbClr val="FF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0896534" y="507714"/>
            <a:ext cx="12954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8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241540" y="406451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hlinkClick r:id="rId2"/>
          </p:cNvPr>
          <p:cNvSpPr txBox="1"/>
          <p:nvPr userDrawn="1"/>
        </p:nvSpPr>
        <p:spPr>
          <a:xfrm>
            <a:off x="10668115" y="98406"/>
            <a:ext cx="1414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00B050"/>
                </a:solidFill>
              </a:rPr>
              <a:t>@《</a:t>
            </a:r>
            <a:r>
              <a:rPr lang="zh-CN" altLang="en-US" sz="1200" b="1" dirty="0" smtClean="0">
                <a:solidFill>
                  <a:srgbClr val="00B050"/>
                </a:solidFill>
              </a:rPr>
              <a:t>创新设计</a:t>
            </a:r>
            <a:r>
              <a:rPr lang="en-US" altLang="zh-CN" sz="1200" b="1" dirty="0" smtClean="0">
                <a:solidFill>
                  <a:srgbClr val="00B050"/>
                </a:solidFill>
              </a:rPr>
              <a:t>》</a:t>
            </a:r>
            <a:endParaRPr lang="zh-CN" altLang="en-US" sz="1200" b="1" dirty="0">
              <a:solidFill>
                <a:srgbClr val="00B050"/>
              </a:solidFill>
            </a:endParaRPr>
          </a:p>
        </p:txBody>
      </p:sp>
      <p:sp>
        <p:nvSpPr>
          <p:cNvPr id="15" name="燕尾形 14">
            <a:hlinkClick r:id="rId3" action="ppaction://hlinksldjump"/>
          </p:cNvPr>
          <p:cNvSpPr/>
          <p:nvPr userDrawn="1"/>
        </p:nvSpPr>
        <p:spPr>
          <a:xfrm>
            <a:off x="9275297" y="6495790"/>
            <a:ext cx="1254917" cy="31559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对接高考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燕尾形 15">
            <a:hlinkClick r:id="rId3" action="ppaction://hlinksldjump"/>
          </p:cNvPr>
          <p:cNvSpPr/>
          <p:nvPr userDrawn="1"/>
        </p:nvSpPr>
        <p:spPr>
          <a:xfrm>
            <a:off x="7810811" y="6495790"/>
            <a:ext cx="1294353" cy="32549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8E40-9841-4460-81A7-77868A267B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D776-9FEC-46F0-99DD-91080A56D6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70FB-2BEF-4608-BA5C-C6019D9EAA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C8BD-A252-4B4E-AFBC-41AEBA3D9B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56EF-9C13-48AE-94F0-6D234E5759D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C5272-0C0F-4E36-A431-8B4EAFD7FE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71747-E7F2-426F-80A2-8E58A777543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AAD41-CCC4-427F-8057-EA3A7E589B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E7F9-7136-4729-9790-DAB31106683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151CB-F10D-4EFB-BFCA-9B25958BA28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9507A-D6E3-4965-93AA-8526F36E986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命题调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侧圆角矩形 6"/>
          <p:cNvSpPr/>
          <p:nvPr userDrawn="1"/>
        </p:nvSpPr>
        <p:spPr>
          <a:xfrm>
            <a:off x="8710721" y="538158"/>
            <a:ext cx="1046936" cy="370871"/>
          </a:xfrm>
          <a:prstGeom prst="round2SameRect">
            <a:avLst/>
          </a:prstGeom>
          <a:gradFill flip="none" rotWithShape="1">
            <a:gsLst>
              <a:gs pos="0">
                <a:srgbClr val="FFD85D"/>
              </a:gs>
              <a:gs pos="100000">
                <a:srgbClr val="FFED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练模拟</a:t>
            </a:r>
            <a:endParaRPr lang="zh-CN" altLang="en-US" sz="11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807755" y="874706"/>
            <a:ext cx="864096" cy="0"/>
          </a:xfrm>
          <a:prstGeom prst="line">
            <a:avLst/>
          </a:prstGeom>
          <a:ln w="19050">
            <a:solidFill>
              <a:srgbClr val="FF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0896534" y="507714"/>
            <a:ext cx="12954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8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241540" y="406451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hlinkClick r:id="rId2"/>
          </p:cNvPr>
          <p:cNvSpPr txBox="1"/>
          <p:nvPr userDrawn="1"/>
        </p:nvSpPr>
        <p:spPr>
          <a:xfrm>
            <a:off x="10668115" y="98406"/>
            <a:ext cx="1414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00B050"/>
                </a:solidFill>
              </a:rPr>
              <a:t>@《</a:t>
            </a:r>
            <a:r>
              <a:rPr lang="zh-CN" altLang="en-US" sz="1200" b="1" dirty="0" smtClean="0">
                <a:solidFill>
                  <a:srgbClr val="00B050"/>
                </a:solidFill>
              </a:rPr>
              <a:t>创新设计</a:t>
            </a:r>
            <a:r>
              <a:rPr lang="en-US" altLang="zh-CN" sz="1200" b="1" dirty="0" smtClean="0">
                <a:solidFill>
                  <a:srgbClr val="00B050"/>
                </a:solidFill>
              </a:rPr>
              <a:t>》</a:t>
            </a:r>
            <a:endParaRPr lang="zh-CN" altLang="en-US" sz="1200" b="1" dirty="0">
              <a:solidFill>
                <a:srgbClr val="00B050"/>
              </a:solidFill>
            </a:endParaRPr>
          </a:p>
        </p:txBody>
      </p:sp>
      <p:sp>
        <p:nvSpPr>
          <p:cNvPr id="15" name="燕尾形 14">
            <a:hlinkClick r:id="rId3" action="ppaction://hlinksldjump"/>
          </p:cNvPr>
          <p:cNvSpPr/>
          <p:nvPr userDrawn="1"/>
        </p:nvSpPr>
        <p:spPr>
          <a:xfrm>
            <a:off x="9275297" y="6495790"/>
            <a:ext cx="1254917" cy="31559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对接高考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燕尾形 15">
            <a:hlinkClick r:id="rId3" action="ppaction://hlinksldjump"/>
          </p:cNvPr>
          <p:cNvSpPr/>
          <p:nvPr userDrawn="1"/>
        </p:nvSpPr>
        <p:spPr>
          <a:xfrm>
            <a:off x="7810811" y="6495790"/>
            <a:ext cx="1294353" cy="32549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F982-D267-4779-8469-EC841831C5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0411B-A200-4AFF-BA26-1F194A0AAF5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9C99C-0BC0-42AA-9F1F-9BB302C3E9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1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834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BEB8A-3890-45E8-8BD6-C0CEBAFCEC4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0575-11D4-4872-8875-969D8E0689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ECCF-A903-45D7-8747-2DBF1B88B4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76E4-129B-44B0-B811-5D1BFE6250F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907A-2375-41F9-BAA3-D5668234D4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0425-B8CD-4E0D-93A3-5169570576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5AE4-DB05-4954-BE6C-DB229433F7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7151" y="685800"/>
            <a:ext cx="2846916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685800"/>
            <a:ext cx="8341784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3691-826C-4EF5-A7DA-366B88EE07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命题调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侧圆角矩形 6"/>
          <p:cNvSpPr/>
          <p:nvPr userDrawn="1"/>
        </p:nvSpPr>
        <p:spPr>
          <a:xfrm>
            <a:off x="8710721" y="538158"/>
            <a:ext cx="1046936" cy="370871"/>
          </a:xfrm>
          <a:prstGeom prst="round2SameRect">
            <a:avLst/>
          </a:prstGeom>
          <a:gradFill flip="none" rotWithShape="1">
            <a:gsLst>
              <a:gs pos="0">
                <a:srgbClr val="FFD85D"/>
              </a:gs>
              <a:gs pos="100000">
                <a:srgbClr val="FFED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练模拟</a:t>
            </a:r>
            <a:endParaRPr lang="zh-CN" altLang="en-US" sz="11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807755" y="874706"/>
            <a:ext cx="864096" cy="0"/>
          </a:xfrm>
          <a:prstGeom prst="line">
            <a:avLst/>
          </a:prstGeom>
          <a:ln w="19050">
            <a:solidFill>
              <a:srgbClr val="FF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0896534" y="507714"/>
            <a:ext cx="12954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8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241540" y="406451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hlinkClick r:id="rId2"/>
          </p:cNvPr>
          <p:cNvSpPr txBox="1"/>
          <p:nvPr userDrawn="1"/>
        </p:nvSpPr>
        <p:spPr>
          <a:xfrm>
            <a:off x="10668115" y="98406"/>
            <a:ext cx="1414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00B050"/>
                </a:solidFill>
              </a:rPr>
              <a:t>@《</a:t>
            </a:r>
            <a:r>
              <a:rPr lang="zh-CN" altLang="en-US" sz="1200" b="1" dirty="0" smtClean="0">
                <a:solidFill>
                  <a:srgbClr val="00B050"/>
                </a:solidFill>
              </a:rPr>
              <a:t>创新设计</a:t>
            </a:r>
            <a:r>
              <a:rPr lang="en-US" altLang="zh-CN" sz="1200" b="1" dirty="0" smtClean="0">
                <a:solidFill>
                  <a:srgbClr val="00B050"/>
                </a:solidFill>
              </a:rPr>
              <a:t>》</a:t>
            </a:r>
            <a:endParaRPr lang="zh-CN" altLang="en-US" sz="1200" b="1" dirty="0">
              <a:solidFill>
                <a:srgbClr val="00B050"/>
              </a:solidFill>
            </a:endParaRPr>
          </a:p>
        </p:txBody>
      </p:sp>
      <p:sp>
        <p:nvSpPr>
          <p:cNvPr id="15" name="燕尾形 14">
            <a:hlinkClick r:id="rId3" action="ppaction://hlinksldjump"/>
          </p:cNvPr>
          <p:cNvSpPr/>
          <p:nvPr userDrawn="1"/>
        </p:nvSpPr>
        <p:spPr>
          <a:xfrm>
            <a:off x="9275297" y="6495790"/>
            <a:ext cx="1254917" cy="31559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对接高考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燕尾形 15">
            <a:hlinkClick r:id="rId3" action="ppaction://hlinksldjump"/>
          </p:cNvPr>
          <p:cNvSpPr/>
          <p:nvPr userDrawn="1"/>
        </p:nvSpPr>
        <p:spPr>
          <a:xfrm>
            <a:off x="7810811" y="6495790"/>
            <a:ext cx="1294353" cy="32549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F982-D267-4779-8469-EC841831C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0411B-A200-4AFF-BA26-1F194A0AAF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9C99C-0BC0-42AA-9F1F-9BB302C3E9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1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834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BEB8A-3890-45E8-8BD6-C0CEBAFCEC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0575-11D4-4872-8875-969D8E0689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3" Type="http://schemas.openxmlformats.org/officeDocument/2006/relationships/theme" Target="../theme/theme10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8" Type="http://schemas.openxmlformats.org/officeDocument/2006/relationships/theme" Target="../theme/theme5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0.xml"/><Relationship Id="rId7" Type="http://schemas.openxmlformats.org/officeDocument/2006/relationships/slideLayout" Target="../slideLayouts/slideLayout69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7" Type="http://schemas.openxmlformats.org/officeDocument/2006/relationships/theme" Target="../theme/theme6.xml"/><Relationship Id="rId16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8" Type="http://schemas.openxmlformats.org/officeDocument/2006/relationships/theme" Target="../theme/theme7.xml"/><Relationship Id="rId17" Type="http://schemas.openxmlformats.org/officeDocument/2006/relationships/image" Target="../media/image2.jpeg"/><Relationship Id="rId16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8" Type="http://schemas.openxmlformats.org/officeDocument/2006/relationships/theme" Target="../theme/theme8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79873"/>
          <p:cNvSpPr>
            <a:spLocks noGrp="1" noRot="1"/>
          </p:cNvSpPr>
          <p:nvPr>
            <p:ph type="title"/>
          </p:nvPr>
        </p:nvSpPr>
        <p:spPr>
          <a:xfrm>
            <a:off x="402167" y="609600"/>
            <a:ext cx="11387667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79874"/>
          <p:cNvSpPr>
            <a:spLocks noGrp="1" noRot="1"/>
          </p:cNvSpPr>
          <p:nvPr>
            <p:ph type="body"/>
          </p:nvPr>
        </p:nvSpPr>
        <p:spPr>
          <a:xfrm>
            <a:off x="402167" y="1905001"/>
            <a:ext cx="11387667" cy="4194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日期占位符 79875"/>
          <p:cNvSpPr>
            <a:spLocks noGrp="1"/>
          </p:cNvSpPr>
          <p:nvPr>
            <p:ph type="dt" sz="half" idx="2"/>
          </p:nvPr>
        </p:nvSpPr>
        <p:spPr>
          <a:xfrm>
            <a:off x="402167" y="6245225"/>
            <a:ext cx="3052233" cy="476251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865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79877" name="页脚占位符 79876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865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9878" name="灯片编号占位符 79877"/>
          <p:cNvSpPr>
            <a:spLocks noGrp="1"/>
          </p:cNvSpPr>
          <p:nvPr>
            <p:ph type="sldNum" sz="quarter" idx="4"/>
          </p:nvPr>
        </p:nvSpPr>
        <p:spPr>
          <a:xfrm>
            <a:off x="8737601" y="6245225"/>
            <a:ext cx="3052233" cy="476251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865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0" lvl="0" indent="0" algn="ctr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86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lvl="0" indent="-457200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42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90600" lvl="1" indent="-381000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37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524000" lvl="2" indent="-304800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133600" lvl="3" indent="-304800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743200" lvl="4" indent="-304800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800" lvl="5" indent="-304800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400" lvl="6" indent="-304800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572000" lvl="7" indent="-304800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181600" lvl="8" indent="-304800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2192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09600" lvl="1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19200" lvl="2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28800" lvl="3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38400" lvl="4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048000" lvl="5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657600" lvl="6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267200" lvl="7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876800" lvl="8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1638" y="685800"/>
            <a:ext cx="11388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6400" y="1981200"/>
            <a:ext cx="113871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1638" y="6076950"/>
            <a:ext cx="30527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076950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076950"/>
            <a:ext cx="3052763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9CA701CB-D858-4625-9359-E3FAE0DDE92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1638" y="685800"/>
            <a:ext cx="11388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6400" y="1981200"/>
            <a:ext cx="113871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1638" y="6019800"/>
            <a:ext cx="30527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019800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019800"/>
            <a:ext cx="3052763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109D21D1-FADF-4EAC-8B46-186DF0ABAF7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1638" y="685800"/>
            <a:ext cx="11388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6400" y="1981200"/>
            <a:ext cx="113871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1638" y="6076950"/>
            <a:ext cx="30527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076950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076950"/>
            <a:ext cx="3052763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9CA701CB-D858-4625-9359-E3FAE0DDE92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1638" y="685800"/>
            <a:ext cx="11388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6400" y="1981200"/>
            <a:ext cx="113871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1638" y="6019800"/>
            <a:ext cx="30527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019800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019800"/>
            <a:ext cx="3052763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ransition>
    <p:wipe dir="r"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109D21D1-FADF-4EAC-8B46-186DF0ABAF7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1638" y="685800"/>
            <a:ext cx="11388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6400" y="1981200"/>
            <a:ext cx="113871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1638" y="6076950"/>
            <a:ext cx="30527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076950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076950"/>
            <a:ext cx="3052763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9CA701CB-D858-4625-9359-E3FAE0DDE92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1638" y="685800"/>
            <a:ext cx="11388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6400" y="1981200"/>
            <a:ext cx="113871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1638" y="6019800"/>
            <a:ext cx="30527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019800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019800"/>
            <a:ext cx="3052763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ransition>
    <p:wipe dir="r"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109D21D1-FADF-4EAC-8B46-186DF0ABAF7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3.xml"/><Relationship Id="rId4" Type="http://schemas.openxmlformats.org/officeDocument/2006/relationships/image" Target="../media/image6.jpe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3.xml"/><Relationship Id="rId4" Type="http://schemas.openxmlformats.org/officeDocument/2006/relationships/image" Target="../media/image10.png"/><Relationship Id="rId3" Type="http://schemas.openxmlformats.org/officeDocument/2006/relationships/image" Target="../media/image9.emf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自创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28" y="-27384"/>
            <a:ext cx="1223877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" name="Text Box 6"/>
          <p:cNvSpPr txBox="1"/>
          <p:nvPr/>
        </p:nvSpPr>
        <p:spPr>
          <a:xfrm>
            <a:off x="-2538" y="1672154"/>
            <a:ext cx="11749062" cy="31076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</a:t>
            </a:r>
            <a:r>
              <a:rPr lang="zh-CN" altLang="en-US" sz="6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ea"/>
                <a:sym typeface="+mn-ea"/>
              </a:rPr>
              <a:t> </a:t>
            </a:r>
            <a:r>
              <a:rPr lang="zh-CN" altLang="en-US" sz="4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ea"/>
                <a:sym typeface="+mn-ea"/>
              </a:rPr>
              <a:t>单元四：中华文明的迟滞与彷徨</a:t>
            </a:r>
            <a:endParaRPr lang="zh-CN" altLang="en-US" sz="44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j-ea"/>
              <a:sym typeface="+mn-ea"/>
            </a:endParaRPr>
          </a:p>
          <a:p>
            <a:pPr algn="r"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ea"/>
                <a:sym typeface="+mn-ea"/>
              </a:rPr>
              <a:t>               </a:t>
            </a:r>
            <a:r>
              <a:rPr lang="zh-CN" altLang="en-US" sz="36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ea"/>
                <a:sym typeface="+mn-ea"/>
              </a:rPr>
              <a:t>——明清时期思想与科技文化</a:t>
            </a:r>
            <a:endParaRPr lang="en-US" altLang="zh-CN" sz="44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j-ea"/>
              <a:sym typeface="+mn-ea"/>
            </a:endParaRPr>
          </a:p>
          <a:p>
            <a:pPr algn="r">
              <a:spcBef>
                <a:spcPct val="50000"/>
              </a:spcBef>
            </a:pPr>
            <a:r>
              <a:rPr lang="zh-CN" altLang="en-US" sz="4400" b="1" kern="100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    </a:t>
            </a:r>
            <a:endParaRPr lang="zh-CN" altLang="en-US" sz="24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5123" name="Picture 3" descr="C:\Users\Administrator\Desktop\06b3b0c7ec63cf1b9a351d999472f0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" y="1614170"/>
            <a:ext cx="2618740" cy="201739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文本框 2"/>
          <p:cNvSpPr txBox="1"/>
          <p:nvPr/>
        </p:nvSpPr>
        <p:spPr>
          <a:xfrm>
            <a:off x="7601585" y="190500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4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  <p:bldLst>
      <p:bldP spid="4097" grpId="0"/>
      <p:bldP spid="4097" grpId="1"/>
      <p:bldP spid="4097" grpId="2"/>
      <p:bldP spid="4097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3205" y="759469"/>
            <a:ext cx="11412000" cy="58763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二</a:t>
            </a:r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、</a:t>
            </a: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明清时期的思想与科技文化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effectLst/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0205" y="2932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3205" y="1291084"/>
            <a:ext cx="11791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（一）明清时期的思想</a:t>
            </a:r>
            <a:endParaRPr lang="en-US" altLang="zh-CN" sz="2400" kern="100" dirty="0" smtClean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/>
          <a:srcRect l="23099" t="12068" r="22654" b="11381"/>
          <a:stretch>
            <a:fillRect/>
          </a:stretch>
        </p:blipFill>
        <p:spPr>
          <a:xfrm>
            <a:off x="3005455" y="2021840"/>
            <a:ext cx="8488045" cy="3896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/>
          <a:srcRect r="63372"/>
          <a:stretch>
            <a:fillRect/>
          </a:stretch>
        </p:blipFill>
        <p:spPr>
          <a:xfrm>
            <a:off x="149900" y="2505313"/>
            <a:ext cx="3009170" cy="283088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3205" y="759469"/>
            <a:ext cx="11412000" cy="58763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二</a:t>
            </a:r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、</a:t>
            </a: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明清时期的思想与科技文化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effectLst/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0205" y="2932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10076" y="1419026"/>
            <a:ext cx="5197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明清之际进步思想的特点及表现</a:t>
            </a:r>
            <a:endParaRPr lang="en-US" altLang="zh-CN" sz="2400" kern="100" dirty="0" smtClean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4829" y="1987686"/>
            <a:ext cx="11405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反</a:t>
            </a:r>
            <a:r>
              <a:rPr lang="zh-CN" altLang="zh-CN" sz="2400" b="1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传统、反教</a:t>
            </a:r>
            <a:r>
              <a:rPr lang="zh-CN" altLang="zh-CN" sz="2400" b="1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条</a:t>
            </a:r>
            <a:r>
              <a:rPr lang="zh-CN" altLang="en-US" sz="2400" b="1" kern="100" dirty="0" smtClean="0"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：</a:t>
            </a:r>
            <a:r>
              <a:rPr lang="zh-CN" altLang="zh-CN" sz="2400" b="1" dirty="0">
                <a:latin typeface="华文细黑" panose="02010600040101010101" charset="-122"/>
                <a:ea typeface="华文细黑" panose="02010600040101010101" charset="-122"/>
              </a:rPr>
              <a:t>李贽指出儒家经典并非</a:t>
            </a:r>
            <a:r>
              <a:rPr lang="en-US" altLang="zh-CN" sz="2400" b="1" dirty="0">
                <a:latin typeface="华文细黑" panose="02010600040101010101" charset="-122"/>
                <a:ea typeface="华文细黑" panose="02010600040101010101" charset="-122"/>
              </a:rPr>
              <a:t>“</a:t>
            </a:r>
            <a:r>
              <a:rPr lang="zh-CN" altLang="zh-CN" sz="2400" b="1" dirty="0">
                <a:latin typeface="华文细黑" panose="02010600040101010101" charset="-122"/>
                <a:ea typeface="华文细黑" panose="02010600040101010101" charset="-122"/>
              </a:rPr>
              <a:t>万世之至论</a:t>
            </a:r>
            <a:r>
              <a:rPr lang="en-US" altLang="zh-CN" sz="2400" b="1" dirty="0">
                <a:latin typeface="华文细黑" panose="02010600040101010101" charset="-122"/>
                <a:ea typeface="华文细黑" panose="02010600040101010101" charset="-122"/>
              </a:rPr>
              <a:t>”</a:t>
            </a:r>
            <a:r>
              <a:rPr lang="zh-CN" altLang="zh-CN" sz="2400" b="1" dirty="0">
                <a:latin typeface="华文细黑" panose="02010600040101010101" charset="-122"/>
                <a:ea typeface="华文细黑" panose="02010600040101010101" charset="-122"/>
              </a:rPr>
              <a:t>，否定孔子是</a:t>
            </a:r>
            <a:r>
              <a:rPr lang="en-US" altLang="zh-CN" sz="2400" b="1" dirty="0">
                <a:latin typeface="华文细黑" panose="02010600040101010101" charset="-122"/>
                <a:ea typeface="华文细黑" panose="02010600040101010101" charset="-122"/>
              </a:rPr>
              <a:t>“</a:t>
            </a:r>
            <a:r>
              <a:rPr lang="zh-CN" altLang="zh-CN" sz="2400" b="1" dirty="0">
                <a:latin typeface="华文细黑" panose="02010600040101010101" charset="-122"/>
                <a:ea typeface="华文细黑" panose="02010600040101010101" charset="-122"/>
              </a:rPr>
              <a:t>天生圣人</a:t>
            </a:r>
            <a:r>
              <a:rPr lang="en-US" altLang="zh-CN" sz="2400" b="1" dirty="0">
                <a:latin typeface="华文细黑" panose="02010600040101010101" charset="-122"/>
                <a:ea typeface="华文细黑" panose="02010600040101010101" charset="-122"/>
              </a:rPr>
              <a:t>”</a:t>
            </a:r>
            <a:r>
              <a:rPr lang="zh-CN" altLang="zh-CN" sz="2400" b="1" dirty="0">
                <a:latin typeface="华文细黑" panose="02010600040101010101" charset="-122"/>
                <a:ea typeface="华文细黑" panose="02010600040101010101" charset="-122"/>
              </a:rPr>
              <a:t>；他还提出男女平等和</a:t>
            </a:r>
            <a:r>
              <a:rPr lang="en-US" altLang="zh-CN" sz="2400" b="1" dirty="0">
                <a:latin typeface="华文细黑" panose="02010600040101010101" charset="-122"/>
                <a:ea typeface="华文细黑" panose="02010600040101010101" charset="-122"/>
              </a:rPr>
              <a:t>“</a:t>
            </a:r>
            <a:r>
              <a:rPr lang="zh-CN" altLang="zh-CN" sz="2400" b="1" dirty="0">
                <a:latin typeface="华文细黑" panose="02010600040101010101" charset="-122"/>
                <a:ea typeface="华文细黑" panose="02010600040101010101" charset="-122"/>
              </a:rPr>
              <a:t>万物皆生于两</a:t>
            </a:r>
            <a:r>
              <a:rPr lang="en-US" altLang="zh-CN" sz="2400" b="1" dirty="0">
                <a:latin typeface="华文细黑" panose="02010600040101010101" charset="-122"/>
                <a:ea typeface="华文细黑" panose="02010600040101010101" charset="-122"/>
              </a:rPr>
              <a:t>”</a:t>
            </a:r>
            <a:r>
              <a:rPr lang="zh-CN" altLang="zh-CN" sz="2400" b="1" dirty="0">
                <a:latin typeface="华文细黑" panose="02010600040101010101" charset="-122"/>
                <a:ea typeface="华文细黑" panose="02010600040101010101" charset="-122"/>
              </a:rPr>
              <a:t>的观点，令维护儒教传统的士大夫们十分惊惧</a:t>
            </a:r>
            <a:endParaRPr lang="zh-CN" altLang="en-US" sz="2400" dirty="0"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4829" y="3330607"/>
            <a:ext cx="10951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）反封建专制，带有一定的民主色彩：</a:t>
            </a:r>
            <a:r>
              <a:rPr lang="zh-CN" altLang="en-US" sz="2400" b="1" dirty="0" smtClean="0">
                <a:latin typeface="华文细黑" panose="02010600040101010101" charset="-122"/>
                <a:ea typeface="华文细黑" panose="02010600040101010101" charset="-122"/>
              </a:rPr>
              <a:t>黄</a:t>
            </a:r>
            <a:r>
              <a:rPr lang="zh-CN" altLang="en-US" sz="2400" b="1" dirty="0">
                <a:latin typeface="华文细黑" panose="02010600040101010101" charset="-122"/>
                <a:ea typeface="华文细黑" panose="02010600040101010101" charset="-122"/>
              </a:rPr>
              <a:t>宗羲提出君主专制是“天下之大害”的结论；顾炎武提倡“众治”，反对“独治”。当时的思想家还提出了种种限制君权的理论和设想，这些思想对晚清民主思潮的兴起产生了一定影响</a:t>
            </a:r>
            <a:endParaRPr lang="zh-CN" altLang="en-US" sz="2400" b="1" dirty="0"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3557" y="4673528"/>
            <a:ext cx="10951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提倡经世致用</a:t>
            </a:r>
            <a:r>
              <a:rPr lang="zh-CN" altLang="en-US" sz="2400" b="1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latin typeface="华文细黑" panose="02010600040101010101" charset="-122"/>
                <a:ea typeface="华文细黑" panose="02010600040101010101" charset="-122"/>
              </a:rPr>
              <a:t>他们主张为学应求务实，致力于社会变革，力图扭转明末不切实际的学风</a:t>
            </a:r>
            <a:endParaRPr lang="zh-CN" altLang="en-US" sz="2400" b="1" dirty="0"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3557" y="5647117"/>
            <a:ext cx="10810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反映了资本主义萌芽时代的要求</a:t>
            </a:r>
            <a:r>
              <a:rPr lang="zh-CN" altLang="en-US" sz="2400" b="1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latin typeface="华文细黑" panose="02010600040101010101" charset="-122"/>
                <a:ea typeface="华文细黑" panose="02010600040101010101" charset="-122"/>
              </a:rPr>
              <a:t>他们反对“重农抑商”，提出“工商皆本”的主张</a:t>
            </a:r>
            <a:endParaRPr lang="zh-CN" altLang="en-US" sz="2400" b="1" dirty="0"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3205" y="759469"/>
            <a:ext cx="11412000" cy="58763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二</a:t>
            </a:r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、</a:t>
            </a: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明清时期的思想与科技文化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effectLst/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0205" y="2932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3205" y="1291084"/>
            <a:ext cx="117913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（一）明清时期的思想</a:t>
            </a:r>
            <a:endParaRPr lang="en-US" altLang="zh-CN" sz="2400" kern="100" dirty="0" smtClean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评价：（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1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）积极影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响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：</a:t>
            </a:r>
            <a:endParaRPr lang="en-US" altLang="zh-CN" sz="2400" kern="1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en-US" altLang="zh-CN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 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   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①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提倡民主，反对君主专制，反映了君主专制制度走向衰落的历史趋势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    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②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重视工商业，反映了早期资本主义萌芽发展的要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求</a:t>
            </a:r>
            <a:endParaRPr lang="en-US" altLang="zh-CN" sz="2400" kern="1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    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③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批判地继承了传统儒学，构筑了具有时代特色的思想，形成了具有反封建性质的早期启蒙思想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            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2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）局限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性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：</a:t>
            </a:r>
            <a:endParaRPr lang="en-US" altLang="zh-CN" sz="2400" kern="1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    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①由于早期资本主义萌芽力量弱小，早期的民主思想缺乏物质基础，不占统治地位；</a:t>
            </a:r>
            <a:endParaRPr lang="zh-CN" altLang="en-US" sz="2400" kern="1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    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②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没有形成完整的理论体系，</a:t>
            </a:r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本质上仍属于传统儒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学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，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不是资本主义性质的思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想。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5064" y="4707404"/>
            <a:ext cx="11289824" cy="1569660"/>
          </a:xfrm>
          <a:prstGeom prst="rect">
            <a:avLst/>
          </a:prstGeom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华文细黑" panose="02010600040101010101" charset="-122"/>
                <a:ea typeface="华文细黑" panose="02010600040101010101" charset="-122"/>
              </a:rPr>
              <a:t>【</a:t>
            </a:r>
            <a:r>
              <a:rPr lang="zh-CN" altLang="en-US" sz="2400" b="1" dirty="0" smtClean="0">
                <a:latin typeface="华文细黑" panose="02010600040101010101" charset="-122"/>
                <a:ea typeface="华文细黑" panose="02010600040101010101" charset="-122"/>
              </a:rPr>
              <a:t>误区警示</a:t>
            </a:r>
            <a:r>
              <a:rPr lang="en-US" altLang="zh-CN" sz="2400" b="1" dirty="0" smtClean="0">
                <a:latin typeface="华文细黑" panose="02010600040101010101" charset="-122"/>
                <a:ea typeface="华文细黑" panose="02010600040101010101" charset="-122"/>
              </a:rPr>
              <a:t>】</a:t>
            </a:r>
            <a:r>
              <a:rPr lang="zh-CN" altLang="en-US" sz="2400" b="1" dirty="0" smtClean="0">
                <a:latin typeface="华文细黑" panose="02010600040101010101" charset="-122"/>
                <a:ea typeface="华文细黑" panose="02010600040101010101" charset="-122"/>
              </a:rPr>
              <a:t>明</a:t>
            </a:r>
            <a:r>
              <a:rPr lang="zh-CN" altLang="en-US" sz="2400" b="1" dirty="0">
                <a:latin typeface="华文细黑" panose="02010600040101010101" charset="-122"/>
                <a:ea typeface="华文细黑" panose="02010600040101010101" charset="-122"/>
              </a:rPr>
              <a:t>末清初思想家的思想与儒学的关系</a:t>
            </a:r>
            <a:endParaRPr lang="zh-CN" altLang="en-US" sz="24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r>
              <a:rPr lang="zh-CN" altLang="en-US" sz="2400" b="1" dirty="0" smtClean="0">
                <a:latin typeface="华文细黑" panose="02010600040101010101" charset="-122"/>
                <a:ea typeface="华文细黑" panose="02010600040101010101" charset="-122"/>
              </a:rPr>
              <a:t>    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明</a:t>
            </a:r>
            <a:r>
              <a:rPr lang="zh-CN" altLang="en-US" sz="2400" b="1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清之际的思想批判不是从根本上否定儒学</a:t>
            </a:r>
            <a:r>
              <a:rPr lang="zh-CN" altLang="en-US" sz="2400" b="1" dirty="0">
                <a:latin typeface="华文细黑" panose="02010600040101010101" charset="-122"/>
                <a:ea typeface="华文细黑" panose="02010600040101010101" charset="-122"/>
              </a:rPr>
              <a:t>，</a:t>
            </a:r>
            <a:r>
              <a:rPr lang="zh-CN" altLang="en-US" sz="2400" b="1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而是在特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定历</a:t>
            </a:r>
            <a:r>
              <a:rPr lang="zh-CN" altLang="en-US" sz="2400" b="1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史条件下</a:t>
            </a:r>
            <a:r>
              <a:rPr lang="zh-CN" altLang="en-US" sz="2400" b="1" dirty="0">
                <a:latin typeface="华文细黑" panose="02010600040101010101" charset="-122"/>
                <a:ea typeface="华文细黑" panose="02010600040101010101" charset="-122"/>
              </a:rPr>
              <a:t>对儒学的批判与继承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，明</a:t>
            </a:r>
            <a:r>
              <a:rPr lang="zh-CN" altLang="en-US" sz="2400" b="1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清之际的三大进步思想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家构</a:t>
            </a:r>
            <a:r>
              <a:rPr lang="zh-CN" altLang="en-US" sz="2400" b="1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筑了</a:t>
            </a:r>
            <a:r>
              <a:rPr lang="zh-CN" altLang="en-US" sz="2400" b="1" dirty="0">
                <a:latin typeface="华文细黑" panose="02010600040101010101" charset="-122"/>
                <a:ea typeface="华文细黑" panose="02010600040101010101" charset="-122"/>
              </a:rPr>
              <a:t>具有时代特色的新儒学。</a:t>
            </a:r>
            <a:r>
              <a:rPr lang="zh-CN" altLang="en-US" sz="2400" b="1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所提出的为君之道与治国之道，仍然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没有</a:t>
            </a:r>
            <a:r>
              <a:rPr lang="zh-CN" altLang="en-US" sz="2400" b="1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跳出儒家修身、齐家治国平天下的理想。</a:t>
            </a:r>
            <a:endParaRPr lang="zh-CN" altLang="en-US" sz="2400" b="1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3834" y="995867"/>
            <a:ext cx="11412000" cy="6616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2.</a:t>
            </a: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明</a:t>
            </a:r>
            <a:r>
              <a:rPr lang="zh-CN" altLang="en-US" sz="2800" b="1" kern="100" dirty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清之际的思想批判与欧洲启蒙运动的比</a:t>
            </a: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较（</a:t>
            </a:r>
            <a:r>
              <a:rPr lang="en-US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1</a:t>
            </a: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）</a:t>
            </a:r>
            <a:endParaRPr lang="zh-CN" altLang="en-US" sz="2800" b="1" kern="100" dirty="0">
              <a:solidFill>
                <a:schemeClr val="tx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0205" y="293250"/>
            <a:ext cx="162095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能力提升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aphicFrame>
        <p:nvGraphicFramePr>
          <p:cNvPr id="9" name="表格 2"/>
          <p:cNvGraphicFramePr>
            <a:graphicFrameLocks noGrp="1"/>
          </p:cNvGraphicFramePr>
          <p:nvPr/>
        </p:nvGraphicFramePr>
        <p:xfrm>
          <a:off x="411481" y="1817671"/>
          <a:ext cx="11374354" cy="4207176"/>
        </p:xfrm>
        <a:graphic>
          <a:graphicData uri="http://schemas.openxmlformats.org/drawingml/2006/table">
            <a:tbl>
              <a:tblPr/>
              <a:tblGrid>
                <a:gridCol w="1097279"/>
                <a:gridCol w="5066412"/>
                <a:gridCol w="5210663"/>
              </a:tblGrid>
              <a:tr h="374273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endParaRPr lang="zh-CN" altLang="en-US" sz="28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明清之际的思想批判</a:t>
                      </a:r>
                      <a:endParaRPr lang="zh-CN" altLang="en-US" sz="28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欧洲启蒙运动</a:t>
                      </a:r>
                      <a:endParaRPr lang="zh-CN" altLang="en-US" sz="28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</a:tr>
              <a:tr h="64171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政治</a:t>
                      </a:r>
                      <a:endParaRPr lang="zh-CN" altLang="en-US" sz="28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条件</a:t>
                      </a:r>
                      <a:endParaRPr lang="zh-CN" altLang="en-US" sz="28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封建专制统治空前强化,未形成资产阶级力量</a:t>
                      </a:r>
                      <a:endParaRPr lang="zh-CN" altLang="en-US" sz="28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进入早期资产阶级革命时代,封建统治风雨飘摇,资产阶级力量空前壮大</a:t>
                      </a:r>
                      <a:endParaRPr lang="zh-CN" altLang="en-US" sz="28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</a:tr>
              <a:tr h="64171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经济</a:t>
                      </a:r>
                      <a:endParaRPr lang="zh-CN" altLang="en-US" sz="28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条件</a:t>
                      </a:r>
                      <a:endParaRPr lang="zh-CN" altLang="en-US" sz="28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资本主义萌芽缓慢发展,受到封建专制束缚</a:t>
                      </a:r>
                      <a:endParaRPr lang="zh-CN" altLang="en-US" sz="28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欧洲重商主义和殖民掠夺政策加速了资本主义手工工场的发展</a:t>
                      </a:r>
                      <a:endParaRPr lang="zh-CN" altLang="en-US" sz="28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</a:tr>
              <a:tr h="64171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思想</a:t>
                      </a:r>
                      <a:endParaRPr lang="zh-CN" altLang="en-US" sz="28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条件</a:t>
                      </a:r>
                      <a:endParaRPr lang="zh-CN" altLang="en-US" sz="28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明清之际理学成为官方哲学,八股取士和大兴文字狱使中国封建传统文化仍占统治地位</a:t>
                      </a:r>
                      <a:endParaRPr lang="zh-CN" altLang="en-US" sz="28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欧洲的文艺复兴使资产阶级文化迅速传播,为启蒙运动奠定基础</a:t>
                      </a:r>
                      <a:endParaRPr lang="zh-CN" altLang="en-US" sz="28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3834" y="995867"/>
            <a:ext cx="11412000" cy="6616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2.</a:t>
            </a: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明</a:t>
            </a:r>
            <a:r>
              <a:rPr lang="zh-CN" altLang="en-US" sz="2800" b="1" kern="100" dirty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清之际的思想批判与欧洲启蒙运动的比</a:t>
            </a: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较（</a:t>
            </a:r>
            <a:r>
              <a:rPr lang="en-US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2</a:t>
            </a: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）</a:t>
            </a:r>
            <a:endParaRPr lang="zh-CN" altLang="en-US" sz="2800" b="1" kern="100" dirty="0">
              <a:solidFill>
                <a:schemeClr val="tx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0205" y="293250"/>
            <a:ext cx="162095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能力提升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aphicFrame>
        <p:nvGraphicFramePr>
          <p:cNvPr id="9" name="表格 2"/>
          <p:cNvGraphicFramePr>
            <a:graphicFrameLocks noGrp="1"/>
          </p:cNvGraphicFramePr>
          <p:nvPr/>
        </p:nvGraphicFramePr>
        <p:xfrm>
          <a:off x="373835" y="1788278"/>
          <a:ext cx="11606671" cy="4420770"/>
        </p:xfrm>
        <a:graphic>
          <a:graphicData uri="http://schemas.openxmlformats.org/drawingml/2006/table">
            <a:tbl>
              <a:tblPr/>
              <a:tblGrid>
                <a:gridCol w="1028819"/>
                <a:gridCol w="5592506"/>
                <a:gridCol w="4985346"/>
              </a:tblGrid>
              <a:tr h="374273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6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endParaRPr lang="zh-CN" altLang="en-US" sz="26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6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明清之际的思想批判</a:t>
                      </a:r>
                      <a:endParaRPr lang="zh-CN" altLang="en-US" sz="26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6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欧洲启蒙运动</a:t>
                      </a:r>
                      <a:endParaRPr lang="zh-CN" altLang="en-US" sz="26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</a:tr>
              <a:tr h="374273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6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性质</a:t>
                      </a:r>
                      <a:endParaRPr lang="zh-CN" altLang="en-US" sz="26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6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本质上仍属于封建思想的范畴</a:t>
                      </a:r>
                      <a:endParaRPr lang="zh-CN" altLang="en-US" sz="26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6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资产阶级反封建的思想运动</a:t>
                      </a:r>
                      <a:endParaRPr lang="zh-CN" altLang="en-US" sz="26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</a:tr>
              <a:tr h="374273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6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地位</a:t>
                      </a:r>
                      <a:endParaRPr lang="zh-CN" altLang="en-US" sz="26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6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没有成为当时的主流思想</a:t>
                      </a:r>
                      <a:endParaRPr lang="zh-CN" altLang="en-US" sz="26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6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是17、18世纪欧洲的主流思想</a:t>
                      </a:r>
                      <a:endParaRPr lang="zh-CN" altLang="en-US" sz="26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</a:tr>
              <a:tr h="91673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6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内容</a:t>
                      </a:r>
                      <a:endParaRPr lang="zh-CN" altLang="en-US" sz="26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6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中国的思想家抨击君主专制,提倡注重实际,具有初步的民主色彩,但未明确提出建立新的社会制度,也未形成完整的理论体系</a:t>
                      </a:r>
                      <a:endParaRPr lang="zh-CN" altLang="en-US" sz="26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6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批判封建专制制度,并为资本主义设立了一套政治方案,形成了完整的理论体系</a:t>
                      </a:r>
                      <a:endParaRPr lang="zh-CN" altLang="en-US" sz="26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</a:tr>
              <a:tr h="91673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6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影响</a:t>
                      </a:r>
                      <a:endParaRPr lang="zh-CN" altLang="en-US" sz="26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6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民主思想对当时封建专制起到一定的冲击作用,但无法动摇封建统治的理论基础,没有推动中国社会的变革与转型</a:t>
                      </a:r>
                      <a:endParaRPr lang="zh-CN" altLang="en-US" sz="26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600" kern="0" baseline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极大地推动了欧美资产阶级革命,推动了欧洲由封建社会向资本主义社会的转型</a:t>
                      </a:r>
                      <a:endParaRPr lang="zh-CN" altLang="en-US" sz="2600" kern="0" baseline="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5837" marR="45837" marT="45837" marB="45837"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3205" y="759469"/>
            <a:ext cx="11412000" cy="58763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二</a:t>
            </a:r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、</a:t>
            </a: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明清时期的思想与科技文化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effectLst/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0205" y="2932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3205" y="1291084"/>
            <a:ext cx="117913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</a:t>
            </a:r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二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）明清时期的科技文化</a:t>
            </a:r>
            <a:endParaRPr lang="en-US" altLang="zh-CN" sz="2400" kern="100" dirty="0" smtClean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2.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文学：</a:t>
            </a:r>
            <a:r>
              <a:rPr lang="zh-CN" altLang="zh-CN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明清小说</a:t>
            </a:r>
            <a:r>
              <a:rPr lang="zh-CN" altLang="en-US" sz="2400" b="1" kern="100" dirty="0">
                <a:solidFill>
                  <a:srgbClr val="00206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（演变过程：兴起于魏晋南北朝时期；唐代出现短篇小说传奇；宋代出现话本；明清时期小说创作进入蓬勃发展时期。）</a:t>
            </a:r>
            <a:endParaRPr lang="zh-CN" altLang="en-US" sz="2400" b="1" kern="100" dirty="0">
              <a:solidFill>
                <a:srgbClr val="00206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1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）代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表作品：四大名著、</a:t>
            </a:r>
            <a:r>
              <a:rPr lang="en-US" altLang="zh-CN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《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聊斋志异</a:t>
            </a:r>
            <a:r>
              <a:rPr lang="en-US" altLang="zh-CN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》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和</a:t>
            </a:r>
            <a:r>
              <a:rPr lang="en-US" altLang="zh-CN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《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儒林外史</a:t>
            </a:r>
            <a:r>
              <a:rPr lang="en-US" altLang="zh-CN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》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。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2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）特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点：被社会各阶层所接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受；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影响力超过儒、佛、道三教。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3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）影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响因素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：①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素材来源：中国古代悠久的</a:t>
            </a:r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历史文化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等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为创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作提供丰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富素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材。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        ②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物质基础：城市经济发展，</a:t>
            </a:r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市民阶层队伍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扩大，人们的社会生活日益丰富。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        ③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社会基础：市民阶层对文化作品的</a:t>
            </a:r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要求进一步通俗化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。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        ④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个人因素：</a:t>
            </a:r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作者丰富的生活阅历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、知识水平，对社会生活的深刻观察等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。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3205" y="4881523"/>
            <a:ext cx="11412000" cy="1687898"/>
          </a:xfrm>
          <a:prstGeom prst="rect">
            <a:avLst/>
          </a:prstGeom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lang="en-US" altLang="zh-CN" sz="2400" b="1" dirty="0" smtClean="0">
                <a:latin typeface="华文细黑" panose="02010600040101010101" charset="-122"/>
                <a:ea typeface="华文细黑" panose="02010600040101010101" charset="-122"/>
              </a:rPr>
              <a:t>【</a:t>
            </a:r>
            <a:r>
              <a:rPr lang="zh-CN" altLang="en-US" sz="2400" b="1" dirty="0">
                <a:latin typeface="华文细黑" panose="02010600040101010101" charset="-122"/>
                <a:ea typeface="华文细黑" panose="02010600040101010101" charset="-122"/>
              </a:rPr>
              <a:t>教材补缺</a:t>
            </a:r>
            <a:r>
              <a:rPr lang="en-US" altLang="zh-CN" sz="2400" b="1" dirty="0">
                <a:latin typeface="华文细黑" panose="02010600040101010101" charset="-122"/>
                <a:ea typeface="华文细黑" panose="02010600040101010101" charset="-122"/>
              </a:rPr>
              <a:t>】 </a:t>
            </a:r>
            <a:r>
              <a:rPr lang="zh-CN" altLang="en-US" sz="2400" b="1" dirty="0">
                <a:latin typeface="华文细黑" panose="02010600040101010101" charset="-122"/>
                <a:ea typeface="华文细黑" panose="02010600040101010101" charset="-122"/>
              </a:rPr>
              <a:t>市民文</a:t>
            </a:r>
            <a:r>
              <a:rPr lang="zh-CN" altLang="en-US" sz="2400" b="1" dirty="0" smtClean="0">
                <a:latin typeface="华文细黑" panose="02010600040101010101" charset="-122"/>
                <a:ea typeface="华文细黑" panose="02010600040101010101" charset="-122"/>
              </a:rPr>
              <a:t>学</a:t>
            </a:r>
            <a:endParaRPr lang="en-US" altLang="zh-CN" sz="2400" b="1" dirty="0" smtClean="0">
              <a:latin typeface="华文细黑" panose="02010600040101010101" charset="-122"/>
              <a:ea typeface="华文细黑" panose="02010600040101010101" charset="-122"/>
            </a:endParaRPr>
          </a:p>
          <a:p>
            <a:pPr algn="just">
              <a:lnSpc>
                <a:spcPct val="1080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    封</a:t>
            </a:r>
            <a:r>
              <a:rPr lang="zh-CN" altLang="en-US" sz="2400" b="1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建社会后期</a:t>
            </a:r>
            <a:r>
              <a:rPr lang="en-US" altLang="zh-CN" sz="2400" b="1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为适应城市居民需要而产生的一种文学。内容大多描写市民的社会生活和悲欢离合的故事</a:t>
            </a:r>
            <a:r>
              <a:rPr lang="en-US" altLang="zh-CN" sz="2400" b="1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反映市民阶层的思想和愿望</a:t>
            </a:r>
            <a:r>
              <a:rPr lang="en-US" altLang="zh-CN" sz="2400" b="1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宋元明话本是其代表作品。它是</a:t>
            </a:r>
            <a:r>
              <a:rPr lang="en-US" altLang="zh-CN" sz="2400" b="1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12</a:t>
            </a:r>
            <a:r>
              <a:rPr lang="zh-CN" altLang="en-US" sz="2400" b="1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世纪以后随着工商业中心城市的兴起而产生的、反映市民思想感情的世俗文学。</a:t>
            </a:r>
            <a:endParaRPr lang="en-US" altLang="zh-CN" sz="2400" b="1" dirty="0" smtClean="0"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3205" y="759469"/>
            <a:ext cx="11412000" cy="58763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二</a:t>
            </a:r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、</a:t>
            </a: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明清时期的思想与科技文化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effectLst/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0205" y="2932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3205" y="1291084"/>
            <a:ext cx="117913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</a:t>
            </a:r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二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）明清时期的科技文化</a:t>
            </a:r>
            <a:endParaRPr lang="en-US" altLang="zh-CN" sz="2400" kern="100" dirty="0" smtClean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en-US" altLang="zh-CN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3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．绘画和书法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1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）绘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画：强调个性、讲究借物抒情、追求神韵意趣的</a:t>
            </a:r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文人画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成就突出，最能反映文人画风貌的是写意画，如明代徐渭的</a:t>
            </a:r>
            <a:r>
              <a:rPr lang="en-US" altLang="zh-CN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《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牡丹蕉石图</a:t>
            </a:r>
            <a:r>
              <a:rPr lang="en-US" altLang="zh-CN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》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和清代郑板桥的</a:t>
            </a:r>
            <a:r>
              <a:rPr lang="en-US" altLang="zh-CN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《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墨兰图</a:t>
            </a:r>
            <a:r>
              <a:rPr lang="en-US" altLang="zh-CN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》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。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2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）书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法：明代以文征明和董其昌声誉最高。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en-US" altLang="zh-CN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4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．戏剧：京剧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1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）乾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隆末年：徽剧戏班进京演出。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2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道</a:t>
            </a:r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光年间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：形成“</a:t>
            </a:r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徽汉合流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”的局面，京剧出现。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3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）同、光年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间：京剧走向成熟，涌现出“同光十三绝”。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4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）民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国以来：京剧逐步走向世界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。</a:t>
            </a:r>
            <a:endParaRPr lang="en-US" altLang="zh-CN" sz="2400" kern="1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3205" y="5076736"/>
            <a:ext cx="11791364" cy="1200329"/>
          </a:xfrm>
          <a:prstGeom prst="rect">
            <a:avLst/>
          </a:prstGeom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eaLnBrk="0" latinLnBrk="1" hangingPunct="0"/>
            <a:r>
              <a:rPr lang="zh-CN" altLang="en-US" sz="2400" b="1" kern="0" dirty="0">
                <a:solidFill>
                  <a:srgbClr val="0070C0"/>
                </a:solidFill>
                <a:latin typeface="华文细黑" panose="02010600040101010101" charset="-122"/>
                <a:ea typeface="华文细黑" panose="02010600040101010101" charset="-122"/>
              </a:rPr>
              <a:t>   </a:t>
            </a:r>
            <a:r>
              <a:rPr lang="en-US" altLang="zh-CN" sz="2400" b="1" kern="0" dirty="0" smtClean="0">
                <a:solidFill>
                  <a:srgbClr val="0070C0"/>
                </a:solidFill>
                <a:latin typeface="华文细黑" panose="02010600040101010101" charset="-122"/>
                <a:ea typeface="华文细黑" panose="02010600040101010101" charset="-122"/>
              </a:rPr>
              <a:t>【</a:t>
            </a:r>
            <a:r>
              <a:rPr lang="zh-CN" altLang="en-US" sz="2400" b="1" kern="0" dirty="0">
                <a:solidFill>
                  <a:srgbClr val="0070C0"/>
                </a:solidFill>
                <a:latin typeface="华文细黑" panose="02010600040101010101" charset="-122"/>
                <a:ea typeface="华文细黑" panose="02010600040101010101" charset="-122"/>
              </a:rPr>
              <a:t>误区警示</a:t>
            </a:r>
            <a:r>
              <a:rPr lang="en-US" altLang="zh-CN" sz="2400" b="1" kern="0" dirty="0" smtClean="0">
                <a:solidFill>
                  <a:srgbClr val="0070C0"/>
                </a:solidFill>
                <a:latin typeface="华文细黑" panose="02010600040101010101" charset="-122"/>
                <a:ea typeface="华文细黑" panose="02010600040101010101" charset="-122"/>
              </a:rPr>
              <a:t>】</a:t>
            </a:r>
            <a:r>
              <a:rPr lang="zh-CN" altLang="en-US" sz="2400" b="1" kern="0" dirty="0">
                <a:solidFill>
                  <a:srgbClr val="0070C0"/>
                </a:solidFill>
                <a:latin typeface="华文细黑" panose="02010600040101010101" charset="-122"/>
                <a:ea typeface="华文细黑" panose="02010600040101010101" charset="-122"/>
              </a:rPr>
              <a:t> 中国古代戏曲艺术成熟的标志是元杂剧的形成</a:t>
            </a:r>
            <a:r>
              <a:rPr lang="en-US" altLang="zh-CN" sz="2400" b="1" kern="0" dirty="0">
                <a:solidFill>
                  <a:srgbClr val="0070C0"/>
                </a:solidFill>
                <a:latin typeface="华文细黑" panose="02010600040101010101" charset="-122"/>
                <a:ea typeface="华文细黑" panose="02010600040101010101" charset="-122"/>
              </a:rPr>
              <a:t>,</a:t>
            </a:r>
            <a:r>
              <a:rPr lang="zh-CN" altLang="en-US" sz="2400" b="1" kern="0" dirty="0">
                <a:solidFill>
                  <a:srgbClr val="0070C0"/>
                </a:solidFill>
                <a:latin typeface="华文细黑" panose="02010600040101010101" charset="-122"/>
                <a:ea typeface="华文细黑" panose="02010600040101010101" charset="-122"/>
              </a:rPr>
              <a:t>而不是京</a:t>
            </a:r>
            <a:r>
              <a:rPr lang="zh-CN" altLang="en-US" sz="2400" b="1" kern="0" dirty="0" smtClean="0">
                <a:solidFill>
                  <a:srgbClr val="0070C0"/>
                </a:solidFill>
                <a:latin typeface="华文细黑" panose="02010600040101010101" charset="-122"/>
                <a:ea typeface="华文细黑" panose="02010600040101010101" charset="-122"/>
              </a:rPr>
              <a:t>剧的</a:t>
            </a:r>
            <a:r>
              <a:rPr lang="zh-CN" altLang="en-US" sz="2400" b="1" kern="0" dirty="0">
                <a:solidFill>
                  <a:srgbClr val="0070C0"/>
                </a:solidFill>
                <a:latin typeface="华文细黑" panose="02010600040101010101" charset="-122"/>
                <a:ea typeface="华文细黑" panose="02010600040101010101" charset="-122"/>
              </a:rPr>
              <a:t>形成。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元杂剧将诗词、歌唱、对白、音乐、舞蹈等多种表演形式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结合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起来</a:t>
            </a:r>
            <a:r>
              <a:rPr lang="en-US" altLang="zh-CN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,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有完整的故事情节和角色配合</a:t>
            </a:r>
            <a:r>
              <a:rPr lang="en-US" altLang="zh-CN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,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标志着中国古代戏曲艺术的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成熟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。</a:t>
            </a:r>
            <a:r>
              <a:rPr lang="zh-CN" altLang="en-US" sz="2400" b="1" kern="0" dirty="0">
                <a:solidFill>
                  <a:srgbClr val="0070C0"/>
                </a:solidFill>
                <a:latin typeface="华文细黑" panose="02010600040101010101" charset="-122"/>
                <a:ea typeface="华文细黑" panose="02010600040101010101" charset="-122"/>
              </a:rPr>
              <a:t>京剧是中国古代戏曲发展的最高成就。</a:t>
            </a:r>
            <a:endParaRPr lang="zh-CN" altLang="en-US" sz="2400" b="1" dirty="0">
              <a:solidFill>
                <a:srgbClr val="0070C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3205" y="759469"/>
            <a:ext cx="11412000" cy="58763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二</a:t>
            </a:r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、</a:t>
            </a: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明清时期的思想与科技文化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effectLst/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0205" y="2932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3205" y="1291084"/>
            <a:ext cx="11791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</a:t>
            </a:r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二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）明清时期的科技文化</a:t>
            </a:r>
            <a:endParaRPr lang="en-US" altLang="zh-CN" sz="2400" kern="100" dirty="0" smtClean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4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．戏剧：京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剧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1539" y="2122081"/>
            <a:ext cx="9915331" cy="409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  <a:spcAft>
                <a:spcPts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【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教材补遗</a:t>
            </a:r>
            <a:r>
              <a:rPr lang="en-US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】</a:t>
            </a:r>
            <a:r>
              <a:rPr lang="zh-CN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京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剧脸谱的通用色彩含义</a:t>
            </a:r>
            <a:endParaRPr lang="zh-CN" altLang="zh-CN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红</a:t>
            </a:r>
            <a:r>
              <a:rPr lang="zh-CN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色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：</a:t>
            </a:r>
            <a:r>
              <a:rPr lang="zh-CN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代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表忠贞、英勇的人物形象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如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: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关羽</a:t>
            </a:r>
            <a:r>
              <a:rPr lang="zh-CN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CN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蓝色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：</a:t>
            </a:r>
            <a:r>
              <a:rPr lang="zh-CN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代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表刚强、骁勇、有心计的人物形象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如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: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窦尔敦。</a:t>
            </a:r>
            <a:endParaRPr lang="zh-CN" altLang="zh-CN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黑</a:t>
            </a:r>
            <a:r>
              <a:rPr lang="zh-CN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色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：</a:t>
            </a:r>
            <a:r>
              <a:rPr lang="zh-CN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代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表正直、无私、刚直不阿的人物形象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如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: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包公</a:t>
            </a:r>
            <a:r>
              <a:rPr lang="zh-CN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CN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白色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：</a:t>
            </a:r>
            <a:r>
              <a:rPr lang="zh-CN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代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表阴险、疑诈、飞扬的人物形象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如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: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曹操。</a:t>
            </a:r>
            <a:endParaRPr lang="zh-CN" altLang="zh-CN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绿</a:t>
            </a:r>
            <a:r>
              <a:rPr lang="zh-CN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色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：</a:t>
            </a:r>
            <a:r>
              <a:rPr lang="zh-CN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代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表顽强、暴躁的人物形象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如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: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武天虬。</a:t>
            </a:r>
            <a:endParaRPr lang="zh-CN" altLang="zh-CN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黄</a:t>
            </a:r>
            <a:r>
              <a:rPr lang="zh-CN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色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：</a:t>
            </a:r>
            <a:r>
              <a:rPr lang="zh-CN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代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表骁勇、凶猛的人物形象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如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: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宇文成都。</a:t>
            </a:r>
            <a:endParaRPr lang="zh-CN" altLang="zh-CN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紫</a:t>
            </a:r>
            <a:r>
              <a:rPr lang="zh-CN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色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：</a:t>
            </a:r>
            <a:r>
              <a:rPr lang="zh-CN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代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表刚正、稳练、沉着的人物形象。</a:t>
            </a:r>
            <a:endParaRPr lang="zh-CN" altLang="zh-CN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金、银</a:t>
            </a:r>
            <a:r>
              <a:rPr lang="zh-CN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色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：</a:t>
            </a:r>
            <a:r>
              <a:rPr lang="zh-CN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代表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各种神怪形象。</a:t>
            </a:r>
            <a:endParaRPr lang="zh-CN" altLang="zh-CN" sz="2400" dirty="0">
              <a:solidFill>
                <a:srgbClr val="000000"/>
              </a:solidFill>
              <a:effectLst/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3205" y="759469"/>
            <a:ext cx="11412000" cy="58763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二</a:t>
            </a:r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、</a:t>
            </a: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明清时期的思想与科技文化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effectLst/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0205" y="2932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3205" y="1450864"/>
            <a:ext cx="117913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</a:t>
            </a:r>
            <a:r>
              <a:rPr lang="zh-CN" altLang="en-US" sz="28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二</a:t>
            </a:r>
            <a:r>
              <a:rPr lang="zh-CN" altLang="en-US" sz="28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）明清时期的科技文化</a:t>
            </a:r>
            <a:endParaRPr lang="en-US" altLang="zh-CN" sz="2800" kern="100" dirty="0" smtClean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endParaRPr lang="en-US" altLang="zh-CN" sz="2800" kern="1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en-US" altLang="zh-CN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1.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科技：（</a:t>
            </a:r>
            <a:r>
              <a:rPr lang="en-US" altLang="zh-CN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1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）李时珍</a:t>
            </a:r>
            <a:r>
              <a:rPr lang="en-US" altLang="zh-CN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《</a:t>
            </a:r>
            <a:r>
              <a:rPr lang="zh-CN" altLang="en-US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本草纲目</a:t>
            </a:r>
            <a:r>
              <a:rPr lang="en-US" altLang="zh-CN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》</a:t>
            </a:r>
            <a:r>
              <a:rPr lang="zh-CN" altLang="en-US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：系统地总结了中国</a:t>
            </a:r>
            <a:r>
              <a:rPr lang="en-US" altLang="zh-CN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16</a:t>
            </a:r>
            <a:r>
              <a:rPr lang="zh-CN" altLang="en-US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世纪以前的药物学成就，创立了当时世界上最先进的分类法，被誉为“东方药物巨典”。</a:t>
            </a:r>
            <a:endParaRPr lang="zh-CN" altLang="en-US" sz="28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</a:t>
            </a:r>
            <a:r>
              <a:rPr lang="en-US" altLang="zh-CN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2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）徐光启</a:t>
            </a:r>
            <a:r>
              <a:rPr lang="en-US" altLang="zh-CN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《</a:t>
            </a:r>
            <a:r>
              <a:rPr lang="zh-CN" altLang="en-US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农政全书</a:t>
            </a:r>
            <a:r>
              <a:rPr lang="en-US" altLang="zh-CN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》</a:t>
            </a:r>
            <a:r>
              <a:rPr lang="zh-CN" altLang="en-US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：系统地总结了历代经验，达到传统农业科技的顶峰，徐光启被誉为“中国近代科学先驱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”。</a:t>
            </a:r>
            <a:endParaRPr lang="en-US" altLang="zh-CN" sz="2800" kern="1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3834" y="995867"/>
            <a:ext cx="11412000" cy="6616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3.</a:t>
            </a:r>
            <a:r>
              <a:rPr lang="zh-CN" altLang="en-US" sz="2800" b="1" kern="100" dirty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中国古代科技的特点、领先和衰落的原因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0205" y="293250"/>
            <a:ext cx="162095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能力提升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3825" y="1583504"/>
            <a:ext cx="10794295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  <a:spcAft>
                <a:spcPts val="0"/>
              </a:spcAft>
            </a:pP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    中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国古代科技具有明显的农耕经济的痕迹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农耕经济的长期存在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既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是中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国古代科技长期领先世界的原因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也是其后期逐步走向衰落的因素。</a:t>
            </a:r>
            <a:endParaRPr lang="zh-CN" altLang="en-US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9382" y="2768345"/>
            <a:ext cx="1073645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kern="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特</a:t>
            </a:r>
            <a:r>
              <a:rPr lang="zh-CN" altLang="en-US" sz="2800" b="1" kern="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点： 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（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1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）在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科技内容上，实用性强，但对事物发展规律的探索不够。</a:t>
            </a:r>
            <a:endParaRPr lang="zh-CN" altLang="en-US" sz="2400" b="1" kern="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（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2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）在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研究方法上，主要采用传统的典籍整理与经验总结，缺少实验。</a:t>
            </a:r>
            <a:endParaRPr lang="zh-CN" altLang="en-US" sz="2400" b="1" kern="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（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3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）在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科技使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用上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，主要服务于封建农业经济的发展需要，缺乏将科技转化为生产力并成为科技进一步发展的动力的意识。</a:t>
            </a:r>
            <a:endParaRPr lang="zh-CN" altLang="en-US" sz="2400" b="1" kern="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（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4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）从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分布上看，主要集中在与农业有关的农学、地学、天文历算之学及医学等方面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。</a:t>
            </a:r>
            <a:endParaRPr lang="zh-CN" altLang="en-US" sz="2400" b="1" kern="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04" name="Group 680"/>
          <p:cNvGraphicFramePr>
            <a:graphicFrameLocks noGrp="1"/>
          </p:cNvGraphicFramePr>
          <p:nvPr/>
        </p:nvGraphicFramePr>
        <p:xfrm>
          <a:off x="243205" y="1806575"/>
          <a:ext cx="10327640" cy="3291205"/>
        </p:xfrm>
        <a:graphic>
          <a:graphicData uri="http://schemas.openxmlformats.org/drawingml/2006/table">
            <a:tbl>
              <a:tblPr/>
              <a:tblGrid>
                <a:gridCol w="3106420"/>
                <a:gridCol w="7221220"/>
              </a:tblGrid>
              <a:tr h="47790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年份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卷别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命题角度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2013·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Ⅱ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世俗文化发展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2013·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Ⅱ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京剧脸谱固化了大众的历史认知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2012·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全国卷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王阳明的心学思想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2011·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全国卷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黄宗羲的天下为公的思想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2016·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Ⅱ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中国科技文明对世界文明的贡献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2014·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Ⅰ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古代中国的科技成就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宋应星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 descr="0"/>
          <p:cNvPicPr>
            <a:picLocks noChangeAspect="1"/>
          </p:cNvPicPr>
          <p:nvPr/>
        </p:nvPicPr>
        <p:blipFill>
          <a:blip r:embed="rId1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3206" y="302682"/>
            <a:ext cx="4614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【明晰考向】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33949" y="855355"/>
            <a:ext cx="701333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元明清时期思</a:t>
            </a:r>
            <a:r>
              <a:rPr kumimoji="1" lang="zh-CN" altLang="en-US" sz="28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想与科技文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化</a:t>
            </a:r>
            <a:r>
              <a:rPr kumimoji="1" lang="zh-CN" altLang="en-US" sz="28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的考查现状</a:t>
            </a:r>
            <a:endParaRPr kumimoji="1" lang="zh-CN" altLang="en-US" sz="2800" b="1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7395" y="824652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考情分析</a:t>
            </a:r>
            <a:endParaRPr kumimoji="1" lang="zh-CN" altLang="en-US" sz="2800" b="1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3834" y="995867"/>
            <a:ext cx="11412000" cy="6616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3.</a:t>
            </a:r>
            <a:r>
              <a:rPr lang="zh-CN" altLang="en-US" sz="2800" b="1" kern="100" dirty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中国古代科技的特点、领先和衰落的原因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0205" y="293250"/>
            <a:ext cx="162095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能力提升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3825" y="1583504"/>
            <a:ext cx="10794295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  <a:spcAft>
                <a:spcPts val="0"/>
              </a:spcAft>
            </a:pP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    中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国古代科技具有明显的农耕经济的痕迹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农耕经济的长期存在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既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是中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国古代科技长期领先世界的原因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也是其后期逐步走向衰落的因素。</a:t>
            </a:r>
            <a:endParaRPr lang="zh-CN" altLang="en-US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3833" y="2768345"/>
            <a:ext cx="11807371" cy="2953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2800" b="1" kern="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领先原因：</a:t>
            </a:r>
            <a:r>
              <a:rPr lang="en-US" altLang="zh-CN" sz="2800" b="1" kern="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(</a:t>
            </a:r>
            <a:r>
              <a:rPr lang="zh-CN" altLang="zh-CN" sz="2800" b="1" kern="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导与练</a:t>
            </a:r>
            <a:r>
              <a:rPr lang="en-US" altLang="zh-CN" sz="2800" b="1" kern="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54</a:t>
            </a:r>
            <a:r>
              <a:rPr lang="zh-CN" altLang="en-US" sz="2800" b="1" kern="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页）</a:t>
            </a:r>
            <a:endParaRPr lang="en-US" altLang="zh-CN" sz="2800" b="1" kern="0" dirty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（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1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）根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本保障</a:t>
            </a:r>
            <a:r>
              <a:rPr lang="en-US" altLang="zh-CN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: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统一多民族国家的巩固和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发展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、农耕经济的高度繁荣</a:t>
            </a:r>
            <a:endParaRPr lang="zh-CN" altLang="en-US" sz="2400" b="1" kern="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（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2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）政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府重视</a:t>
            </a:r>
            <a:r>
              <a:rPr lang="en-US" altLang="zh-CN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: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统治阶级出于巩固统治的需要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,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对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科技发展予以重视及相关支持</a:t>
            </a:r>
            <a:endParaRPr lang="zh-CN" altLang="en-US" sz="2400" b="1" kern="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（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3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）技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术交流</a:t>
            </a:r>
            <a:r>
              <a:rPr lang="en-US" altLang="zh-CN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: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各民族经济、文化交流和对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外交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往频繁</a:t>
            </a:r>
            <a:r>
              <a:rPr lang="en-US" altLang="zh-CN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,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古代科技在交流中进一步发展</a:t>
            </a:r>
            <a:endParaRPr lang="zh-CN" altLang="en-US" sz="2400" b="1" kern="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（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4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）主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观因素</a:t>
            </a:r>
            <a:r>
              <a:rPr lang="en-US" altLang="zh-CN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: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科学家的个人努力和不懈探索</a:t>
            </a:r>
            <a:endParaRPr lang="zh-CN" altLang="en-US" sz="2400" b="1" kern="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3834" y="995867"/>
            <a:ext cx="11412000" cy="6616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3</a:t>
            </a:r>
            <a:r>
              <a:rPr lang="en-US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.</a:t>
            </a:r>
            <a:r>
              <a:rPr lang="zh-CN" altLang="en-US" sz="2800" b="1" kern="100" dirty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中国古代科技的特点、领先和衰落的原因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0205" y="293250"/>
            <a:ext cx="162095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能力提升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4655" y="1762901"/>
            <a:ext cx="11371179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教材补遗</a:t>
            </a:r>
            <a:r>
              <a:rPr lang="en-US" altLang="zh-CN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“李约瑟问题”：为何科学和工业革命没有出现在近代中国？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英国科技史学家李约瑟认为“中国在公元前3世纪到13世纪之间保持一个西方所望尘莫及的科学知识水平”，中国的科学发明和发现“往往远远超过同时代的欧洲，特别是15世纪之前更是如此”。</a:t>
            </a:r>
            <a:endParaRPr lang="zh-CN" altLang="en-US" sz="24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李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约瑟《中国科学技术史</a:t>
            </a: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3834" y="995867"/>
            <a:ext cx="11412000" cy="6616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3.</a:t>
            </a:r>
            <a:r>
              <a:rPr lang="zh-CN" altLang="en-US" sz="2800" b="1" kern="100" dirty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中国古代科技的特点、领先和衰落的原因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0205" y="293250"/>
            <a:ext cx="162095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能力提升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3825" y="1583504"/>
            <a:ext cx="10794295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  <a:spcAft>
                <a:spcPts val="0"/>
              </a:spcAft>
            </a:pP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    中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国古代科技具有明显的农耕经济的痕迹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农耕经济的长期存在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既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是中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国古代科技长期领先世界的原因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也是其后期逐步走向衰落的因素。</a:t>
            </a:r>
            <a:endParaRPr lang="zh-CN" altLang="en-US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3205" y="2712362"/>
            <a:ext cx="11938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kern="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衰落原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因：</a:t>
            </a:r>
            <a:endParaRPr lang="en-US" altLang="zh-CN" sz="2800" b="1" kern="0" dirty="0" smtClean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（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1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）自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给自足的自然经济占统治地位</a:t>
            </a:r>
            <a:r>
              <a:rPr lang="en-US" altLang="zh-CN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,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阻碍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了生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产力的发展</a:t>
            </a:r>
            <a:r>
              <a:rPr lang="en-US" altLang="zh-CN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,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使科技发展缺少足够的动力</a:t>
            </a:r>
            <a:endParaRPr lang="zh-CN" altLang="en-US" sz="2400" b="1" kern="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（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2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）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“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重农抑商”政策和后期的“闭关锁国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”政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策</a:t>
            </a:r>
            <a:r>
              <a:rPr lang="en-US" altLang="zh-CN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,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进一步限制了古代科学技术的发展</a:t>
            </a:r>
            <a:endParaRPr lang="zh-CN" altLang="en-US" sz="2400" b="1" kern="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（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3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）以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儒学为主的教育内容、文化专制的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肆虐</a:t>
            </a:r>
            <a:r>
              <a:rPr lang="en-US" altLang="zh-CN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,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使中国古代缺乏足够的人才</a:t>
            </a:r>
            <a:endParaRPr lang="zh-CN" altLang="en-US" sz="2400" b="1" kern="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（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4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）归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根结底是腐朽的封建制度导致了中国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古代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科技在</a:t>
            </a:r>
            <a:r>
              <a:rPr lang="en-US" altLang="zh-CN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16</a:t>
            </a:r>
            <a:r>
              <a:rPr lang="zh-CN" altLang="en-US" sz="2400" b="1" kern="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世纪以后走向衰落</a:t>
            </a:r>
            <a:endParaRPr lang="zh-CN" altLang="en-US" sz="2400" b="1" kern="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3834" y="995867"/>
            <a:ext cx="11412000" cy="6616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4.</a:t>
            </a: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唯物史观看</a:t>
            </a:r>
            <a:r>
              <a:rPr lang="zh-CN" altLang="en-US" sz="2800" b="1" kern="100" dirty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唐诗、宋词、明清小说繁荣的原因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0205" y="293250"/>
            <a:ext cx="162095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能力提升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7332" y="1751806"/>
            <a:ext cx="1064500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中国古代文学发展的平民化趋势</a:t>
            </a:r>
            <a:endParaRPr lang="zh-CN" altLang="en-US" sz="28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    从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汉赋、唐诗到宋词、元曲、明清小说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语言呈现出由词藻华丽、句式严整到句式活泼、通俗易懂的变化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说明了中国古代文学的发展趋势是逐渐平民化。这主要是随着经济的发展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适应不断壮大的市民阶层的需要而出现的。</a:t>
            </a:r>
            <a:endParaRPr lang="zh-CN" altLang="en-US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7760" y="3782156"/>
            <a:ext cx="1117807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明清时期商品经济发展带来的影响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  <a:p>
            <a:pPr algn="just">
              <a:spcAft>
                <a:spcPts val="0"/>
              </a:spcAft>
            </a:pP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1)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经济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上：在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商品经济发展的基础上，资本主义萌芽产生，工商业市民阶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层壮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大。</a:t>
            </a:r>
            <a:endParaRPr lang="zh-CN" altLang="en-US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(2)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思想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上：拜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金逐利风气盛行，传统道德受到冲击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;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明清之际的进步思想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家倡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导个性发展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，主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张工商皆本。</a:t>
            </a:r>
            <a:endParaRPr lang="zh-CN" altLang="en-US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(3)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文学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上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：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反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映市民阶层的文化迅速发展，小说成为文学的主流。</a:t>
            </a:r>
            <a:endParaRPr lang="zh-CN" altLang="en-US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(4)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艺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术上：绘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画、书法艺术更加追求个性化。戏剧繁荣，京剧产生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3834" y="995867"/>
            <a:ext cx="11412000" cy="6616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5.</a:t>
            </a: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明清时期东西方历史的不同走向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0205" y="293250"/>
            <a:ext cx="162095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能力提升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71501" y="1760222"/>
          <a:ext cx="11214334" cy="4511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74419"/>
                <a:gridCol w="5143500"/>
                <a:gridCol w="4996415"/>
              </a:tblGrid>
              <a:tr h="480216">
                <a:tc>
                  <a:txBody>
                    <a:bodyPr/>
                    <a:lstStyle/>
                    <a:p>
                      <a:pPr algn="ctr"/>
                      <a:endParaRPr lang="zh-CN" altLang="en-US" sz="2600" b="0" dirty="0">
                        <a:solidFill>
                          <a:srgbClr val="000000"/>
                        </a:solidFill>
                        <a:latin typeface="华文细黑" panose="02010600040101010101" charset="-122"/>
                        <a:ea typeface="华文细黑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 smtClean="0">
                          <a:solidFill>
                            <a:srgbClr val="000000"/>
                          </a:solidFill>
                          <a:latin typeface="华文细黑" panose="02010600040101010101" charset="-122"/>
                          <a:ea typeface="华文细黑" panose="02010600040101010101" charset="-122"/>
                        </a:rPr>
                        <a:t>中国</a:t>
                      </a:r>
                      <a:endParaRPr lang="zh-CN" altLang="en-US" sz="2600" b="0" dirty="0">
                        <a:solidFill>
                          <a:srgbClr val="000000"/>
                        </a:solidFill>
                        <a:latin typeface="华文细黑" panose="02010600040101010101" charset="-122"/>
                        <a:ea typeface="华文细黑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 smtClean="0">
                          <a:solidFill>
                            <a:srgbClr val="000000"/>
                          </a:solidFill>
                          <a:latin typeface="华文细黑" panose="02010600040101010101" charset="-122"/>
                          <a:ea typeface="华文细黑" panose="02010600040101010101" charset="-122"/>
                        </a:rPr>
                        <a:t>西方</a:t>
                      </a:r>
                      <a:endParaRPr lang="zh-CN" altLang="en-US" sz="2600" b="0" dirty="0">
                        <a:solidFill>
                          <a:srgbClr val="000000"/>
                        </a:solidFill>
                        <a:latin typeface="华文细黑" panose="02010600040101010101" charset="-122"/>
                        <a:ea typeface="华文细黑" panose="02010600040101010101" charset="-122"/>
                      </a:endParaRPr>
                    </a:p>
                  </a:txBody>
                  <a:tcPr/>
                </a:tc>
              </a:tr>
              <a:tr h="4802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 smtClean="0">
                          <a:solidFill>
                            <a:srgbClr val="000000"/>
                          </a:solidFill>
                          <a:latin typeface="华文细黑" panose="02010600040101010101" charset="-122"/>
                          <a:ea typeface="华文细黑" panose="02010600040101010101" charset="-122"/>
                        </a:rPr>
                        <a:t>经济</a:t>
                      </a:r>
                      <a:endParaRPr lang="zh-CN" altLang="en-US" sz="2600" b="0" dirty="0">
                        <a:solidFill>
                          <a:srgbClr val="000000"/>
                        </a:solidFill>
                        <a:latin typeface="华文细黑" panose="02010600040101010101" charset="-122"/>
                        <a:ea typeface="华文细黑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dirty="0" smtClean="0">
                          <a:solidFill>
                            <a:srgbClr val="000000"/>
                          </a:solidFill>
                          <a:latin typeface="华文细黑" panose="02010600040101010101" charset="-122"/>
                          <a:ea typeface="华文细黑" panose="02010600040101010101" charset="-122"/>
                        </a:rPr>
                        <a:t>农耕经济占主导地位，资本主义萌芽发展缓慢</a:t>
                      </a:r>
                      <a:endParaRPr lang="zh-CN" altLang="en-US" sz="2600" b="0" dirty="0" smtClean="0">
                        <a:solidFill>
                          <a:srgbClr val="000000"/>
                        </a:solidFill>
                        <a:latin typeface="华文细黑" panose="02010600040101010101" charset="-122"/>
                        <a:ea typeface="华文细黑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dirty="0" smtClean="0">
                          <a:solidFill>
                            <a:srgbClr val="000000"/>
                          </a:solidFill>
                          <a:latin typeface="华文细黑" panose="02010600040101010101" charset="-122"/>
                          <a:ea typeface="华文细黑" panose="02010600040101010101" charset="-122"/>
                        </a:rPr>
                        <a:t>资本主义迅速发展，开展工业革命，向工业化国家转变</a:t>
                      </a:r>
                      <a:endParaRPr lang="zh-CN" altLang="en-US" sz="2600" b="0" dirty="0" smtClean="0">
                        <a:solidFill>
                          <a:srgbClr val="000000"/>
                        </a:solidFill>
                        <a:latin typeface="华文细黑" panose="02010600040101010101" charset="-122"/>
                        <a:ea typeface="华文细黑" panose="02010600040101010101" charset="-122"/>
                      </a:endParaRPr>
                    </a:p>
                  </a:txBody>
                  <a:tcPr/>
                </a:tc>
              </a:tr>
              <a:tr h="4802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 smtClean="0">
                          <a:solidFill>
                            <a:srgbClr val="000000"/>
                          </a:solidFill>
                          <a:latin typeface="华文细黑" panose="02010600040101010101" charset="-122"/>
                          <a:ea typeface="华文细黑" panose="02010600040101010101" charset="-122"/>
                        </a:rPr>
                        <a:t>政治</a:t>
                      </a:r>
                      <a:endParaRPr lang="zh-CN" altLang="en-US" sz="2600" b="0" dirty="0">
                        <a:solidFill>
                          <a:srgbClr val="000000"/>
                        </a:solidFill>
                        <a:latin typeface="华文细黑" panose="02010600040101010101" charset="-122"/>
                        <a:ea typeface="华文细黑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dirty="0" smtClean="0">
                          <a:solidFill>
                            <a:srgbClr val="000000"/>
                          </a:solidFill>
                          <a:latin typeface="华文细黑" panose="02010600040101010101" charset="-122"/>
                          <a:ea typeface="华文细黑" panose="02010600040101010101" charset="-122"/>
                        </a:rPr>
                        <a:t>君主专制统治进一步强化</a:t>
                      </a:r>
                      <a:endParaRPr lang="zh-CN" altLang="en-US" sz="2600" b="0" dirty="0" smtClean="0">
                        <a:solidFill>
                          <a:srgbClr val="000000"/>
                        </a:solidFill>
                        <a:latin typeface="华文细黑" panose="02010600040101010101" charset="-122"/>
                        <a:ea typeface="华文细黑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dirty="0" smtClean="0">
                          <a:solidFill>
                            <a:srgbClr val="000000"/>
                          </a:solidFill>
                          <a:latin typeface="华文细黑" panose="02010600040101010101" charset="-122"/>
                          <a:ea typeface="华文细黑" panose="02010600040101010101" charset="-122"/>
                        </a:rPr>
                        <a:t>通过资产阶级革命和改革，资本主义制度逐步确立</a:t>
                      </a:r>
                      <a:endParaRPr lang="zh-CN" altLang="en-US" sz="2600" b="0" dirty="0" smtClean="0">
                        <a:solidFill>
                          <a:srgbClr val="000000"/>
                        </a:solidFill>
                        <a:latin typeface="华文细黑" panose="02010600040101010101" charset="-122"/>
                        <a:ea typeface="华文细黑" panose="02010600040101010101" charset="-122"/>
                      </a:endParaRPr>
                    </a:p>
                  </a:txBody>
                  <a:tcPr/>
                </a:tc>
              </a:tr>
              <a:tr h="4802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 smtClean="0">
                          <a:solidFill>
                            <a:srgbClr val="000000"/>
                          </a:solidFill>
                          <a:latin typeface="华文细黑" panose="02010600040101010101" charset="-122"/>
                          <a:ea typeface="华文细黑" panose="02010600040101010101" charset="-122"/>
                        </a:rPr>
                        <a:t>外交</a:t>
                      </a:r>
                      <a:endParaRPr lang="zh-CN" altLang="en-US" sz="2600" b="0" dirty="0">
                        <a:solidFill>
                          <a:srgbClr val="000000"/>
                        </a:solidFill>
                        <a:latin typeface="华文细黑" panose="02010600040101010101" charset="-122"/>
                        <a:ea typeface="华文细黑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dirty="0" smtClean="0">
                          <a:solidFill>
                            <a:srgbClr val="000000"/>
                          </a:solidFill>
                          <a:latin typeface="华文细黑" panose="02010600040101010101" charset="-122"/>
                          <a:ea typeface="华文细黑" panose="02010600040101010101" charset="-122"/>
                        </a:rPr>
                        <a:t>闭关锁国</a:t>
                      </a:r>
                      <a:endParaRPr lang="zh-CN" altLang="en-US" sz="2600" b="0" dirty="0" smtClean="0">
                        <a:solidFill>
                          <a:srgbClr val="000000"/>
                        </a:solidFill>
                        <a:latin typeface="华文细黑" panose="02010600040101010101" charset="-122"/>
                        <a:ea typeface="华文细黑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dirty="0" smtClean="0">
                          <a:solidFill>
                            <a:srgbClr val="000000"/>
                          </a:solidFill>
                          <a:latin typeface="华文细黑" panose="02010600040101010101" charset="-122"/>
                          <a:ea typeface="华文细黑" panose="02010600040101010101" charset="-122"/>
                        </a:rPr>
                        <a:t>殖民扩张</a:t>
                      </a:r>
                      <a:endParaRPr lang="zh-CN" altLang="en-US" sz="2600" b="0" dirty="0" smtClean="0">
                        <a:solidFill>
                          <a:srgbClr val="000000"/>
                        </a:solidFill>
                        <a:latin typeface="华文细黑" panose="02010600040101010101" charset="-122"/>
                        <a:ea typeface="华文细黑" panose="02010600040101010101" charset="-122"/>
                      </a:endParaRPr>
                    </a:p>
                  </a:txBody>
                  <a:tcPr/>
                </a:tc>
              </a:tr>
              <a:tr h="4802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 smtClean="0">
                          <a:solidFill>
                            <a:srgbClr val="000000"/>
                          </a:solidFill>
                          <a:latin typeface="华文细黑" panose="02010600040101010101" charset="-122"/>
                          <a:ea typeface="华文细黑" panose="02010600040101010101" charset="-122"/>
                        </a:rPr>
                        <a:t>思想</a:t>
                      </a:r>
                      <a:endParaRPr lang="zh-CN" altLang="en-US" sz="2600" b="0" dirty="0">
                        <a:solidFill>
                          <a:srgbClr val="000000"/>
                        </a:solidFill>
                        <a:latin typeface="华文细黑" panose="02010600040101010101" charset="-122"/>
                        <a:ea typeface="华文细黑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dirty="0" smtClean="0">
                          <a:solidFill>
                            <a:srgbClr val="000000"/>
                          </a:solidFill>
                          <a:latin typeface="华文细黑" panose="02010600040101010101" charset="-122"/>
                          <a:ea typeface="华文细黑" panose="02010600040101010101" charset="-122"/>
                        </a:rPr>
                        <a:t>理学占主导；八股取士、大兴文字狱</a:t>
                      </a:r>
                      <a:endParaRPr lang="zh-CN" altLang="en-US" sz="2600" b="0" dirty="0" smtClean="0">
                        <a:solidFill>
                          <a:srgbClr val="000000"/>
                        </a:solidFill>
                        <a:latin typeface="华文细黑" panose="02010600040101010101" charset="-122"/>
                        <a:ea typeface="华文细黑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dirty="0" smtClean="0">
                          <a:solidFill>
                            <a:srgbClr val="000000"/>
                          </a:solidFill>
                          <a:latin typeface="华文细黑" panose="02010600040101010101" charset="-122"/>
                          <a:ea typeface="华文细黑" panose="02010600040101010101" charset="-122"/>
                        </a:rPr>
                        <a:t>文艺复兴、宗教改革、启蒙运动</a:t>
                      </a:r>
                      <a:endParaRPr lang="zh-CN" altLang="en-US" sz="2600" b="0" dirty="0" smtClean="0">
                        <a:solidFill>
                          <a:srgbClr val="000000"/>
                        </a:solidFill>
                        <a:latin typeface="华文细黑" panose="02010600040101010101" charset="-122"/>
                        <a:ea typeface="华文细黑" panose="02010600040101010101" charset="-122"/>
                      </a:endParaRPr>
                    </a:p>
                  </a:txBody>
                  <a:tcPr/>
                </a:tc>
              </a:tr>
              <a:tr h="4802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 smtClean="0">
                          <a:solidFill>
                            <a:srgbClr val="000000"/>
                          </a:solidFill>
                          <a:latin typeface="华文细黑" panose="02010600040101010101" charset="-122"/>
                          <a:ea typeface="华文细黑" panose="02010600040101010101" charset="-122"/>
                        </a:rPr>
                        <a:t>科技</a:t>
                      </a:r>
                      <a:endParaRPr lang="zh-CN" altLang="en-US" sz="2600" b="0" dirty="0">
                        <a:solidFill>
                          <a:srgbClr val="000000"/>
                        </a:solidFill>
                        <a:latin typeface="华文细黑" panose="02010600040101010101" charset="-122"/>
                        <a:ea typeface="华文细黑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dirty="0" smtClean="0">
                          <a:solidFill>
                            <a:srgbClr val="000000"/>
                          </a:solidFill>
                          <a:latin typeface="华文细黑" panose="02010600040101010101" charset="-122"/>
                          <a:ea typeface="华文细黑" panose="02010600040101010101" charset="-122"/>
                        </a:rPr>
                        <a:t>传统科技进入总结阶段，没有发展为近代科技</a:t>
                      </a:r>
                      <a:endParaRPr lang="zh-CN" altLang="en-US" sz="2600" b="0" dirty="0" smtClean="0">
                        <a:solidFill>
                          <a:srgbClr val="000000"/>
                        </a:solidFill>
                        <a:latin typeface="华文细黑" panose="02010600040101010101" charset="-122"/>
                        <a:ea typeface="华文细黑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dirty="0" smtClean="0">
                          <a:solidFill>
                            <a:srgbClr val="000000"/>
                          </a:solidFill>
                          <a:latin typeface="华文细黑" panose="02010600040101010101" charset="-122"/>
                          <a:ea typeface="华文细黑" panose="02010600040101010101" charset="-122"/>
                        </a:rPr>
                        <a:t>近代科学产生</a:t>
                      </a:r>
                      <a:endParaRPr lang="zh-CN" altLang="en-US" sz="2600" b="0" dirty="0" smtClean="0">
                        <a:solidFill>
                          <a:srgbClr val="000000"/>
                        </a:solidFill>
                        <a:latin typeface="华文细黑" panose="02010600040101010101" charset="-122"/>
                        <a:ea typeface="华文细黑" panose="0201060004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04925" y="1039562"/>
            <a:ext cx="11412000" cy="6616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【</a:t>
            </a: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教材补遗</a:t>
            </a:r>
            <a:r>
              <a:rPr lang="en-US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】</a:t>
            </a: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明清之际的西学东渐</a:t>
            </a:r>
            <a:r>
              <a:rPr lang="en-US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[</a:t>
            </a:r>
            <a:r>
              <a:rPr lang="en-US" altLang="zh-CN" sz="2800" dirty="0" err="1">
                <a:latin typeface="黑体" panose="02010609060101010101" pitchFamily="49" charset="-122"/>
                <a:ea typeface="黑体" panose="02010609060101010101" pitchFamily="49" charset="-122"/>
              </a:rPr>
              <a:t>jiān</a:t>
            </a:r>
            <a:r>
              <a:rPr lang="en-US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]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与东学西渐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5435" y="1701257"/>
            <a:ext cx="111807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【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西学东渐</a:t>
            </a:r>
            <a:r>
              <a:rPr lang="en-US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】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通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常而言是指在明末清初以及晚清民初两个时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期。明末清初由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来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华耶稣会传教士为重要媒介，西方文化的历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算学、几何学、解剖学、光学、医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药学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、地理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学、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水利技术等器物和实用技术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, 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大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量传入中国，对于中国的学术、思想、政治和社会经济都产生重大影响。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徐光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启、李之藻等人就曾与传教士合作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, 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大量翻译西方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的</a:t>
            </a:r>
            <a:r>
              <a:rPr lang="en-US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《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几何原本</a:t>
            </a:r>
            <a:r>
              <a:rPr lang="en-US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》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《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测量法义</a:t>
            </a:r>
            <a:r>
              <a:rPr lang="en-US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》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《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同文算旨</a:t>
            </a:r>
            <a:r>
              <a:rPr lang="en-US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》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等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数学专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著。</a:t>
            </a:r>
            <a:endParaRPr lang="zh-CN" altLang="zh-CN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5436" y="3890019"/>
            <a:ext cx="113495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【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东学西渐</a:t>
            </a:r>
            <a:r>
              <a:rPr lang="en-US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】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和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西学东渐互相补充的东西方文化交流过程。东学西渐有一千多年的历史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，中国的科技文化被介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绍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到海外，对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世界文化的发展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有深远影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响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  <a:p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    启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蒙思想家们从抨击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封建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制度和教权的角度出发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, 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对中国文化加以吸收和利用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, 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成为启蒙运动和法国大革命的精神食粮。启蒙运动的旗手伏尔泰、狄德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罗等对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中国文化推崇备至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, 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视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中国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为开明专制和理性治国的楷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模，在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欧洲掀起了一股中国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热。</a:t>
            </a:r>
            <a:endParaRPr lang="zh-CN" altLang="en-US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10205" y="2932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33500" y="1368425"/>
            <a:ext cx="7366000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zh-CN" altLang="en-US" sz="4400" b="1">
                <a:solidFill>
                  <a:schemeClr val="bg1">
                    <a:lumMod val="50000"/>
                  </a:schemeClr>
                </a:solidFill>
              </a:rPr>
              <a:t>明清时期</a:t>
            </a:r>
            <a:r>
              <a:rPr lang="zh-CN" altLang="en-US" sz="4400" b="1">
                <a:solidFill>
                  <a:schemeClr val="bg1">
                    <a:lumMod val="10000"/>
                  </a:schemeClr>
                </a:solidFill>
              </a:rPr>
              <a:t>活跃</a:t>
            </a:r>
            <a:r>
              <a:rPr lang="zh-CN" altLang="en-US" sz="4400" b="1">
                <a:solidFill>
                  <a:schemeClr val="bg1">
                    <a:lumMod val="50000"/>
                  </a:schemeClr>
                </a:solidFill>
              </a:rPr>
              <a:t>的儒家思想</a:t>
            </a:r>
            <a:endParaRPr lang="zh-CN" altLang="en-US" sz="4400" b="1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3200" b="1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</a:rPr>
              <a:t>----</a:t>
            </a:r>
            <a:r>
              <a:rPr lang="zh-CN" altLang="en-US" sz="3200" b="1">
                <a:solidFill>
                  <a:schemeClr val="bg1">
                    <a:lumMod val="50000"/>
                  </a:schemeClr>
                </a:solidFill>
              </a:rPr>
              <a:t>批判地继承和发展了儒家思想，</a:t>
            </a:r>
            <a:endParaRPr lang="zh-CN" altLang="en-US" sz="3200" b="1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3200" b="1">
                <a:solidFill>
                  <a:schemeClr val="bg1">
                    <a:lumMod val="50000"/>
                  </a:schemeClr>
                </a:solidFill>
              </a:rPr>
              <a:t>              提出了符合时代特征的新内容</a:t>
            </a:r>
            <a:endParaRPr lang="zh-CN" altLang="en-US" sz="3200" b="1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4000" b="1">
                <a:solidFill>
                  <a:schemeClr val="bg1">
                    <a:lumMod val="50000"/>
                  </a:schemeClr>
                </a:solidFill>
              </a:rPr>
              <a:t>产生的背景：（）</a:t>
            </a:r>
            <a:endParaRPr lang="zh-CN" altLang="en-US" sz="4000" b="1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4000" b="1"/>
              <a:t>导与练</a:t>
            </a:r>
            <a:r>
              <a:rPr lang="en-US" altLang="zh-CN" sz="4000" b="1"/>
              <a:t>54</a:t>
            </a:r>
            <a:r>
              <a:rPr lang="zh-CN" altLang="en-US" sz="4000" b="1"/>
              <a:t>页</a:t>
            </a:r>
            <a:endParaRPr lang="zh-CN" altLang="en-US" sz="4000" b="1"/>
          </a:p>
          <a:p>
            <a:r>
              <a:rPr lang="zh-CN" altLang="en-US" sz="4000" b="1"/>
              <a:t>补充：</a:t>
            </a:r>
            <a:endParaRPr lang="zh-CN" altLang="en-US" sz="4000" b="1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" descr="textimag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7329" y="4422711"/>
            <a:ext cx="3823876" cy="2057798"/>
          </a:xfrm>
          <a:prstGeom prst="rect">
            <a:avLst/>
          </a:prstGeom>
        </p:spPr>
      </p:pic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3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152400" y="570865"/>
            <a:ext cx="1233360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.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明朝后期：李贽“离经叛道”“经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”指儒家经典</a:t>
            </a:r>
            <a:r>
              <a:rPr lang="en-US" altLang="zh-CN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;“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道”指道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学家。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《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焚书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》《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藏书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》</a:t>
            </a:r>
            <a:endParaRPr lang="en-US" altLang="zh-CN" sz="2400" kern="1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1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）背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景：①政治：明朝后期，中国社会内在矛盾空前尖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锐；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                ②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经济：江南一带的市民工商业者已有相当强的经济实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力；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                ③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思想：道学家为抬高自己，把孔子奉为神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圣；</a:t>
            </a:r>
            <a:endParaRPr lang="en-US" altLang="zh-CN" sz="2400" kern="1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                ④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个人：目睹官场的黑暗和道学家的伪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善。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2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）主张：①破除对儒家经典的迷信，</a:t>
            </a:r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反对以孔子的是非为标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准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；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                  ②向封建正统思想发出挑战，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批判“存天理，灭人欲”的说教，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                     强调人正当的私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欲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。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3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）影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响：一定程度上反映了资本主义萌芽时期的要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求；</a:t>
            </a:r>
            <a:endParaRPr lang="en-US" altLang="zh-CN" sz="2400" kern="1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en-US" altLang="zh-CN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 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                    </a:t>
            </a:r>
            <a:r>
              <a:rPr lang="zh-CN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对</a:t>
            </a:r>
            <a:r>
              <a:rPr lang="zh-CN" altLang="zh-CN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正统思想发出大胆挑战，对社会现实大胆批</a:t>
            </a:r>
            <a:r>
              <a:rPr lang="zh-CN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评</a:t>
            </a:r>
            <a:endParaRPr lang="zh-CN" altLang="zh-CN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8485" y="1902551"/>
            <a:ext cx="108515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【</a:t>
            </a:r>
            <a:r>
              <a:rPr lang="zh-CN" altLang="en-US" sz="28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史家评论</a:t>
            </a:r>
            <a:r>
              <a:rPr lang="en-US" altLang="zh-CN" sz="28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】</a:t>
            </a:r>
            <a:r>
              <a:rPr lang="zh-CN" altLang="en-US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李贽的悲剧不仅属于个人，也属于他所生活的时代。传统的政治已经凝固，类似西欧宗教改革或者文艺复兴的新生命无法在这样的环境中孕育。社会环境把个人理智上的自由压缩在极小的限度之内</a:t>
            </a:r>
            <a:r>
              <a:rPr lang="zh-CN" altLang="en-US" sz="28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，人</a:t>
            </a:r>
            <a:r>
              <a:rPr lang="zh-CN" altLang="en-US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的廉洁和诚信，只能长为灌木</a:t>
            </a:r>
            <a:r>
              <a:rPr lang="en-US" altLang="zh-CN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,  </a:t>
            </a:r>
            <a:r>
              <a:rPr lang="zh-CN" altLang="en-US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不能形成丛林。</a:t>
            </a:r>
            <a:endParaRPr lang="zh-CN" altLang="en-US" sz="2800" kern="1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/>
            </a:endParaRPr>
          </a:p>
          <a:p>
            <a:pPr algn="r"/>
            <a:r>
              <a:rPr lang="en-US" altLang="zh-CN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——</a:t>
            </a:r>
            <a:r>
              <a:rPr lang="zh-CN" altLang="en-US" sz="28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黄</a:t>
            </a:r>
            <a:r>
              <a:rPr lang="zh-CN" altLang="en-US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仁宇</a:t>
            </a:r>
            <a:r>
              <a:rPr lang="en-US" altLang="zh-CN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《</a:t>
            </a:r>
            <a:r>
              <a:rPr lang="zh-CN" altLang="en-US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万历十五年</a:t>
            </a:r>
            <a:r>
              <a:rPr lang="en-US" altLang="zh-CN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》</a:t>
            </a:r>
            <a:endParaRPr lang="en-US" altLang="zh-CN" sz="2800" kern="1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3205" y="759469"/>
            <a:ext cx="11412000" cy="58763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二</a:t>
            </a:r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、</a:t>
            </a: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明清时期的思想与科技文化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effectLst/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10205" y="2932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43205" y="193675"/>
            <a:ext cx="11412220" cy="6591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二</a:t>
            </a:r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、</a:t>
            </a: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明清时期的思想与科技文化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effectLst/>
              <a:latin typeface="+mn-ea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3205" y="765175"/>
            <a:ext cx="11791315" cy="6369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（一）明清时期的思想</a:t>
            </a:r>
            <a:r>
              <a:rPr lang="zh-CN" altLang="en-US" sz="2400" b="1">
                <a:sym typeface="+mn-ea"/>
              </a:rPr>
              <a:t>明末清初是我国历史上一个剧烈动荡的时期</a:t>
            </a:r>
            <a:endParaRPr lang="en-US" altLang="zh-CN" sz="2400" kern="100" dirty="0" smtClean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3</a:t>
            </a:r>
            <a:r>
              <a:rPr lang="en-US" altLang="zh-CN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.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明末清初三大思想家   （</a:t>
            </a:r>
            <a:r>
              <a:rPr lang="en-US" altLang="zh-CN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1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）黄宗羲：梨洲先生（著作：</a:t>
            </a:r>
            <a:r>
              <a:rPr lang="en-US" altLang="zh-CN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《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明夷待访录</a:t>
            </a:r>
            <a:r>
              <a:rPr lang="en-US" altLang="zh-CN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》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</a:t>
            </a:r>
            <a:endParaRPr lang="en-US" altLang="zh-CN" sz="3200" kern="1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en-US" altLang="zh-CN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	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①</a:t>
            </a:r>
            <a:r>
              <a:rPr lang="zh-CN" altLang="en-US" sz="32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批判君主专制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：揭</a:t>
            </a:r>
            <a:r>
              <a:rPr lang="zh-CN" altLang="en-US" sz="32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露君主专制是天下之大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害；批判理学家君臣之义为天理的伦理纲常</a:t>
            </a:r>
            <a:endParaRPr lang="zh-CN" altLang="en-US" sz="32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en-US" altLang="zh-CN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	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②</a:t>
            </a:r>
            <a:r>
              <a:rPr lang="zh-CN" altLang="en-US" sz="32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民主思想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：提</a:t>
            </a:r>
            <a:r>
              <a:rPr lang="zh-CN" altLang="en-US" sz="32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出“天下为主，君为客？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”批判继承儒家的民本思想；？（中国古代的民本思想：统治者对人民的一种恩赐君为主宰，尊君爱民）</a:t>
            </a:r>
            <a:endParaRPr lang="zh-CN" altLang="en-US" sz="32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en-US" altLang="zh-CN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	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③</a:t>
            </a:r>
            <a:r>
              <a:rPr lang="zh-CN" altLang="en-US" sz="32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限制君权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：以</a:t>
            </a:r>
            <a:r>
              <a:rPr lang="zh-CN" altLang="en-US" sz="32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“天下之法”取代皇帝的“一家之法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”；</a:t>
            </a:r>
            <a:endParaRPr lang="en-US" altLang="zh-CN" sz="3200" kern="1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en-US" altLang="zh-CN" sz="32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	</a:t>
            </a:r>
            <a:r>
              <a:rPr lang="en-US" altLang="zh-CN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		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以学校为决定是非的最高机构；</a:t>
            </a:r>
            <a:endParaRPr lang="en-US" altLang="zh-CN" sz="3200" kern="1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en-US" altLang="zh-CN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	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④</a:t>
            </a:r>
            <a:r>
              <a:rPr lang="zh-CN" altLang="en-US" sz="32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工商皆本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：反对重农抑商。</a:t>
            </a:r>
            <a:endParaRPr lang="zh-CN" altLang="en-US" sz="32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影响：</a:t>
            </a:r>
            <a:r>
              <a:rPr lang="zh-CN" altLang="zh-CN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对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近代</a:t>
            </a:r>
            <a:r>
              <a:rPr lang="zh-CN" altLang="zh-CN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反</a:t>
            </a:r>
            <a:r>
              <a:rPr lang="zh-CN" altLang="zh-CN" sz="32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专</a:t>
            </a:r>
            <a:r>
              <a:rPr lang="zh-CN" altLang="zh-CN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制</a:t>
            </a:r>
            <a:r>
              <a:rPr lang="zh-CN" altLang="en-US" sz="32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主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义思想家们提供思想武器。</a:t>
            </a:r>
            <a:endParaRPr lang="en-US" altLang="zh-CN" sz="3200" kern="1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endParaRPr lang="zh-CN" altLang="en-US" sz="32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36575" y="873125"/>
            <a:ext cx="1069911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（</a:t>
            </a:r>
            <a:r>
              <a:rPr lang="en-US" altLang="zh-CN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2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）顾炎武</a:t>
            </a:r>
            <a:r>
              <a:rPr lang="en-US" altLang="zh-CN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: 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亭林先生（著作：</a:t>
            </a:r>
            <a:r>
              <a:rPr lang="en-US" altLang="zh-CN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《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日知录</a:t>
            </a:r>
            <a:r>
              <a:rPr lang="en-US" altLang="zh-CN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》《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天下郡国利病书</a:t>
            </a:r>
            <a:r>
              <a:rPr lang="en-US" altLang="zh-CN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》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）①</a:t>
            </a:r>
            <a:r>
              <a:rPr lang="zh-CN" altLang="en-US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提出“</a:t>
            </a:r>
            <a:r>
              <a:rPr lang="zh-CN" altLang="en-US" sz="2800" kern="100" dirty="0">
                <a:solidFill>
                  <a:schemeClr val="bg1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经世致用</a:t>
            </a:r>
            <a:r>
              <a:rPr lang="zh-CN" altLang="en-US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”思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想；（批判了理学的空谈主义）</a:t>
            </a:r>
            <a:endParaRPr lang="zh-CN" altLang="en-US" sz="28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②指出亡国与亡天下的区别：提</a:t>
            </a:r>
            <a:r>
              <a:rPr lang="zh-CN" altLang="en-US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出“天下兴亡，匹夫有责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”</a:t>
            </a:r>
            <a:r>
              <a:rPr lang="en-US" altLang="zh-CN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	</a:t>
            </a:r>
            <a:endParaRPr lang="en-US" altLang="zh-CN" sz="2800" kern="1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  <a:sym typeface="+mn-ea"/>
            </a:endParaRPr>
          </a:p>
          <a:p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③批判君主专制，提倡“把天下权力还给天下人民，改君主独治为众治”。</a:t>
            </a:r>
            <a:endParaRPr lang="zh-CN" altLang="en-US" sz="28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影响：</a:t>
            </a:r>
            <a:r>
              <a:rPr lang="zh-CN" altLang="zh-CN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开一代</a:t>
            </a:r>
            <a:r>
              <a:rPr lang="zh-CN" altLang="zh-CN" sz="28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朴实学风</a:t>
            </a:r>
            <a:r>
              <a:rPr lang="zh-CN" altLang="zh-CN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的先河</a:t>
            </a:r>
            <a:r>
              <a:rPr lang="zh-CN" altLang="en-US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；具有强烈的批判精神，是清初</a:t>
            </a:r>
            <a:r>
              <a:rPr lang="zh-CN" altLang="en-US" sz="28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经世致用思潮</a:t>
            </a:r>
            <a:r>
              <a:rPr lang="zh-CN" altLang="en-US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的推动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者</a:t>
            </a:r>
            <a:endParaRPr lang="zh-CN" altLang="en-US" sz="28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历史概念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】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经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世致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用：</a:t>
            </a:r>
            <a:endParaRPr lang="en-US" altLang="zh-CN" sz="28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r>
              <a:rPr lang="zh-CN" altLang="en-US" sz="28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    主</a:t>
            </a:r>
            <a:r>
              <a:rPr lang="zh-CN" altLang="en-US" sz="28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旨是反对学术研究脱离现实</a:t>
            </a:r>
            <a:r>
              <a:rPr lang="zh-CN" altLang="en-US" sz="28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，强</a:t>
            </a:r>
            <a:r>
              <a:rPr lang="zh-CN" altLang="en-US" sz="28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调要做</a:t>
            </a:r>
            <a:r>
              <a:rPr lang="zh-CN" altLang="en-US" sz="28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有利</a:t>
            </a:r>
            <a:r>
              <a:rPr lang="zh-CN" altLang="en-US" sz="28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于国计民生的实事。经世致用把学术研究和当前现实紧密</a:t>
            </a:r>
            <a:r>
              <a:rPr lang="zh-CN" altLang="en-US" sz="28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结合</a:t>
            </a:r>
            <a:r>
              <a:rPr lang="zh-CN" altLang="en-US" sz="28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起来，往往以解释古代典籍为手段</a:t>
            </a:r>
            <a:r>
              <a:rPr lang="zh-CN" altLang="en-US" sz="28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，发</a:t>
            </a:r>
            <a:r>
              <a:rPr lang="zh-CN" altLang="en-US" sz="28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表自己的见解</a:t>
            </a:r>
            <a:r>
              <a:rPr lang="zh-CN" altLang="en-US" sz="28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，并用于</a:t>
            </a:r>
            <a:r>
              <a:rPr lang="zh-CN" altLang="en-US" sz="28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改革社会现实，开辟了一代重实际、重实证的新学风</a:t>
            </a:r>
            <a:endParaRPr lang="zh-CN" altLang="en-US" sz="2800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3205" y="759469"/>
            <a:ext cx="11412000" cy="58763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二</a:t>
            </a:r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、</a:t>
            </a: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明清时期的思想与科技文化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effectLst/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0205" y="2932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3205" y="1291084"/>
            <a:ext cx="11791364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（一）明清时期的思想</a:t>
            </a:r>
            <a:endParaRPr lang="en-US" altLang="zh-CN" sz="2400" kern="100" dirty="0" smtClean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3.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明末清初三大思想家（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3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）王夫之：船山先生（著作：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《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周易外传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》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《读通鉴论》）</a:t>
            </a:r>
            <a:endParaRPr lang="en-US" altLang="zh-CN" sz="2400" kern="1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哲学思想：①唯物论：世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界是物质的，事物是客观存在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的；物质发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展变化是有规律的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	        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②认识论：事物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是可以认识的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	        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③辩证法：静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止是相对的，运动是绝对的，具有朴素的辩证法思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想</a:t>
            </a:r>
            <a:endParaRPr lang="en-US" altLang="zh-CN" sz="2400" kern="1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政治思想：④主张“天下不是一个家族的天下，应循天下之公</a:t>
            </a:r>
            <a:r>
              <a:rPr lang="en-US" altLang="zh-CN" sz="24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(</a:t>
            </a:r>
            <a:r>
              <a:rPr lang="zh-CN" altLang="zh-CN" sz="24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民主思想）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”，</a:t>
            </a:r>
            <a:endParaRPr lang="zh-CN" altLang="en-US" sz="2400" kern="1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               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  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5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、抨击“</a:t>
            </a:r>
            <a:r>
              <a:rPr lang="zh-CN" altLang="en-US" sz="2400" kern="100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孤秦”“陋宋”</a:t>
            </a:r>
            <a:endParaRPr lang="zh-CN" altLang="en-US" sz="2400" kern="100" dirty="0" smtClean="0">
              <a:solidFill>
                <a:schemeClr val="bg1">
                  <a:lumMod val="50000"/>
                </a:schemeClr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孤秦陋宋：指孤立的秦朝和鄙陋的宋朝，指制定了在于巩固而结果却削弱了中央政权的错误方针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               </a:t>
            </a:r>
            <a:r>
              <a:rPr lang="en-US" altLang="zh-CN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6</a:t>
            </a:r>
            <a:r>
              <a:rPr lang="zh-CN" altLang="en-US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、</a:t>
            </a:r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提出气理之说：气者，理之依也</a:t>
            </a:r>
            <a:r>
              <a:rPr lang="en-US" altLang="zh-CN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------</a:t>
            </a:r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朴素唯物主义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影响：</a:t>
            </a:r>
            <a:r>
              <a:rPr lang="zh-CN" altLang="zh-CN" sz="24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启示了近代人们的思维方法，具有划时代的意</a:t>
            </a:r>
            <a:r>
              <a:rPr lang="zh-CN" altLang="zh-CN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义</a:t>
            </a:r>
            <a:r>
              <a:rPr lang="zh-CN" altLang="en-US" sz="24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；其哲学思辨代表着古代哲学发展的顶峰。</a:t>
            </a:r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3205" y="4625092"/>
            <a:ext cx="11938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4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29640" y="1305560"/>
            <a:ext cx="922655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4.</a:t>
            </a:r>
            <a:r>
              <a:rPr lang="zh-CN" altLang="en-US" sz="36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清初思想家：唐甄（</a:t>
            </a:r>
            <a:r>
              <a:rPr lang="en-US" altLang="zh-CN" sz="36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1630-1704</a:t>
            </a:r>
            <a:r>
              <a:rPr lang="zh-CN" altLang="en-US" sz="36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），四川达县人，与王夫之、黄宗羲、顾炎武并称明末清初“四大著名启蒙思想</a:t>
            </a:r>
            <a:r>
              <a:rPr lang="zh-CN" altLang="en-US" sz="36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家，</a:t>
            </a:r>
            <a:endParaRPr lang="zh-CN" altLang="en-US" sz="3600" kern="1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  <a:sym typeface="+mn-ea"/>
            </a:endParaRPr>
          </a:p>
          <a:p>
            <a:r>
              <a:rPr lang="zh-CN" altLang="en-US" sz="36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代表作</a:t>
            </a:r>
            <a:r>
              <a:rPr lang="en-US" altLang="zh-CN" sz="36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《</a:t>
            </a:r>
            <a:r>
              <a:rPr lang="zh-CN" altLang="en-US" sz="36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潜书</a:t>
            </a:r>
            <a:r>
              <a:rPr lang="en-US" altLang="zh-CN" sz="36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》</a:t>
            </a:r>
            <a:r>
              <a:rPr lang="zh-CN" altLang="en-US" sz="36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。</a:t>
            </a:r>
            <a:endParaRPr lang="en-US" altLang="zh-CN" sz="3600" kern="1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36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（</a:t>
            </a:r>
            <a:r>
              <a:rPr lang="en-US" altLang="zh-CN" sz="36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1</a:t>
            </a:r>
            <a:r>
              <a:rPr lang="zh-CN" altLang="en-US" sz="36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）思</a:t>
            </a:r>
            <a:r>
              <a:rPr lang="zh-CN" altLang="en-US" sz="36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想</a:t>
            </a:r>
            <a:r>
              <a:rPr lang="en-US" altLang="zh-CN" sz="36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:  </a:t>
            </a:r>
            <a:r>
              <a:rPr lang="zh-CN" altLang="en-US" sz="36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对专制君主进行大胆批判，认为大多数官吏“</a:t>
            </a:r>
            <a:r>
              <a:rPr lang="zh-CN" altLang="en-US" sz="36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为  </a:t>
            </a:r>
            <a:r>
              <a:rPr lang="zh-CN" altLang="en-US" sz="36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盗臣”“为民贼”，仍把国泰民安的希望寄托在贤君</a:t>
            </a:r>
            <a:r>
              <a:rPr lang="zh-CN" altLang="en-US" sz="36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明主身</a:t>
            </a:r>
            <a:r>
              <a:rPr lang="zh-CN" altLang="en-US" sz="36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上。</a:t>
            </a:r>
            <a:endParaRPr lang="zh-CN" altLang="en-US" sz="36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36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（</a:t>
            </a:r>
            <a:r>
              <a:rPr lang="en-US" altLang="zh-CN" sz="36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2</a:t>
            </a:r>
            <a:r>
              <a:rPr lang="zh-CN" altLang="en-US" sz="36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）评</a:t>
            </a:r>
            <a:r>
              <a:rPr lang="zh-CN" altLang="en-US" sz="36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价</a:t>
            </a:r>
            <a:r>
              <a:rPr lang="en-US" altLang="zh-CN" sz="36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:  </a:t>
            </a:r>
            <a:r>
              <a:rPr lang="zh-CN" altLang="en-US" sz="36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对专制</a:t>
            </a:r>
            <a:r>
              <a:rPr lang="zh-CN" altLang="en-US" sz="36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主义</a:t>
            </a:r>
            <a:r>
              <a:rPr lang="zh-CN" altLang="en-US" sz="36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  <a:sym typeface="+mn-ea"/>
              </a:rPr>
              <a:t>君权和官吏腐败行为的批判</a:t>
            </a:r>
            <a:endParaRPr lang="zh-CN" altLang="en-US" sz="36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诗情画意">
  <a:themeElements>
    <a:clrScheme name="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866"/>
      </a:accent4>
      <a:accent5>
        <a:srgbClr val="F3FAFF"/>
      </a:accent5>
      <a:accent6>
        <a:srgbClr val="2D5BE5"/>
      </a:accent6>
      <a:hlink>
        <a:srgbClr val="DC5900"/>
      </a:hlink>
      <a:folHlink>
        <a:srgbClr val="7979A5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866"/>
        </a:accent4>
        <a:accent5>
          <a:srgbClr val="F3FAFF"/>
        </a:accent5>
        <a:accent6>
          <a:srgbClr val="2D5BE5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1A3"/>
        </a:accent4>
        <a:accent5>
          <a:srgbClr val="F2FAFF"/>
        </a:accent5>
        <a:accent6>
          <a:srgbClr val="DE84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9F2EB"/>
        </a:accent3>
        <a:accent4>
          <a:srgbClr val="4F4F77"/>
        </a:accent4>
        <a:accent5>
          <a:srgbClr val="FFFFEB"/>
        </a:accent5>
        <a:accent6>
          <a:srgbClr val="2D89E5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757"/>
        </a:accent4>
        <a:accent5>
          <a:srgbClr val="FFFFE2"/>
        </a:accent5>
        <a:accent6>
          <a:srgbClr val="E55B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F"/>
        </a:accent4>
        <a:accent5>
          <a:srgbClr val="E6EFEA"/>
        </a:accent5>
        <a:accent6>
          <a:srgbClr val="2D5BE5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783"/>
        </a:accent4>
        <a:accent5>
          <a:srgbClr val="EFEFEF"/>
        </a:accent5>
        <a:accent6>
          <a:srgbClr val="2D89E5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EFEFFF"/>
        </a:accent3>
        <a:accent4>
          <a:srgbClr val="AF2A00"/>
        </a:accent4>
        <a:accent5>
          <a:srgbClr val="F0EFF4"/>
        </a:accent5>
        <a:accent6>
          <a:srgbClr val="005BB7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E"/>
        </a:accent3>
        <a:accent4>
          <a:srgbClr val="000083"/>
        </a:accent4>
        <a:accent5>
          <a:srgbClr val="F2F2F2"/>
        </a:accent5>
        <a:accent6>
          <a:srgbClr val="9F62A1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古瓶荷花">
  <a:themeElements>
    <a:clrScheme name="1_古瓶荷花 7">
      <a:dk1>
        <a:srgbClr val="0066CC"/>
      </a:dk1>
      <a:lt1>
        <a:srgbClr val="FFE1E1"/>
      </a:lt1>
      <a:dk2>
        <a:srgbClr val="006600"/>
      </a:dk2>
      <a:lt2>
        <a:srgbClr val="C0C0C0"/>
      </a:lt2>
      <a:accent1>
        <a:srgbClr val="FFFFCC"/>
      </a:accent1>
      <a:accent2>
        <a:srgbClr val="009999"/>
      </a:accent2>
      <a:accent3>
        <a:srgbClr val="FFEEEE"/>
      </a:accent3>
      <a:accent4>
        <a:srgbClr val="0056AE"/>
      </a:accent4>
      <a:accent5>
        <a:srgbClr val="FFFFE2"/>
      </a:accent5>
      <a:accent6>
        <a:srgbClr val="008A8A"/>
      </a:accent6>
      <a:hlink>
        <a:srgbClr val="EC0000"/>
      </a:hlink>
      <a:folHlink>
        <a:srgbClr val="0099FF"/>
      </a:folHlink>
    </a:clrScheme>
    <a:fontScheme name="1_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1">
  <a:themeElements>
    <a:clrScheme name="古瓶荷花 7">
      <a:dk1>
        <a:srgbClr val="0066CC"/>
      </a:dk1>
      <a:lt1>
        <a:srgbClr val="FFE1E1"/>
      </a:lt1>
      <a:dk2>
        <a:srgbClr val="006600"/>
      </a:dk2>
      <a:lt2>
        <a:srgbClr val="C0C0C0"/>
      </a:lt2>
      <a:accent1>
        <a:srgbClr val="FFFFCC"/>
      </a:accent1>
      <a:accent2>
        <a:srgbClr val="009999"/>
      </a:accent2>
      <a:accent3>
        <a:srgbClr val="FFEEEE"/>
      </a:accent3>
      <a:accent4>
        <a:srgbClr val="0056AE"/>
      </a:accent4>
      <a:accent5>
        <a:srgbClr val="FFFFE2"/>
      </a:accent5>
      <a:accent6>
        <a:srgbClr val="008A8A"/>
      </a:accent6>
      <a:hlink>
        <a:srgbClr val="EC0000"/>
      </a:hlink>
      <a:folHlink>
        <a:srgbClr val="0099FF"/>
      </a:folHlink>
    </a:clrScheme>
    <a:fontScheme name="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古瓶荷花">
  <a:themeElements>
    <a:clrScheme name="1_古瓶荷花 7">
      <a:dk1>
        <a:srgbClr val="0066CC"/>
      </a:dk1>
      <a:lt1>
        <a:srgbClr val="FFE1E1"/>
      </a:lt1>
      <a:dk2>
        <a:srgbClr val="006600"/>
      </a:dk2>
      <a:lt2>
        <a:srgbClr val="C0C0C0"/>
      </a:lt2>
      <a:accent1>
        <a:srgbClr val="FFFFCC"/>
      </a:accent1>
      <a:accent2>
        <a:srgbClr val="009999"/>
      </a:accent2>
      <a:accent3>
        <a:srgbClr val="FFEEEE"/>
      </a:accent3>
      <a:accent4>
        <a:srgbClr val="0056AE"/>
      </a:accent4>
      <a:accent5>
        <a:srgbClr val="FFFFE2"/>
      </a:accent5>
      <a:accent6>
        <a:srgbClr val="008A8A"/>
      </a:accent6>
      <a:hlink>
        <a:srgbClr val="EC0000"/>
      </a:hlink>
      <a:folHlink>
        <a:srgbClr val="0099FF"/>
      </a:folHlink>
    </a:clrScheme>
    <a:fontScheme name="1_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主题1">
  <a:themeElements>
    <a:clrScheme name="古瓶荷花 7">
      <a:dk1>
        <a:srgbClr val="0066CC"/>
      </a:dk1>
      <a:lt1>
        <a:srgbClr val="FFE1E1"/>
      </a:lt1>
      <a:dk2>
        <a:srgbClr val="006600"/>
      </a:dk2>
      <a:lt2>
        <a:srgbClr val="C0C0C0"/>
      </a:lt2>
      <a:accent1>
        <a:srgbClr val="FFFFCC"/>
      </a:accent1>
      <a:accent2>
        <a:srgbClr val="009999"/>
      </a:accent2>
      <a:accent3>
        <a:srgbClr val="FFEEEE"/>
      </a:accent3>
      <a:accent4>
        <a:srgbClr val="0056AE"/>
      </a:accent4>
      <a:accent5>
        <a:srgbClr val="FFFFE2"/>
      </a:accent5>
      <a:accent6>
        <a:srgbClr val="008A8A"/>
      </a:accent6>
      <a:hlink>
        <a:srgbClr val="EC0000"/>
      </a:hlink>
      <a:folHlink>
        <a:srgbClr val="0099FF"/>
      </a:folHlink>
    </a:clrScheme>
    <a:fontScheme name="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古瓶荷花">
  <a:themeElements>
    <a:clrScheme name="1_古瓶荷花 7">
      <a:dk1>
        <a:srgbClr val="0066CC"/>
      </a:dk1>
      <a:lt1>
        <a:srgbClr val="FFE1E1"/>
      </a:lt1>
      <a:dk2>
        <a:srgbClr val="006600"/>
      </a:dk2>
      <a:lt2>
        <a:srgbClr val="C0C0C0"/>
      </a:lt2>
      <a:accent1>
        <a:srgbClr val="FFFFCC"/>
      </a:accent1>
      <a:accent2>
        <a:srgbClr val="009999"/>
      </a:accent2>
      <a:accent3>
        <a:srgbClr val="FFEEEE"/>
      </a:accent3>
      <a:accent4>
        <a:srgbClr val="0056AE"/>
      </a:accent4>
      <a:accent5>
        <a:srgbClr val="FFFFE2"/>
      </a:accent5>
      <a:accent6>
        <a:srgbClr val="008A8A"/>
      </a:accent6>
      <a:hlink>
        <a:srgbClr val="EC0000"/>
      </a:hlink>
      <a:folHlink>
        <a:srgbClr val="0099FF"/>
      </a:folHlink>
    </a:clrScheme>
    <a:fontScheme name="1_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主题1">
  <a:themeElements>
    <a:clrScheme name="古瓶荷花 7">
      <a:dk1>
        <a:srgbClr val="0066CC"/>
      </a:dk1>
      <a:lt1>
        <a:srgbClr val="FFE1E1"/>
      </a:lt1>
      <a:dk2>
        <a:srgbClr val="006600"/>
      </a:dk2>
      <a:lt2>
        <a:srgbClr val="C0C0C0"/>
      </a:lt2>
      <a:accent1>
        <a:srgbClr val="FFFFCC"/>
      </a:accent1>
      <a:accent2>
        <a:srgbClr val="009999"/>
      </a:accent2>
      <a:accent3>
        <a:srgbClr val="FFEEEE"/>
      </a:accent3>
      <a:accent4>
        <a:srgbClr val="0056AE"/>
      </a:accent4>
      <a:accent5>
        <a:srgbClr val="FFFFE2"/>
      </a:accent5>
      <a:accent6>
        <a:srgbClr val="008A8A"/>
      </a:accent6>
      <a:hlink>
        <a:srgbClr val="EC0000"/>
      </a:hlink>
      <a:folHlink>
        <a:srgbClr val="0099FF"/>
      </a:folHlink>
    </a:clrScheme>
    <a:fontScheme name="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6318</Words>
  <Application>WPS 演示</Application>
  <PresentationFormat>自定义</PresentationFormat>
  <Paragraphs>442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25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黑体</vt:lpstr>
      <vt:lpstr>Times New Roman</vt:lpstr>
      <vt:lpstr>楷体</vt:lpstr>
      <vt:lpstr>华文中宋</vt:lpstr>
      <vt:lpstr>华文细黑</vt:lpstr>
      <vt:lpstr>Courier New</vt:lpstr>
      <vt:lpstr>Arial Unicode MS</vt:lpstr>
      <vt:lpstr>Calibri</vt:lpstr>
      <vt:lpstr>诗情画意</vt:lpstr>
      <vt:lpstr>主题1</vt:lpstr>
      <vt:lpstr>默认设计模板_2</vt:lpstr>
      <vt:lpstr>1_古瓶荷花</vt:lpstr>
      <vt:lpstr>1_主题1</vt:lpstr>
      <vt:lpstr>1_默认设计模板_2</vt:lpstr>
      <vt:lpstr>2_古瓶荷花</vt:lpstr>
      <vt:lpstr>2_主题1</vt:lpstr>
      <vt:lpstr>2_默认设计模板_2</vt:lpstr>
      <vt:lpstr>3_古瓶荷花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Teacher-Yang</dc:creator>
  <cp:lastModifiedBy>Administrator</cp:lastModifiedBy>
  <cp:revision>339</cp:revision>
  <dcterms:created xsi:type="dcterms:W3CDTF">2018-05-13T07:25:00Z</dcterms:created>
  <dcterms:modified xsi:type="dcterms:W3CDTF">2020-08-01T01:26:25Z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