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10" r:id="rId3"/>
    <p:sldId id="523" r:id="rId5"/>
    <p:sldId id="509" r:id="rId6"/>
    <p:sldId id="497" r:id="rId7"/>
    <p:sldId id="511" r:id="rId8"/>
    <p:sldId id="512" r:id="rId9"/>
    <p:sldId id="513" r:id="rId10"/>
    <p:sldId id="515" r:id="rId11"/>
    <p:sldId id="514" r:id="rId12"/>
    <p:sldId id="516" r:id="rId13"/>
    <p:sldId id="517" r:id="rId14"/>
    <p:sldId id="518" r:id="rId15"/>
    <p:sldId id="519" r:id="rId16"/>
    <p:sldId id="520" r:id="rId17"/>
    <p:sldId id="498" r:id="rId18"/>
    <p:sldId id="521" r:id="rId19"/>
    <p:sldId id="480" r:id="rId20"/>
    <p:sldId id="522" r:id="rId21"/>
  </p:sldIdLst>
  <p:sldSz cx="9144000" cy="6858000" type="screen4x3"/>
  <p:notesSz cx="6858000" cy="9144000"/>
  <p:embeddedFontLst>
    <p:embeddedFont>
      <p:font typeface="楷体" panose="02010609060101010101" pitchFamily="49" charset="-122"/>
      <p:regular r:id="rId26"/>
    </p:embeddedFont>
    <p:embeddedFont>
      <p:font typeface="Wingdings 2" panose="05020102010507070707"/>
      <p:regular r:id="rId27"/>
    </p:embeddedFont>
    <p:embeddedFont>
      <p:font typeface="Wingdings 3" panose="05040102010807070707"/>
      <p:regular r:id="rId28"/>
    </p:embeddedFont>
    <p:embeddedFont>
      <p:font typeface="华文楷体" panose="02010600040101010101" charset="-122"/>
      <p:regular r:id="rId29"/>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7" autoAdjust="0"/>
  </p:normalViewPr>
  <p:slideViewPr>
    <p:cSldViewPr showGuides="1">
      <p:cViewPr varScale="1">
        <p:scale>
          <a:sx n="70" d="100"/>
          <a:sy n="70" d="100"/>
        </p:scale>
        <p:origin x="-102" y="-88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24167" y="4293527"/>
            <a:ext cx="8423275" cy="1902747"/>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GB" altLang="zh-CN" sz="4000" b="1" dirty="0">
                <a:solidFill>
                  <a:srgbClr val="000000"/>
                </a:solidFill>
                <a:latin typeface="Times New Roman" panose="02020603050405020304" pitchFamily="18" charset="0"/>
                <a:cs typeface="Times New Roman" panose="02020603050405020304" pitchFamily="18" charset="0"/>
              </a:rPr>
              <a:t>Project</a:t>
            </a:r>
            <a:endParaRPr lang="en-GB" altLang="zh-CN" sz="4000" b="1" dirty="0">
              <a:solidFill>
                <a:srgbClr val="00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68635" y="6159202"/>
            <a:ext cx="3453159" cy="482600"/>
          </a:xfrm>
          <a:prstGeom prst="rect">
            <a:avLst/>
          </a:prstGeom>
          <a:noFill/>
          <a:ln w="9525">
            <a:noFill/>
          </a:ln>
        </p:spPr>
        <p:txBody>
          <a:bodyPr/>
          <a:lstStyle/>
          <a:p>
            <a:pPr>
              <a:spcBef>
                <a:spcPct val="20000"/>
              </a:spcBef>
            </a:pPr>
            <a:r>
              <a:rPr lang="zh-CN" altLang="en-US" b="1" dirty="0">
                <a:solidFill>
                  <a:srgbClr val="000000"/>
                </a:solidFill>
                <a:latin typeface="楷体" panose="02010609060101010101" pitchFamily="49" charset="-122"/>
                <a:ea typeface="楷体" panose="02010609060101010101" pitchFamily="49" charset="-122"/>
              </a:rPr>
              <a:t>唐德清　</a:t>
            </a:r>
            <a:r>
              <a:rPr lang="en-US" altLang="zh-CN" b="1" dirty="0">
                <a:solidFill>
                  <a:srgbClr val="000000"/>
                </a:solidFill>
                <a:latin typeface="楷体" panose="02010609060101010101" pitchFamily="49" charset="-122"/>
                <a:ea typeface="楷体" panose="02010609060101010101" pitchFamily="49" charset="-122"/>
              </a:rPr>
              <a:t>    </a:t>
            </a:r>
            <a:r>
              <a:rPr lang="zh-CN" altLang="en-US" dirty="0">
                <a:solidFill>
                  <a:srgbClr val="000000"/>
                </a:solidFill>
                <a:latin typeface="楷体" panose="02010609060101010101" pitchFamily="49" charset="-122"/>
                <a:ea typeface="楷体" panose="02010609060101010101" pitchFamily="49" charset="-122"/>
              </a:rPr>
              <a:t>巢湖六中</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smtClean="0">
                <a:solidFill>
                  <a:srgbClr val="C00000"/>
                </a:solidFill>
              </a:rPr>
              <a:t>Definitions</a:t>
            </a:r>
            <a:endParaRPr lang="en-GB" sz="2400" b="1" dirty="0" smtClean="0">
              <a:solidFill>
                <a:srgbClr val="C00000"/>
              </a:solidFill>
            </a:endParaRPr>
          </a:p>
          <a:p>
            <a:pPr>
              <a:lnSpc>
                <a:spcPct val="150000"/>
              </a:lnSpc>
            </a:pPr>
            <a:r>
              <a:rPr lang="en-US" sz="2400" b="1" i="1" dirty="0" smtClean="0"/>
              <a:t>1. n. fine dry powder consisting of particles of earth, dirt, etc.</a:t>
            </a:r>
            <a:endParaRPr lang="en-US" sz="2400" b="1" i="1" dirty="0" smtClean="0"/>
          </a:p>
          <a:p>
            <a:pPr>
              <a:lnSpc>
                <a:spcPct val="150000"/>
              </a:lnSpc>
            </a:pPr>
            <a:r>
              <a:rPr lang="en-US" sz="2400" b="1" i="1" dirty="0"/>
              <a:t>2</a:t>
            </a:r>
            <a:r>
              <a:rPr lang="en-US" sz="2400" b="1" i="1" dirty="0" smtClean="0"/>
              <a:t>. v. remove dust from (</a:t>
            </a:r>
            <a:r>
              <a:rPr lang="en-US" sz="2400" b="1" i="1" dirty="0" err="1" smtClean="0"/>
              <a:t>sth</a:t>
            </a:r>
            <a:r>
              <a:rPr lang="en-US" sz="2400" b="1" i="1" dirty="0" smtClean="0"/>
              <a:t>.) by wiping</a:t>
            </a:r>
            <a:endParaRPr lang="en-GB" sz="2400" b="1" i="1" dirty="0" smtClean="0"/>
          </a:p>
          <a:p>
            <a:pPr>
              <a:lnSpc>
                <a:spcPct val="150000"/>
              </a:lnSpc>
            </a:pPr>
            <a:r>
              <a:rPr lang="en-US" sz="2400" b="1" dirty="0" smtClean="0">
                <a:solidFill>
                  <a:srgbClr val="C00000"/>
                </a:solidFill>
              </a:rPr>
              <a:t>Vocabulary web</a:t>
            </a:r>
            <a:endParaRPr lang="en-GB" sz="2400" b="1" dirty="0" smtClean="0">
              <a:solidFill>
                <a:srgbClr val="C00000"/>
              </a:solidFill>
            </a:endParaRPr>
          </a:p>
          <a:p>
            <a:pPr>
              <a:lnSpc>
                <a:spcPct val="150000"/>
              </a:lnSpc>
            </a:pPr>
            <a:r>
              <a:rPr lang="zh-CN" altLang="en-US" sz="2400" b="1" dirty="0" smtClean="0"/>
              <a:t>               </a:t>
            </a:r>
            <a:endParaRPr lang="en-GB" sz="2400" b="1" dirty="0" smtClean="0"/>
          </a:p>
        </p:txBody>
      </p:sp>
      <p:sp>
        <p:nvSpPr>
          <p:cNvPr id="4" name="剪去同侧角的矩形 3"/>
          <p:cNvSpPr/>
          <p:nvPr/>
        </p:nvSpPr>
        <p:spPr bwMode="auto">
          <a:xfrm>
            <a:off x="467544" y="404664"/>
            <a:ext cx="1944216" cy="432048"/>
          </a:xfrm>
          <a:prstGeom prst="snip2SameRect">
            <a:avLst/>
          </a:prstGeom>
          <a:solidFill>
            <a:srgbClr val="00B0F0"/>
          </a:solidFill>
          <a:ln>
            <a:noFill/>
          </a:ln>
        </p:spPr>
        <p:txBody>
          <a:bodyPr rtlCol="0" anchor="ctr"/>
          <a:lstStyle/>
          <a:p>
            <a:r>
              <a:rPr lang="en-US" sz="2400" b="1" dirty="0" smtClean="0">
                <a:solidFill>
                  <a:srgbClr val="C00000"/>
                </a:solidFill>
              </a:rPr>
              <a:t>1</a:t>
            </a:r>
            <a:r>
              <a:rPr lang="en-US" sz="2400" b="1" dirty="0">
                <a:solidFill>
                  <a:srgbClr val="C00000"/>
                </a:solidFill>
              </a:rPr>
              <a:t>. dust</a:t>
            </a:r>
            <a:endParaRPr lang="en-GB" sz="2400" b="1" dirty="0">
              <a:solidFill>
                <a:srgbClr val="C00000"/>
              </a:solidFill>
              <a:latin typeface="宋体" panose="02010600030101010101" pitchFamily="2" charset="-122"/>
              <a:sym typeface="宋体" panose="02010600030101010101" pitchFamily="2" charset="-122"/>
            </a:endParaRPr>
          </a:p>
        </p:txBody>
      </p:sp>
      <p:sp>
        <p:nvSpPr>
          <p:cNvPr id="9" name="矩形 8"/>
          <p:cNvSpPr/>
          <p:nvPr/>
        </p:nvSpPr>
        <p:spPr>
          <a:xfrm>
            <a:off x="1634120" y="4924480"/>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0" name="矩形 9"/>
          <p:cNvSpPr/>
          <p:nvPr/>
        </p:nvSpPr>
        <p:spPr>
          <a:xfrm>
            <a:off x="2161829" y="4965345"/>
            <a:ext cx="1751845" cy="461665"/>
          </a:xfrm>
          <a:prstGeom prst="rect">
            <a:avLst/>
          </a:prstGeom>
        </p:spPr>
        <p:txBody>
          <a:bodyPr wrap="square">
            <a:spAutoFit/>
          </a:bodyPr>
          <a:lstStyle/>
          <a:p>
            <a:r>
              <a:rPr lang="en-US" sz="2400" b="1" dirty="0" smtClean="0"/>
              <a:t>dusty</a:t>
            </a:r>
            <a:r>
              <a:rPr lang="en-US" sz="2400" b="1" i="1" dirty="0" smtClean="0"/>
              <a:t> </a:t>
            </a:r>
            <a:r>
              <a:rPr lang="en-US" sz="2400" b="1" i="1" dirty="0"/>
              <a:t>adj.</a:t>
            </a:r>
            <a:r>
              <a:rPr lang="en-US" sz="2400" b="1" dirty="0"/>
              <a:t> </a:t>
            </a:r>
            <a:r>
              <a:rPr lang="en-US" sz="2400" b="1" i="1" dirty="0" smtClean="0"/>
              <a:t>        </a:t>
            </a:r>
            <a:endParaRPr lang="en-GB" sz="2400" b="1" dirty="0"/>
          </a:p>
        </p:txBody>
      </p:sp>
      <p:sp>
        <p:nvSpPr>
          <p:cNvPr id="12" name="矩形 11"/>
          <p:cNvSpPr/>
          <p:nvPr/>
        </p:nvSpPr>
        <p:spPr>
          <a:xfrm>
            <a:off x="2129809" y="5641505"/>
            <a:ext cx="1938135" cy="461665"/>
          </a:xfrm>
          <a:prstGeom prst="rect">
            <a:avLst/>
          </a:prstGeom>
        </p:spPr>
        <p:txBody>
          <a:bodyPr wrap="square">
            <a:spAutoFit/>
          </a:bodyPr>
          <a:lstStyle/>
          <a:p>
            <a:r>
              <a:rPr lang="en-US" sz="2400" b="1" dirty="0" smtClean="0"/>
              <a:t>dustbin </a:t>
            </a:r>
            <a:r>
              <a:rPr lang="en-US" sz="2400" b="1" i="1" dirty="0"/>
              <a:t>n.</a:t>
            </a:r>
            <a:r>
              <a:rPr lang="en-US" sz="2400" b="1" dirty="0" smtClean="0"/>
              <a:t>            </a:t>
            </a:r>
            <a:endParaRPr lang="en-GB" sz="2400" b="1" dirty="0"/>
          </a:p>
        </p:txBody>
      </p:sp>
      <p:sp>
        <p:nvSpPr>
          <p:cNvPr id="13" name="矩形 12"/>
          <p:cNvSpPr/>
          <p:nvPr/>
        </p:nvSpPr>
        <p:spPr>
          <a:xfrm>
            <a:off x="467544" y="5651039"/>
            <a:ext cx="1804762" cy="461665"/>
          </a:xfrm>
          <a:prstGeom prst="rect">
            <a:avLst/>
          </a:prstGeom>
        </p:spPr>
        <p:txBody>
          <a:bodyPr wrap="square">
            <a:spAutoFit/>
          </a:bodyPr>
          <a:lstStyle/>
          <a:p>
            <a:r>
              <a:rPr lang="zh-CN" altLang="en-US" sz="2400" b="1" dirty="0"/>
              <a:t> </a:t>
            </a:r>
            <a:r>
              <a:rPr lang="en-US" sz="2400" b="1" dirty="0"/>
              <a:t>duster </a:t>
            </a:r>
            <a:r>
              <a:rPr lang="en-US" sz="2400" b="1" i="1" dirty="0"/>
              <a:t>n</a:t>
            </a:r>
            <a:r>
              <a:rPr lang="en-US" sz="2400" b="1" i="1" dirty="0" smtClean="0"/>
              <a:t>.;</a:t>
            </a:r>
            <a:r>
              <a:rPr lang="en-US" sz="2400" b="1" dirty="0" smtClean="0"/>
              <a:t>           </a:t>
            </a:r>
            <a:endParaRPr lang="en-GB" sz="2400" b="1" dirty="0"/>
          </a:p>
        </p:txBody>
      </p:sp>
      <p:sp>
        <p:nvSpPr>
          <p:cNvPr id="2" name="矩形 1"/>
          <p:cNvSpPr/>
          <p:nvPr/>
        </p:nvSpPr>
        <p:spPr>
          <a:xfrm>
            <a:off x="555750" y="4895001"/>
            <a:ext cx="1075936" cy="646331"/>
          </a:xfrm>
          <a:prstGeom prst="rect">
            <a:avLst/>
          </a:prstGeom>
        </p:spPr>
        <p:txBody>
          <a:bodyPr wrap="none">
            <a:spAutoFit/>
          </a:bodyPr>
          <a:lstStyle/>
          <a:p>
            <a:pPr>
              <a:lnSpc>
                <a:spcPct val="150000"/>
              </a:lnSpc>
            </a:pPr>
            <a:r>
              <a:rPr lang="en-US" sz="2400" b="1" kern="100" dirty="0">
                <a:latin typeface="Times New Roman" panose="02020603050405020304"/>
                <a:ea typeface="宋体" panose="02010600030101010101" pitchFamily="2" charset="-122"/>
              </a:rPr>
              <a:t>dust </a:t>
            </a:r>
            <a:r>
              <a:rPr lang="en-US" sz="2400" b="1" i="1" kern="100" dirty="0">
                <a:latin typeface="Times New Roman" panose="02020603050405020304"/>
                <a:ea typeface="宋体" panose="02010600030101010101" pitchFamily="2" charset="-122"/>
              </a:rPr>
              <a:t>n.</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80">
                                          <p:stCondLst>
                                            <p:cond delay="0"/>
                                          </p:stCondLst>
                                        </p:cTn>
                                        <p:tgtEl>
                                          <p:spTgt spid="13"/>
                                        </p:tgtEl>
                                      </p:cBhvr>
                                    </p:animEffect>
                                    <p:anim calcmode="lin" valueType="num">
                                      <p:cBhvr>
                                        <p:cTn id="6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0" dur="26">
                                          <p:stCondLst>
                                            <p:cond delay="650"/>
                                          </p:stCondLst>
                                        </p:cTn>
                                        <p:tgtEl>
                                          <p:spTgt spid="13"/>
                                        </p:tgtEl>
                                      </p:cBhvr>
                                      <p:to x="100000" y="60000"/>
                                    </p:animScale>
                                    <p:animScale>
                                      <p:cBhvr>
                                        <p:cTn id="71" dur="166" decel="50000">
                                          <p:stCondLst>
                                            <p:cond delay="676"/>
                                          </p:stCondLst>
                                        </p:cTn>
                                        <p:tgtEl>
                                          <p:spTgt spid="13"/>
                                        </p:tgtEl>
                                      </p:cBhvr>
                                      <p:to x="100000" y="100000"/>
                                    </p:animScale>
                                    <p:animScale>
                                      <p:cBhvr>
                                        <p:cTn id="72" dur="26">
                                          <p:stCondLst>
                                            <p:cond delay="1312"/>
                                          </p:stCondLst>
                                        </p:cTn>
                                        <p:tgtEl>
                                          <p:spTgt spid="13"/>
                                        </p:tgtEl>
                                      </p:cBhvr>
                                      <p:to x="100000" y="80000"/>
                                    </p:animScale>
                                    <p:animScale>
                                      <p:cBhvr>
                                        <p:cTn id="73" dur="166" decel="50000">
                                          <p:stCondLst>
                                            <p:cond delay="1338"/>
                                          </p:stCondLst>
                                        </p:cTn>
                                        <p:tgtEl>
                                          <p:spTgt spid="13"/>
                                        </p:tgtEl>
                                      </p:cBhvr>
                                      <p:to x="100000" y="100000"/>
                                    </p:animScale>
                                    <p:animScale>
                                      <p:cBhvr>
                                        <p:cTn id="74" dur="26">
                                          <p:stCondLst>
                                            <p:cond delay="1642"/>
                                          </p:stCondLst>
                                        </p:cTn>
                                        <p:tgtEl>
                                          <p:spTgt spid="13"/>
                                        </p:tgtEl>
                                      </p:cBhvr>
                                      <p:to x="100000" y="90000"/>
                                    </p:animScale>
                                    <p:animScale>
                                      <p:cBhvr>
                                        <p:cTn id="75" dur="166" decel="50000">
                                          <p:stCondLst>
                                            <p:cond delay="1668"/>
                                          </p:stCondLst>
                                        </p:cTn>
                                        <p:tgtEl>
                                          <p:spTgt spid="13"/>
                                        </p:tgtEl>
                                      </p:cBhvr>
                                      <p:to x="100000" y="100000"/>
                                    </p:animScale>
                                    <p:animScale>
                                      <p:cBhvr>
                                        <p:cTn id="76" dur="26">
                                          <p:stCondLst>
                                            <p:cond delay="1808"/>
                                          </p:stCondLst>
                                        </p:cTn>
                                        <p:tgtEl>
                                          <p:spTgt spid="13"/>
                                        </p:tgtEl>
                                      </p:cBhvr>
                                      <p:to x="100000" y="95000"/>
                                    </p:animScale>
                                    <p:animScale>
                                      <p:cBhvr>
                                        <p:cTn id="77" dur="166" decel="50000">
                                          <p:stCondLst>
                                            <p:cond delay="1834"/>
                                          </p:stCondLst>
                                        </p:cTn>
                                        <p:tgtEl>
                                          <p:spTgt spid="13"/>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80">
                                          <p:stCondLst>
                                            <p:cond delay="0"/>
                                          </p:stCondLst>
                                        </p:cTn>
                                        <p:tgtEl>
                                          <p:spTgt spid="12"/>
                                        </p:tgtEl>
                                      </p:cBhvr>
                                    </p:animEffect>
                                    <p:anim calcmode="lin" valueType="num">
                                      <p:cBhvr>
                                        <p:cTn id="8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8" dur="26">
                                          <p:stCondLst>
                                            <p:cond delay="650"/>
                                          </p:stCondLst>
                                        </p:cTn>
                                        <p:tgtEl>
                                          <p:spTgt spid="12"/>
                                        </p:tgtEl>
                                      </p:cBhvr>
                                      <p:to x="100000" y="60000"/>
                                    </p:animScale>
                                    <p:animScale>
                                      <p:cBhvr>
                                        <p:cTn id="89" dur="166" decel="50000">
                                          <p:stCondLst>
                                            <p:cond delay="676"/>
                                          </p:stCondLst>
                                        </p:cTn>
                                        <p:tgtEl>
                                          <p:spTgt spid="12"/>
                                        </p:tgtEl>
                                      </p:cBhvr>
                                      <p:to x="100000" y="100000"/>
                                    </p:animScale>
                                    <p:animScale>
                                      <p:cBhvr>
                                        <p:cTn id="90" dur="26">
                                          <p:stCondLst>
                                            <p:cond delay="1312"/>
                                          </p:stCondLst>
                                        </p:cTn>
                                        <p:tgtEl>
                                          <p:spTgt spid="12"/>
                                        </p:tgtEl>
                                      </p:cBhvr>
                                      <p:to x="100000" y="80000"/>
                                    </p:animScale>
                                    <p:animScale>
                                      <p:cBhvr>
                                        <p:cTn id="91" dur="166" decel="50000">
                                          <p:stCondLst>
                                            <p:cond delay="1338"/>
                                          </p:stCondLst>
                                        </p:cTn>
                                        <p:tgtEl>
                                          <p:spTgt spid="12"/>
                                        </p:tgtEl>
                                      </p:cBhvr>
                                      <p:to x="100000" y="100000"/>
                                    </p:animScale>
                                    <p:animScale>
                                      <p:cBhvr>
                                        <p:cTn id="92" dur="26">
                                          <p:stCondLst>
                                            <p:cond delay="1642"/>
                                          </p:stCondLst>
                                        </p:cTn>
                                        <p:tgtEl>
                                          <p:spTgt spid="12"/>
                                        </p:tgtEl>
                                      </p:cBhvr>
                                      <p:to x="100000" y="90000"/>
                                    </p:animScale>
                                    <p:animScale>
                                      <p:cBhvr>
                                        <p:cTn id="93" dur="166" decel="50000">
                                          <p:stCondLst>
                                            <p:cond delay="1668"/>
                                          </p:stCondLst>
                                        </p:cTn>
                                        <p:tgtEl>
                                          <p:spTgt spid="12"/>
                                        </p:tgtEl>
                                      </p:cBhvr>
                                      <p:to x="100000" y="100000"/>
                                    </p:animScale>
                                    <p:animScale>
                                      <p:cBhvr>
                                        <p:cTn id="94" dur="26">
                                          <p:stCondLst>
                                            <p:cond delay="1808"/>
                                          </p:stCondLst>
                                        </p:cTn>
                                        <p:tgtEl>
                                          <p:spTgt spid="12"/>
                                        </p:tgtEl>
                                      </p:cBhvr>
                                      <p:to x="100000" y="95000"/>
                                    </p:animScale>
                                    <p:animScale>
                                      <p:cBhvr>
                                        <p:cTn id="9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rPr>
              <a:t>Definitions</a:t>
            </a:r>
            <a:endParaRPr lang="en-GB" sz="2400" b="1" dirty="0">
              <a:solidFill>
                <a:srgbClr val="C00000"/>
              </a:solidFill>
            </a:endParaRPr>
          </a:p>
          <a:p>
            <a:pPr>
              <a:lnSpc>
                <a:spcPct val="150000"/>
              </a:lnSpc>
            </a:pPr>
            <a:r>
              <a:rPr lang="en-US" sz="2400" b="1" i="1" dirty="0" smtClean="0"/>
              <a:t>1) </a:t>
            </a:r>
            <a:r>
              <a:rPr lang="en-GB" sz="2400" b="1" i="1" dirty="0"/>
              <a:t>n. condition of being protected, kept safe, etc.</a:t>
            </a:r>
            <a:endParaRPr lang="en-US" sz="2400" b="1" i="1" dirty="0"/>
          </a:p>
          <a:p>
            <a:pPr>
              <a:lnSpc>
                <a:spcPct val="150000"/>
              </a:lnSpc>
            </a:pPr>
            <a:r>
              <a:rPr lang="en-US" sz="2400" b="1" i="1" dirty="0" smtClean="0"/>
              <a:t>2</a:t>
            </a:r>
            <a:r>
              <a:rPr lang="en-US" sz="2400" b="1" i="1" dirty="0"/>
              <a:t>)</a:t>
            </a:r>
            <a:r>
              <a:rPr lang="en-US" sz="2400" b="1" i="1" dirty="0" smtClean="0"/>
              <a:t> </a:t>
            </a:r>
            <a:r>
              <a:rPr lang="en-GB" sz="2400" b="1" i="1" dirty="0"/>
              <a:t>n. structure built to give protection</a:t>
            </a:r>
            <a:endParaRPr lang="en-GB" sz="2400" b="1" dirty="0"/>
          </a:p>
          <a:p>
            <a:pPr>
              <a:lnSpc>
                <a:spcPct val="150000"/>
              </a:lnSpc>
            </a:pPr>
            <a:r>
              <a:rPr lang="en-US" sz="2400" b="1" i="1" dirty="0" smtClean="0"/>
              <a:t>3</a:t>
            </a:r>
            <a:r>
              <a:rPr lang="en-US" sz="2400" b="1" i="1" dirty="0"/>
              <a:t>)</a:t>
            </a:r>
            <a:r>
              <a:rPr lang="en-US" sz="2400" b="1" i="1" dirty="0" smtClean="0"/>
              <a:t> </a:t>
            </a:r>
            <a:r>
              <a:rPr lang="en-GB" sz="2400" b="1" i="1" dirty="0"/>
              <a:t>n. building providing refuge, esp. for homeless people</a:t>
            </a:r>
            <a:endParaRPr lang="en-GB" sz="2400" b="1" dirty="0"/>
          </a:p>
          <a:p>
            <a:pPr>
              <a:lnSpc>
                <a:spcPct val="150000"/>
              </a:lnSpc>
            </a:pPr>
            <a:r>
              <a:rPr lang="en-US" sz="2400" b="1" i="1" dirty="0" smtClean="0"/>
              <a:t>4</a:t>
            </a:r>
            <a:r>
              <a:rPr lang="en-US" sz="2400" b="1" i="1" dirty="0"/>
              <a:t>)</a:t>
            </a:r>
            <a:r>
              <a:rPr lang="en-US" sz="2400" b="1" i="1" dirty="0" smtClean="0"/>
              <a:t> </a:t>
            </a:r>
            <a:r>
              <a:rPr lang="en-GB" sz="2400" b="1" i="1" dirty="0"/>
              <a:t>v. protect sb./</a:t>
            </a:r>
            <a:r>
              <a:rPr lang="en-GB" sz="2400" b="1" i="1" dirty="0" err="1"/>
              <a:t>sth</a:t>
            </a:r>
            <a:r>
              <a:rPr lang="en-GB" sz="2400" b="1" i="1" dirty="0"/>
              <a:t>., give shelter to sb./</a:t>
            </a:r>
            <a:r>
              <a:rPr lang="en-GB" sz="2400" b="1" i="1" dirty="0" err="1"/>
              <a:t>sth</a:t>
            </a:r>
            <a:r>
              <a:rPr lang="en-GB" sz="2400" b="1" i="1" dirty="0"/>
              <a:t>.</a:t>
            </a:r>
            <a:endParaRPr lang="en-US" sz="2400" b="1" i="1" dirty="0"/>
          </a:p>
          <a:p>
            <a:pPr>
              <a:lnSpc>
                <a:spcPct val="150000"/>
              </a:lnSpc>
            </a:pPr>
            <a:r>
              <a:rPr lang="en-US" sz="2400" b="1" dirty="0" smtClean="0">
                <a:solidFill>
                  <a:srgbClr val="C00000"/>
                </a:solidFill>
              </a:rPr>
              <a:t>Vocabulary </a:t>
            </a:r>
            <a:r>
              <a:rPr lang="en-US" sz="2400" b="1" dirty="0">
                <a:solidFill>
                  <a:srgbClr val="C00000"/>
                </a:solidFill>
              </a:rPr>
              <a:t>web</a:t>
            </a:r>
            <a:endParaRPr lang="en-GB" sz="2400" b="1" dirty="0">
              <a:solidFill>
                <a:srgbClr val="C00000"/>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4" name="剪去同侧角的矩形 3"/>
          <p:cNvSpPr/>
          <p:nvPr/>
        </p:nvSpPr>
        <p:spPr bwMode="auto">
          <a:xfrm>
            <a:off x="467544" y="404664"/>
            <a:ext cx="1944216" cy="432048"/>
          </a:xfrm>
          <a:prstGeom prst="snip2SameRect">
            <a:avLst/>
          </a:prstGeom>
          <a:solidFill>
            <a:srgbClr val="00B0F0"/>
          </a:solidFill>
          <a:ln>
            <a:noFill/>
          </a:ln>
        </p:spPr>
        <p:txBody>
          <a:bodyPr rtlCol="0" anchor="ctr"/>
          <a:lstStyle/>
          <a:p>
            <a:r>
              <a:rPr lang="en-US" sz="2400" b="1" dirty="0">
                <a:solidFill>
                  <a:srgbClr val="C00000"/>
                </a:solidFill>
              </a:rPr>
              <a:t>2. shelter </a:t>
            </a:r>
            <a:endParaRPr lang="en-GB" sz="2400" b="1" dirty="0">
              <a:solidFill>
                <a:srgbClr val="C00000"/>
              </a:solidFill>
              <a:latin typeface="宋体" panose="02010600030101010101" pitchFamily="2" charset="-122"/>
              <a:sym typeface="宋体" panose="02010600030101010101" pitchFamily="2" charset="-122"/>
            </a:endParaRPr>
          </a:p>
        </p:txBody>
      </p:sp>
      <p:sp>
        <p:nvSpPr>
          <p:cNvPr id="9" name="矩形 8"/>
          <p:cNvSpPr/>
          <p:nvPr/>
        </p:nvSpPr>
        <p:spPr>
          <a:xfrm>
            <a:off x="1884051" y="5241697"/>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 name="矩形 1"/>
          <p:cNvSpPr/>
          <p:nvPr/>
        </p:nvSpPr>
        <p:spPr>
          <a:xfrm>
            <a:off x="2424403" y="5283160"/>
            <a:ext cx="2252540" cy="461665"/>
          </a:xfrm>
          <a:prstGeom prst="rect">
            <a:avLst/>
          </a:prstGeom>
        </p:spPr>
        <p:txBody>
          <a:bodyPr wrap="none">
            <a:spAutoFit/>
          </a:bodyPr>
          <a:lstStyle/>
          <a:p>
            <a:r>
              <a:rPr lang="en-US" sz="2400" b="1" dirty="0"/>
              <a:t>sheltered </a:t>
            </a:r>
            <a:r>
              <a:rPr lang="en-US" sz="2400" b="1" i="1" dirty="0"/>
              <a:t>adj.</a:t>
            </a:r>
            <a:r>
              <a:rPr lang="en-US" sz="2400" b="1" dirty="0"/>
              <a:t> </a:t>
            </a:r>
            <a:endParaRPr lang="en-GB" sz="2400" b="1" dirty="0"/>
          </a:p>
        </p:txBody>
      </p:sp>
      <p:sp>
        <p:nvSpPr>
          <p:cNvPr id="3" name="矩形 2"/>
          <p:cNvSpPr/>
          <p:nvPr/>
        </p:nvSpPr>
        <p:spPr>
          <a:xfrm>
            <a:off x="496110" y="5283161"/>
            <a:ext cx="1603965" cy="461665"/>
          </a:xfrm>
          <a:prstGeom prst="rect">
            <a:avLst/>
          </a:prstGeom>
        </p:spPr>
        <p:txBody>
          <a:bodyPr wrap="none">
            <a:spAutoFit/>
          </a:bodyPr>
          <a:lstStyle/>
          <a:p>
            <a:r>
              <a:rPr lang="en-US" sz="2400" b="1" dirty="0"/>
              <a:t>shelter </a:t>
            </a:r>
            <a:r>
              <a:rPr lang="en-US" sz="2400" b="1" i="1" dirty="0"/>
              <a:t>v.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arn(inVertic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80">
                                          <p:stCondLst>
                                            <p:cond delay="0"/>
                                          </p:stCondLst>
                                        </p:cTn>
                                        <p:tgtEl>
                                          <p:spTgt spid="2"/>
                                        </p:tgtEl>
                                      </p:cBhvr>
                                    </p:animEffect>
                                    <p:anim calcmode="lin" valueType="num">
                                      <p:cBhvr>
                                        <p:cTn id="5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8" dur="26">
                                          <p:stCondLst>
                                            <p:cond delay="650"/>
                                          </p:stCondLst>
                                        </p:cTn>
                                        <p:tgtEl>
                                          <p:spTgt spid="2"/>
                                        </p:tgtEl>
                                      </p:cBhvr>
                                      <p:to x="100000" y="60000"/>
                                    </p:animScale>
                                    <p:animScale>
                                      <p:cBhvr>
                                        <p:cTn id="59" dur="166" decel="50000">
                                          <p:stCondLst>
                                            <p:cond delay="676"/>
                                          </p:stCondLst>
                                        </p:cTn>
                                        <p:tgtEl>
                                          <p:spTgt spid="2"/>
                                        </p:tgtEl>
                                      </p:cBhvr>
                                      <p:to x="100000" y="100000"/>
                                    </p:animScale>
                                    <p:animScale>
                                      <p:cBhvr>
                                        <p:cTn id="60" dur="26">
                                          <p:stCondLst>
                                            <p:cond delay="1312"/>
                                          </p:stCondLst>
                                        </p:cTn>
                                        <p:tgtEl>
                                          <p:spTgt spid="2"/>
                                        </p:tgtEl>
                                      </p:cBhvr>
                                      <p:to x="100000" y="80000"/>
                                    </p:animScale>
                                    <p:animScale>
                                      <p:cBhvr>
                                        <p:cTn id="61" dur="166" decel="50000">
                                          <p:stCondLst>
                                            <p:cond delay="1338"/>
                                          </p:stCondLst>
                                        </p:cTn>
                                        <p:tgtEl>
                                          <p:spTgt spid="2"/>
                                        </p:tgtEl>
                                      </p:cBhvr>
                                      <p:to x="100000" y="100000"/>
                                    </p:animScale>
                                    <p:animScale>
                                      <p:cBhvr>
                                        <p:cTn id="62" dur="26">
                                          <p:stCondLst>
                                            <p:cond delay="1642"/>
                                          </p:stCondLst>
                                        </p:cTn>
                                        <p:tgtEl>
                                          <p:spTgt spid="2"/>
                                        </p:tgtEl>
                                      </p:cBhvr>
                                      <p:to x="100000" y="90000"/>
                                    </p:animScale>
                                    <p:animScale>
                                      <p:cBhvr>
                                        <p:cTn id="63" dur="166" decel="50000">
                                          <p:stCondLst>
                                            <p:cond delay="1668"/>
                                          </p:stCondLst>
                                        </p:cTn>
                                        <p:tgtEl>
                                          <p:spTgt spid="2"/>
                                        </p:tgtEl>
                                      </p:cBhvr>
                                      <p:to x="100000" y="100000"/>
                                    </p:animScale>
                                    <p:animScale>
                                      <p:cBhvr>
                                        <p:cTn id="64" dur="26">
                                          <p:stCondLst>
                                            <p:cond delay="1808"/>
                                          </p:stCondLst>
                                        </p:cTn>
                                        <p:tgtEl>
                                          <p:spTgt spid="2"/>
                                        </p:tgtEl>
                                      </p:cBhvr>
                                      <p:to x="100000" y="95000"/>
                                    </p:animScale>
                                    <p:animScale>
                                      <p:cBhvr>
                                        <p:cTn id="6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rPr>
              <a:t>Definitions</a:t>
            </a:r>
            <a:endParaRPr lang="en-GB" sz="2400" b="1" dirty="0">
              <a:solidFill>
                <a:srgbClr val="C00000"/>
              </a:solidFill>
            </a:endParaRPr>
          </a:p>
          <a:p>
            <a:pPr>
              <a:lnSpc>
                <a:spcPct val="150000"/>
              </a:lnSpc>
            </a:pPr>
            <a:r>
              <a:rPr lang="en-US" sz="2400" b="1" i="1" dirty="0" smtClean="0"/>
              <a:t>1) </a:t>
            </a:r>
            <a:r>
              <a:rPr lang="en-GB" sz="2400" b="1" i="1" dirty="0"/>
              <a:t>adj. going on all the time; happening again and again</a:t>
            </a:r>
            <a:endParaRPr lang="en-US" sz="2400" b="1" i="1" dirty="0"/>
          </a:p>
          <a:p>
            <a:pPr>
              <a:lnSpc>
                <a:spcPct val="150000"/>
              </a:lnSpc>
            </a:pPr>
            <a:r>
              <a:rPr lang="en-US" sz="2400" b="1" i="1" dirty="0" smtClean="0"/>
              <a:t>2)</a:t>
            </a:r>
            <a:r>
              <a:rPr lang="en-US" sz="2400" b="1" i="1" dirty="0"/>
              <a:t> adj. unchanging; fixed</a:t>
            </a:r>
            <a:endParaRPr lang="en-GB" sz="2400" b="1" dirty="0"/>
          </a:p>
          <a:p>
            <a:pPr>
              <a:lnSpc>
                <a:spcPct val="150000"/>
              </a:lnSpc>
            </a:pPr>
            <a:r>
              <a:rPr lang="en-US" sz="2400" b="1" i="1" dirty="0" smtClean="0"/>
              <a:t>3)</a:t>
            </a:r>
            <a:r>
              <a:rPr lang="en-US" sz="2400" b="1" i="1" dirty="0"/>
              <a:t> adj. firm; faithful</a:t>
            </a:r>
            <a:endParaRPr lang="en-US" sz="2400" b="1" i="1" dirty="0"/>
          </a:p>
          <a:p>
            <a:pPr>
              <a:lnSpc>
                <a:spcPct val="150000"/>
              </a:lnSpc>
            </a:pPr>
            <a:r>
              <a:rPr lang="en-US" sz="2400" b="1" dirty="0" smtClean="0">
                <a:solidFill>
                  <a:srgbClr val="C00000"/>
                </a:solidFill>
              </a:rPr>
              <a:t>Vocabulary </a:t>
            </a:r>
            <a:r>
              <a:rPr lang="en-US" sz="2400" b="1" dirty="0">
                <a:solidFill>
                  <a:srgbClr val="C00000"/>
                </a:solidFill>
              </a:rPr>
              <a:t>web</a:t>
            </a:r>
            <a:endParaRPr lang="en-GB" sz="2400" b="1" dirty="0">
              <a:solidFill>
                <a:srgbClr val="C00000"/>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4" name="剪去同侧角的矩形 3"/>
          <p:cNvSpPr/>
          <p:nvPr/>
        </p:nvSpPr>
        <p:spPr bwMode="auto">
          <a:xfrm>
            <a:off x="467544" y="404664"/>
            <a:ext cx="1944216" cy="432048"/>
          </a:xfrm>
          <a:prstGeom prst="snip2SameRect">
            <a:avLst/>
          </a:prstGeom>
          <a:solidFill>
            <a:srgbClr val="00B0F0"/>
          </a:solidFill>
          <a:ln>
            <a:noFill/>
          </a:ln>
        </p:spPr>
        <p:txBody>
          <a:bodyPr rtlCol="0" anchor="ctr"/>
          <a:lstStyle/>
          <a:p>
            <a:r>
              <a:rPr lang="en-US" sz="2400" b="1" dirty="0" smtClean="0">
                <a:solidFill>
                  <a:srgbClr val="C00000"/>
                </a:solidFill>
              </a:rPr>
              <a:t>1</a:t>
            </a:r>
            <a:r>
              <a:rPr lang="en-US" sz="2400" b="1" dirty="0">
                <a:solidFill>
                  <a:srgbClr val="C00000"/>
                </a:solidFill>
              </a:rPr>
              <a:t>. constant</a:t>
            </a:r>
            <a:endParaRPr lang="en-GB" sz="2400" b="1" dirty="0">
              <a:solidFill>
                <a:srgbClr val="C00000"/>
              </a:solidFill>
              <a:latin typeface="宋体" panose="02010600030101010101" pitchFamily="2" charset="-122"/>
              <a:sym typeface="宋体" panose="02010600030101010101" pitchFamily="2" charset="-122"/>
            </a:endParaRPr>
          </a:p>
        </p:txBody>
      </p:sp>
      <p:sp>
        <p:nvSpPr>
          <p:cNvPr id="7" name="矩形 6"/>
          <p:cNvSpPr/>
          <p:nvPr/>
        </p:nvSpPr>
        <p:spPr>
          <a:xfrm>
            <a:off x="4584756" y="4940563"/>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9" name="矩形 8"/>
          <p:cNvSpPr/>
          <p:nvPr/>
        </p:nvSpPr>
        <p:spPr>
          <a:xfrm>
            <a:off x="2255110" y="498672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0" name="矩形 9"/>
          <p:cNvSpPr/>
          <p:nvPr/>
        </p:nvSpPr>
        <p:spPr>
          <a:xfrm>
            <a:off x="306753" y="5032896"/>
            <a:ext cx="2265798" cy="461665"/>
          </a:xfrm>
          <a:prstGeom prst="rect">
            <a:avLst/>
          </a:prstGeom>
        </p:spPr>
        <p:txBody>
          <a:bodyPr wrap="square">
            <a:spAutoFit/>
          </a:bodyPr>
          <a:lstStyle/>
          <a:p>
            <a:r>
              <a:rPr lang="en-US" sz="2400" b="1" i="1" dirty="0"/>
              <a:t>constancy n.      </a:t>
            </a:r>
            <a:r>
              <a:rPr lang="en-US" sz="2400" b="1" i="1" dirty="0" smtClean="0"/>
              <a:t>   </a:t>
            </a:r>
            <a:endParaRPr lang="en-GB" sz="2400" b="1" dirty="0"/>
          </a:p>
        </p:txBody>
      </p:sp>
      <p:sp>
        <p:nvSpPr>
          <p:cNvPr id="12" name="矩形 11"/>
          <p:cNvSpPr/>
          <p:nvPr/>
        </p:nvSpPr>
        <p:spPr>
          <a:xfrm>
            <a:off x="5004049" y="4940563"/>
            <a:ext cx="2520280" cy="461665"/>
          </a:xfrm>
          <a:prstGeom prst="rect">
            <a:avLst/>
          </a:prstGeom>
        </p:spPr>
        <p:txBody>
          <a:bodyPr wrap="square">
            <a:spAutoFit/>
          </a:bodyPr>
          <a:lstStyle/>
          <a:p>
            <a:r>
              <a:rPr lang="en-GB" altLang="zh-CN" sz="2400" b="1" dirty="0" smtClean="0"/>
              <a:t>constantly </a:t>
            </a:r>
            <a:r>
              <a:rPr lang="en-GB" altLang="zh-CN" sz="2400" b="1" i="1" dirty="0"/>
              <a:t>adv. </a:t>
            </a:r>
            <a:r>
              <a:rPr lang="en-US" sz="2400" b="1" i="1" dirty="0" smtClean="0"/>
              <a:t>            </a:t>
            </a:r>
            <a:endParaRPr lang="en-GB" sz="2400" b="1" i="1" dirty="0"/>
          </a:p>
        </p:txBody>
      </p:sp>
      <p:sp>
        <p:nvSpPr>
          <p:cNvPr id="13" name="矩形 12"/>
          <p:cNvSpPr/>
          <p:nvPr/>
        </p:nvSpPr>
        <p:spPr>
          <a:xfrm>
            <a:off x="2553349" y="4991887"/>
            <a:ext cx="2234675" cy="461665"/>
          </a:xfrm>
          <a:prstGeom prst="rect">
            <a:avLst/>
          </a:prstGeom>
        </p:spPr>
        <p:txBody>
          <a:bodyPr wrap="square">
            <a:spAutoFit/>
          </a:bodyPr>
          <a:lstStyle/>
          <a:p>
            <a:r>
              <a:rPr lang="zh-CN" altLang="en-US" sz="2400" b="1" dirty="0"/>
              <a:t> </a:t>
            </a:r>
            <a:r>
              <a:rPr lang="en-GB" altLang="zh-CN" sz="2400" b="1" dirty="0"/>
              <a:t>constant </a:t>
            </a:r>
            <a:r>
              <a:rPr lang="en-GB" altLang="zh-CN" sz="2400" b="1" i="1" dirty="0"/>
              <a:t>adj.</a:t>
            </a:r>
            <a:r>
              <a:rPr lang="en-GB" altLang="zh-CN" sz="2400" b="1" dirty="0"/>
              <a:t> </a:t>
            </a:r>
            <a:r>
              <a:rPr lang="en-US" sz="2400" b="1" dirty="0" smtClean="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80">
                                          <p:stCondLst>
                                            <p:cond delay="0"/>
                                          </p:stCondLst>
                                        </p:cTn>
                                        <p:tgtEl>
                                          <p:spTgt spid="12"/>
                                        </p:tgtEl>
                                      </p:cBhvr>
                                    </p:animEffect>
                                    <p:anim calcmode="lin" valueType="num">
                                      <p:cBhvr>
                                        <p:cTn id="7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8" dur="26">
                                          <p:stCondLst>
                                            <p:cond delay="650"/>
                                          </p:stCondLst>
                                        </p:cTn>
                                        <p:tgtEl>
                                          <p:spTgt spid="12"/>
                                        </p:tgtEl>
                                      </p:cBhvr>
                                      <p:to x="100000" y="60000"/>
                                    </p:animScale>
                                    <p:animScale>
                                      <p:cBhvr>
                                        <p:cTn id="79" dur="166" decel="50000">
                                          <p:stCondLst>
                                            <p:cond delay="676"/>
                                          </p:stCondLst>
                                        </p:cTn>
                                        <p:tgtEl>
                                          <p:spTgt spid="12"/>
                                        </p:tgtEl>
                                      </p:cBhvr>
                                      <p:to x="100000" y="100000"/>
                                    </p:animScale>
                                    <p:animScale>
                                      <p:cBhvr>
                                        <p:cTn id="80" dur="26">
                                          <p:stCondLst>
                                            <p:cond delay="1312"/>
                                          </p:stCondLst>
                                        </p:cTn>
                                        <p:tgtEl>
                                          <p:spTgt spid="12"/>
                                        </p:tgtEl>
                                      </p:cBhvr>
                                      <p:to x="100000" y="80000"/>
                                    </p:animScale>
                                    <p:animScale>
                                      <p:cBhvr>
                                        <p:cTn id="81" dur="166" decel="50000">
                                          <p:stCondLst>
                                            <p:cond delay="1338"/>
                                          </p:stCondLst>
                                        </p:cTn>
                                        <p:tgtEl>
                                          <p:spTgt spid="12"/>
                                        </p:tgtEl>
                                      </p:cBhvr>
                                      <p:to x="100000" y="100000"/>
                                    </p:animScale>
                                    <p:animScale>
                                      <p:cBhvr>
                                        <p:cTn id="82" dur="26">
                                          <p:stCondLst>
                                            <p:cond delay="1642"/>
                                          </p:stCondLst>
                                        </p:cTn>
                                        <p:tgtEl>
                                          <p:spTgt spid="12"/>
                                        </p:tgtEl>
                                      </p:cBhvr>
                                      <p:to x="100000" y="90000"/>
                                    </p:animScale>
                                    <p:animScale>
                                      <p:cBhvr>
                                        <p:cTn id="83" dur="166" decel="50000">
                                          <p:stCondLst>
                                            <p:cond delay="1668"/>
                                          </p:stCondLst>
                                        </p:cTn>
                                        <p:tgtEl>
                                          <p:spTgt spid="12"/>
                                        </p:tgtEl>
                                      </p:cBhvr>
                                      <p:to x="100000" y="100000"/>
                                    </p:animScale>
                                    <p:animScale>
                                      <p:cBhvr>
                                        <p:cTn id="84" dur="26">
                                          <p:stCondLst>
                                            <p:cond delay="1808"/>
                                          </p:stCondLst>
                                        </p:cTn>
                                        <p:tgtEl>
                                          <p:spTgt spid="12"/>
                                        </p:tgtEl>
                                      </p:cBhvr>
                                      <p:to x="100000" y="95000"/>
                                    </p:animScale>
                                    <p:animScale>
                                      <p:cBhvr>
                                        <p:cTn id="8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rPr>
              <a:t>Definitions</a:t>
            </a:r>
            <a:endParaRPr lang="en-GB" sz="2400" b="1" dirty="0">
              <a:solidFill>
                <a:srgbClr val="C00000"/>
              </a:solidFill>
            </a:endParaRPr>
          </a:p>
          <a:p>
            <a:pPr>
              <a:lnSpc>
                <a:spcPct val="150000"/>
              </a:lnSpc>
            </a:pPr>
            <a:r>
              <a:rPr lang="en-US" sz="2400" b="1" i="1" dirty="0" smtClean="0"/>
              <a:t>1)</a:t>
            </a:r>
            <a:r>
              <a:rPr lang="en-GB" sz="2400" b="1" i="1" dirty="0"/>
              <a:t> adj. going on all the time; happening again and again</a:t>
            </a:r>
            <a:endParaRPr lang="en-US" sz="2400" b="1" i="1" dirty="0"/>
          </a:p>
          <a:p>
            <a:pPr>
              <a:lnSpc>
                <a:spcPct val="150000"/>
              </a:lnSpc>
            </a:pPr>
            <a:r>
              <a:rPr lang="en-US" sz="2400" b="1" i="1" dirty="0" smtClean="0"/>
              <a:t>2</a:t>
            </a:r>
            <a:r>
              <a:rPr lang="en-US" sz="2400" b="1" i="1" dirty="0"/>
              <a:t>) adj. unchanging; fixed</a:t>
            </a:r>
            <a:endParaRPr lang="en-GB" sz="2400" b="1" dirty="0"/>
          </a:p>
          <a:p>
            <a:pPr>
              <a:lnSpc>
                <a:spcPct val="150000"/>
              </a:lnSpc>
            </a:pPr>
            <a:r>
              <a:rPr lang="en-US" sz="2400" b="1" i="1" dirty="0" smtClean="0"/>
              <a:t>3</a:t>
            </a:r>
            <a:r>
              <a:rPr lang="en-US" sz="2400" b="1" i="1" dirty="0"/>
              <a:t>) adj. firm; faithful</a:t>
            </a:r>
            <a:endParaRPr lang="en-GB" sz="2400" b="1" dirty="0"/>
          </a:p>
          <a:p>
            <a:pPr>
              <a:lnSpc>
                <a:spcPct val="150000"/>
              </a:lnSpc>
            </a:pPr>
            <a:r>
              <a:rPr lang="en-US" sz="2400" b="1" dirty="0" smtClean="0">
                <a:solidFill>
                  <a:srgbClr val="C00000"/>
                </a:solidFill>
              </a:rPr>
              <a:t>Vocabulary </a:t>
            </a:r>
            <a:r>
              <a:rPr lang="en-US" sz="2400" b="1" dirty="0">
                <a:solidFill>
                  <a:srgbClr val="C00000"/>
                </a:solidFill>
              </a:rPr>
              <a:t>web</a:t>
            </a:r>
            <a:endParaRPr lang="en-GB" sz="2400" b="1" dirty="0">
              <a:solidFill>
                <a:srgbClr val="C00000"/>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4" name="剪去同侧角的矩形 3"/>
          <p:cNvSpPr/>
          <p:nvPr/>
        </p:nvSpPr>
        <p:spPr bwMode="auto">
          <a:xfrm>
            <a:off x="467544" y="404664"/>
            <a:ext cx="1944216" cy="432048"/>
          </a:xfrm>
          <a:prstGeom prst="snip2SameRect">
            <a:avLst/>
          </a:prstGeom>
          <a:solidFill>
            <a:srgbClr val="00B0F0"/>
          </a:solidFill>
          <a:ln>
            <a:noFill/>
          </a:ln>
        </p:spPr>
        <p:txBody>
          <a:bodyPr rtlCol="0" anchor="ctr"/>
          <a:lstStyle/>
          <a:p>
            <a:r>
              <a:rPr lang="en-US" sz="2400" b="1" dirty="0">
                <a:solidFill>
                  <a:srgbClr val="C00000"/>
                </a:solidFill>
              </a:rPr>
              <a:t>3. constant</a:t>
            </a:r>
            <a:endParaRPr lang="en-GB" sz="2400" b="1" dirty="0">
              <a:solidFill>
                <a:srgbClr val="C00000"/>
              </a:solidFill>
              <a:latin typeface="宋体" panose="02010600030101010101" pitchFamily="2" charset="-122"/>
              <a:sym typeface="宋体" panose="02010600030101010101" pitchFamily="2" charset="-122"/>
            </a:endParaRPr>
          </a:p>
        </p:txBody>
      </p:sp>
      <p:sp>
        <p:nvSpPr>
          <p:cNvPr id="6" name="矩形 5"/>
          <p:cNvSpPr/>
          <p:nvPr/>
        </p:nvSpPr>
        <p:spPr>
          <a:xfrm>
            <a:off x="4716016" y="496088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9" name="矩形 8"/>
          <p:cNvSpPr/>
          <p:nvPr/>
        </p:nvSpPr>
        <p:spPr>
          <a:xfrm>
            <a:off x="2396006" y="491917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 name="矩形 1"/>
          <p:cNvSpPr/>
          <p:nvPr/>
        </p:nvSpPr>
        <p:spPr>
          <a:xfrm>
            <a:off x="467544" y="5007053"/>
            <a:ext cx="2064989" cy="461665"/>
          </a:xfrm>
          <a:prstGeom prst="rect">
            <a:avLst/>
          </a:prstGeom>
        </p:spPr>
        <p:txBody>
          <a:bodyPr wrap="none">
            <a:spAutoFit/>
          </a:bodyPr>
          <a:lstStyle/>
          <a:p>
            <a:r>
              <a:rPr lang="en-US" sz="2400" b="1" dirty="0"/>
              <a:t>constancy </a:t>
            </a:r>
            <a:r>
              <a:rPr lang="en-US" sz="2400" b="1" i="1" dirty="0"/>
              <a:t>n.</a:t>
            </a:r>
            <a:endParaRPr lang="en-GB" sz="2400" b="1" i="1" dirty="0"/>
          </a:p>
        </p:txBody>
      </p:sp>
      <p:sp>
        <p:nvSpPr>
          <p:cNvPr id="3" name="矩形 2"/>
          <p:cNvSpPr/>
          <p:nvPr/>
        </p:nvSpPr>
        <p:spPr>
          <a:xfrm>
            <a:off x="2779013" y="5002140"/>
            <a:ext cx="2081019" cy="461665"/>
          </a:xfrm>
          <a:prstGeom prst="rect">
            <a:avLst/>
          </a:prstGeom>
        </p:spPr>
        <p:txBody>
          <a:bodyPr wrap="none">
            <a:spAutoFit/>
          </a:bodyPr>
          <a:lstStyle/>
          <a:p>
            <a:r>
              <a:rPr lang="en-US" sz="2400" b="1" dirty="0"/>
              <a:t>constant</a:t>
            </a:r>
            <a:r>
              <a:rPr lang="en-US" sz="2400" b="1" i="1" dirty="0"/>
              <a:t> adj.</a:t>
            </a:r>
            <a:endParaRPr lang="en-GB" sz="2400" b="1" dirty="0"/>
          </a:p>
        </p:txBody>
      </p:sp>
      <p:sp>
        <p:nvSpPr>
          <p:cNvPr id="5" name="矩形 4"/>
          <p:cNvSpPr/>
          <p:nvPr/>
        </p:nvSpPr>
        <p:spPr>
          <a:xfrm>
            <a:off x="5148064" y="4945876"/>
            <a:ext cx="2492029" cy="461665"/>
          </a:xfrm>
          <a:prstGeom prst="rect">
            <a:avLst/>
          </a:prstGeom>
        </p:spPr>
        <p:txBody>
          <a:bodyPr wrap="none">
            <a:spAutoFit/>
          </a:bodyPr>
          <a:lstStyle/>
          <a:p>
            <a:r>
              <a:rPr lang="en-US" sz="2400" b="1" dirty="0"/>
              <a:t>constantly</a:t>
            </a:r>
            <a:r>
              <a:rPr lang="en-US" sz="2400" b="1" i="1" dirty="0"/>
              <a:t> adv.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arn(inVertic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000"/>
                                        <p:tgtEl>
                                          <p:spTgt spid="6"/>
                                        </p:tgtEl>
                                      </p:cBhvr>
                                    </p:animEffect>
                                    <p:anim calcmode="lin" valueType="num">
                                      <p:cBhvr>
                                        <p:cTn id="66" dur="2000" fill="hold"/>
                                        <p:tgtEl>
                                          <p:spTgt spid="6"/>
                                        </p:tgtEl>
                                        <p:attrNameLst>
                                          <p:attrName>ppt_w</p:attrName>
                                        </p:attrNameLst>
                                      </p:cBhvr>
                                      <p:tavLst>
                                        <p:tav tm="0" fmla="#ppt_w*sin(2.5*pi*$)">
                                          <p:val>
                                            <p:fltVal val="0"/>
                                          </p:val>
                                        </p:tav>
                                        <p:tav tm="100000">
                                          <p:val>
                                            <p:fltVal val="1"/>
                                          </p:val>
                                        </p:tav>
                                      </p:tavLst>
                                    </p:anim>
                                    <p:anim calcmode="lin" valueType="num">
                                      <p:cBhvr>
                                        <p:cTn id="6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down)">
                                      <p:cBhvr>
                                        <p:cTn id="72" dur="580">
                                          <p:stCondLst>
                                            <p:cond delay="0"/>
                                          </p:stCondLst>
                                        </p:cTn>
                                        <p:tgtEl>
                                          <p:spTgt spid="5"/>
                                        </p:tgtEl>
                                      </p:cBhvr>
                                    </p:animEffect>
                                    <p:anim calcmode="lin" valueType="num">
                                      <p:cBhvr>
                                        <p:cTn id="7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8" dur="26">
                                          <p:stCondLst>
                                            <p:cond delay="650"/>
                                          </p:stCondLst>
                                        </p:cTn>
                                        <p:tgtEl>
                                          <p:spTgt spid="5"/>
                                        </p:tgtEl>
                                      </p:cBhvr>
                                      <p:to x="100000" y="60000"/>
                                    </p:animScale>
                                    <p:animScale>
                                      <p:cBhvr>
                                        <p:cTn id="79" dur="166" decel="50000">
                                          <p:stCondLst>
                                            <p:cond delay="676"/>
                                          </p:stCondLst>
                                        </p:cTn>
                                        <p:tgtEl>
                                          <p:spTgt spid="5"/>
                                        </p:tgtEl>
                                      </p:cBhvr>
                                      <p:to x="100000" y="100000"/>
                                    </p:animScale>
                                    <p:animScale>
                                      <p:cBhvr>
                                        <p:cTn id="80" dur="26">
                                          <p:stCondLst>
                                            <p:cond delay="1312"/>
                                          </p:stCondLst>
                                        </p:cTn>
                                        <p:tgtEl>
                                          <p:spTgt spid="5"/>
                                        </p:tgtEl>
                                      </p:cBhvr>
                                      <p:to x="100000" y="80000"/>
                                    </p:animScale>
                                    <p:animScale>
                                      <p:cBhvr>
                                        <p:cTn id="81" dur="166" decel="50000">
                                          <p:stCondLst>
                                            <p:cond delay="1338"/>
                                          </p:stCondLst>
                                        </p:cTn>
                                        <p:tgtEl>
                                          <p:spTgt spid="5"/>
                                        </p:tgtEl>
                                      </p:cBhvr>
                                      <p:to x="100000" y="100000"/>
                                    </p:animScale>
                                    <p:animScale>
                                      <p:cBhvr>
                                        <p:cTn id="82" dur="26">
                                          <p:stCondLst>
                                            <p:cond delay="1642"/>
                                          </p:stCondLst>
                                        </p:cTn>
                                        <p:tgtEl>
                                          <p:spTgt spid="5"/>
                                        </p:tgtEl>
                                      </p:cBhvr>
                                      <p:to x="100000" y="90000"/>
                                    </p:animScale>
                                    <p:animScale>
                                      <p:cBhvr>
                                        <p:cTn id="83" dur="166" decel="50000">
                                          <p:stCondLst>
                                            <p:cond delay="1668"/>
                                          </p:stCondLst>
                                        </p:cTn>
                                        <p:tgtEl>
                                          <p:spTgt spid="5"/>
                                        </p:tgtEl>
                                      </p:cBhvr>
                                      <p:to x="100000" y="100000"/>
                                    </p:animScale>
                                    <p:animScale>
                                      <p:cBhvr>
                                        <p:cTn id="84" dur="26">
                                          <p:stCondLst>
                                            <p:cond delay="1808"/>
                                          </p:stCondLst>
                                        </p:cTn>
                                        <p:tgtEl>
                                          <p:spTgt spid="5"/>
                                        </p:tgtEl>
                                      </p:cBhvr>
                                      <p:to x="100000" y="95000"/>
                                    </p:animScale>
                                    <p:animScale>
                                      <p:cBhvr>
                                        <p:cTn id="8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79511" y="908720"/>
            <a:ext cx="8675133" cy="54726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rPr>
              <a:t>Definitions</a:t>
            </a:r>
            <a:endParaRPr lang="en-GB" sz="2400" b="1" dirty="0">
              <a:solidFill>
                <a:srgbClr val="C00000"/>
              </a:solidFill>
            </a:endParaRPr>
          </a:p>
          <a:p>
            <a:pPr>
              <a:lnSpc>
                <a:spcPct val="150000"/>
              </a:lnSpc>
            </a:pPr>
            <a:r>
              <a:rPr lang="en-GB" sz="2400" b="1" i="1" dirty="0" smtClean="0"/>
              <a:t>n</a:t>
            </a:r>
            <a:r>
              <a:rPr lang="en-GB" sz="2400" b="1" i="1" dirty="0"/>
              <a:t>. the use of money to get a profit or to make a business activity successful, or the money that is used</a:t>
            </a:r>
            <a:endParaRPr lang="en-US" sz="2400" b="1" i="1" dirty="0"/>
          </a:p>
          <a:p>
            <a:pPr>
              <a:lnSpc>
                <a:spcPct val="150000"/>
              </a:lnSpc>
            </a:pPr>
            <a:r>
              <a:rPr lang="en-US" sz="2400" b="1" dirty="0" smtClean="0">
                <a:solidFill>
                  <a:srgbClr val="C00000"/>
                </a:solidFill>
              </a:rPr>
              <a:t>Vocabulary </a:t>
            </a:r>
            <a:r>
              <a:rPr lang="en-US" sz="2400" b="1" dirty="0">
                <a:solidFill>
                  <a:srgbClr val="C00000"/>
                </a:solidFill>
              </a:rPr>
              <a:t>web</a:t>
            </a:r>
            <a:endParaRPr lang="en-GB" sz="2400" b="1" dirty="0">
              <a:solidFill>
                <a:srgbClr val="C00000"/>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4" name="剪去同侧角的矩形 3"/>
          <p:cNvSpPr/>
          <p:nvPr/>
        </p:nvSpPr>
        <p:spPr bwMode="auto">
          <a:xfrm>
            <a:off x="467544" y="404664"/>
            <a:ext cx="2232248" cy="432048"/>
          </a:xfrm>
          <a:prstGeom prst="snip2SameRect">
            <a:avLst/>
          </a:prstGeom>
          <a:solidFill>
            <a:srgbClr val="00B0F0"/>
          </a:solidFill>
          <a:ln>
            <a:noFill/>
          </a:ln>
        </p:spPr>
        <p:txBody>
          <a:bodyPr rtlCol="0" anchor="ctr"/>
          <a:lstStyle/>
          <a:p>
            <a:r>
              <a:rPr lang="en-US" sz="2400" b="1" dirty="0">
                <a:solidFill>
                  <a:srgbClr val="C00000"/>
                </a:solidFill>
              </a:rPr>
              <a:t>4. investment</a:t>
            </a:r>
            <a:endParaRPr lang="en-GB" sz="2400" b="1" dirty="0">
              <a:solidFill>
                <a:srgbClr val="C00000"/>
              </a:solidFill>
              <a:latin typeface="宋体" panose="02010600030101010101" pitchFamily="2" charset="-122"/>
              <a:sym typeface="宋体" panose="02010600030101010101" pitchFamily="2" charset="-122"/>
            </a:endParaRPr>
          </a:p>
        </p:txBody>
      </p:sp>
      <p:sp>
        <p:nvSpPr>
          <p:cNvPr id="9" name="矩形 8"/>
          <p:cNvSpPr/>
          <p:nvPr/>
        </p:nvSpPr>
        <p:spPr>
          <a:xfrm>
            <a:off x="1614837" y="4674107"/>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10" name="矩形 9"/>
          <p:cNvSpPr/>
          <p:nvPr/>
        </p:nvSpPr>
        <p:spPr>
          <a:xfrm>
            <a:off x="413250" y="4719111"/>
            <a:ext cx="1614292" cy="461665"/>
          </a:xfrm>
          <a:prstGeom prst="rect">
            <a:avLst/>
          </a:prstGeom>
        </p:spPr>
        <p:txBody>
          <a:bodyPr wrap="square">
            <a:spAutoFit/>
          </a:bodyPr>
          <a:lstStyle/>
          <a:p>
            <a:r>
              <a:rPr lang="en-US" sz="2400" b="1" dirty="0"/>
              <a:t>invest </a:t>
            </a:r>
            <a:r>
              <a:rPr lang="en-US" sz="2400" b="1" i="1" dirty="0"/>
              <a:t>v.</a:t>
            </a:r>
            <a:r>
              <a:rPr lang="en-US" sz="2400" b="1" i="1" dirty="0" smtClean="0"/>
              <a:t>          </a:t>
            </a:r>
            <a:endParaRPr lang="en-GB" sz="2400" b="1" dirty="0"/>
          </a:p>
        </p:txBody>
      </p:sp>
      <p:sp>
        <p:nvSpPr>
          <p:cNvPr id="12" name="矩形 11"/>
          <p:cNvSpPr/>
          <p:nvPr/>
        </p:nvSpPr>
        <p:spPr>
          <a:xfrm>
            <a:off x="413250" y="5445224"/>
            <a:ext cx="1729296" cy="461665"/>
          </a:xfrm>
          <a:prstGeom prst="rect">
            <a:avLst/>
          </a:prstGeom>
        </p:spPr>
        <p:txBody>
          <a:bodyPr wrap="square">
            <a:spAutoFit/>
          </a:bodyPr>
          <a:lstStyle/>
          <a:p>
            <a:r>
              <a:rPr lang="en-US" sz="2400" b="1" dirty="0" smtClean="0"/>
              <a:t>invent </a:t>
            </a:r>
            <a:r>
              <a:rPr lang="en-US" sz="2400" b="1" i="1" dirty="0" smtClean="0"/>
              <a:t>v.; </a:t>
            </a:r>
            <a:r>
              <a:rPr lang="en-US" sz="2400" b="1" dirty="0" smtClean="0"/>
              <a:t>            </a:t>
            </a:r>
            <a:endParaRPr lang="en-GB" sz="2400" b="1" dirty="0"/>
          </a:p>
        </p:txBody>
      </p:sp>
      <p:sp>
        <p:nvSpPr>
          <p:cNvPr id="13" name="矩形 12"/>
          <p:cNvSpPr/>
          <p:nvPr/>
        </p:nvSpPr>
        <p:spPr>
          <a:xfrm>
            <a:off x="2022539" y="4720273"/>
            <a:ext cx="2402122" cy="461665"/>
          </a:xfrm>
          <a:prstGeom prst="rect">
            <a:avLst/>
          </a:prstGeom>
        </p:spPr>
        <p:txBody>
          <a:bodyPr wrap="square">
            <a:spAutoFit/>
          </a:bodyPr>
          <a:lstStyle/>
          <a:p>
            <a:r>
              <a:rPr lang="en-US" sz="2400" b="1" dirty="0" smtClean="0"/>
              <a:t>investment; </a:t>
            </a:r>
            <a:r>
              <a:rPr lang="en-US" sz="2400" b="1" i="1" dirty="0"/>
              <a:t>n. </a:t>
            </a:r>
            <a:r>
              <a:rPr lang="en-US" sz="2400" b="1" dirty="0" smtClean="0"/>
              <a:t>            </a:t>
            </a:r>
            <a:endParaRPr lang="en-GB" sz="2400" b="1" dirty="0"/>
          </a:p>
        </p:txBody>
      </p:sp>
      <p:sp>
        <p:nvSpPr>
          <p:cNvPr id="11" name="矩形 10"/>
          <p:cNvSpPr/>
          <p:nvPr/>
        </p:nvSpPr>
        <p:spPr>
          <a:xfrm>
            <a:off x="1878691" y="5457836"/>
            <a:ext cx="1729296" cy="461665"/>
          </a:xfrm>
          <a:prstGeom prst="rect">
            <a:avLst/>
          </a:prstGeom>
        </p:spPr>
        <p:txBody>
          <a:bodyPr wrap="square">
            <a:spAutoFit/>
          </a:bodyPr>
          <a:lstStyle/>
          <a:p>
            <a:r>
              <a:rPr lang="en-US" sz="2400" b="1" dirty="0" smtClean="0"/>
              <a:t>invite </a:t>
            </a:r>
            <a:r>
              <a:rPr lang="en-US" sz="2400" b="1" i="1" dirty="0" smtClean="0"/>
              <a:t>v. </a:t>
            </a:r>
            <a:r>
              <a:rPr lang="en-US" sz="2400" b="1" dirty="0" smtClean="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circle(in)">
                                      <p:cBhvr>
                                        <p:cTn id="12" dur="2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44120" y="2899859"/>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 Investment</a:t>
            </a:r>
            <a:endParaRPr lang="en-GB" sz="2400" b="1" dirty="0">
              <a:solidFill>
                <a:srgbClr val="0000FF"/>
              </a:solidFill>
            </a:endParaRPr>
          </a:p>
        </p:txBody>
      </p:sp>
      <p:sp>
        <p:nvSpPr>
          <p:cNvPr id="10" name="矩形 9"/>
          <p:cNvSpPr/>
          <p:nvPr/>
        </p:nvSpPr>
        <p:spPr bwMode="auto">
          <a:xfrm>
            <a:off x="254601" y="1484784"/>
            <a:ext cx="8553293" cy="112398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________ in hospitals is needed now to match the future needs of the country.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1" name="矩形 10"/>
          <p:cNvSpPr/>
          <p:nvPr/>
        </p:nvSpPr>
        <p:spPr bwMode="auto">
          <a:xfrm>
            <a:off x="256494" y="3861048"/>
            <a:ext cx="8444710" cy="108012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2. The crisis struck the core of the global system, leaving no country ________ from its consequences.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单圆角矩形 12"/>
          <p:cNvSpPr/>
          <p:nvPr/>
        </p:nvSpPr>
        <p:spPr bwMode="auto">
          <a:xfrm>
            <a:off x="335332" y="5373216"/>
            <a:ext cx="24205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2. sheltered</a:t>
            </a:r>
            <a:endParaRPr lang="en-GB" sz="2400" b="1" dirty="0">
              <a:solidFill>
                <a:srgbClr val="0000FF"/>
              </a:solidFill>
            </a:endParaRPr>
          </a:p>
        </p:txBody>
      </p:sp>
      <p:sp>
        <p:nvSpPr>
          <p:cNvPr id="14" name="单圆角矩形 13"/>
          <p:cNvSpPr/>
          <p:nvPr/>
        </p:nvSpPr>
        <p:spPr bwMode="auto">
          <a:xfrm>
            <a:off x="1545625" y="116632"/>
            <a:ext cx="5976664" cy="864096"/>
          </a:xfrm>
          <a:prstGeom prst="snipRoundRect">
            <a:avLst>
              <a:gd name="adj1" fmla="val 16667"/>
              <a:gd name="adj2" fmla="val 28897"/>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effectLst>
                  <a:outerShdw blurRad="38100" dist="38100" dir="2700000" algn="tl">
                    <a:srgbClr val="000000">
                      <a:alpha val="43137"/>
                    </a:srgbClr>
                  </a:outerShdw>
                </a:effectLst>
              </a:rPr>
              <a:t>dust, constant, invent, shelter, invest</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59605" y="2607067"/>
            <a:ext cx="2584201" cy="389885"/>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kern="100" dirty="0">
                <a:solidFill>
                  <a:srgbClr val="0000FF"/>
                </a:solidFill>
                <a:latin typeface="Times New Roman" panose="02020603050405020304"/>
                <a:ea typeface="宋体" panose="02010600030101010101" pitchFamily="2" charset="-122"/>
              </a:rPr>
              <a:t>3. dusty</a:t>
            </a:r>
            <a:endParaRPr lang="en-GB" sz="2400" b="1" dirty="0">
              <a:solidFill>
                <a:srgbClr val="C00000"/>
              </a:solidFill>
            </a:endParaRPr>
          </a:p>
        </p:txBody>
      </p:sp>
      <p:sp>
        <p:nvSpPr>
          <p:cNvPr id="9" name="矩形 8"/>
          <p:cNvSpPr/>
          <p:nvPr/>
        </p:nvSpPr>
        <p:spPr bwMode="auto">
          <a:xfrm>
            <a:off x="246407" y="3212976"/>
            <a:ext cx="8410402" cy="93375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4. She thought ________ about her family; she might never know what had become </a:t>
            </a:r>
            <a:r>
              <a:rPr lang="en-US" sz="2400" b="1"/>
              <a:t>of </a:t>
            </a:r>
            <a:r>
              <a:rPr lang="en-US" sz="2400" b="1" smtClean="0"/>
              <a:t>them.</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45615" y="1484784"/>
            <a:ext cx="8442648" cy="93610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3. History is much more than the study of ________ old objects and events long past</a:t>
            </a:r>
            <a:r>
              <a:rPr lang="zh-CN" altLang="en-US" sz="2400" b="1" dirty="0"/>
              <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1" name="矩形 10"/>
          <p:cNvSpPr/>
          <p:nvPr/>
        </p:nvSpPr>
        <p:spPr bwMode="auto">
          <a:xfrm>
            <a:off x="212099" y="4941168"/>
            <a:ext cx="8444710" cy="86409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5. Before bricks ________, people built their houses of wood.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4168" y="4323671"/>
            <a:ext cx="2569639" cy="43204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kern="100" dirty="0">
                <a:solidFill>
                  <a:srgbClr val="0000FF"/>
                </a:solidFill>
                <a:latin typeface="Times New Roman" panose="02020603050405020304"/>
                <a:ea typeface="宋体" panose="02010600030101010101" pitchFamily="2" charset="-122"/>
              </a:rPr>
              <a:t>4. constantly</a:t>
            </a:r>
            <a:endParaRPr lang="en-GB" sz="2400" b="1" dirty="0">
              <a:solidFill>
                <a:srgbClr val="C00000"/>
              </a:solidFill>
            </a:endParaRPr>
          </a:p>
        </p:txBody>
      </p:sp>
      <p:sp>
        <p:nvSpPr>
          <p:cNvPr id="13" name="单圆角矩形 12"/>
          <p:cNvSpPr/>
          <p:nvPr/>
        </p:nvSpPr>
        <p:spPr bwMode="auto">
          <a:xfrm>
            <a:off x="245615" y="5973351"/>
            <a:ext cx="2742209" cy="479985"/>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5. were invented</a:t>
            </a:r>
            <a:endParaRPr lang="en-GB" sz="2400" b="1" dirty="0">
              <a:solidFill>
                <a:srgbClr val="0000FF"/>
              </a:solidFill>
            </a:endParaRPr>
          </a:p>
        </p:txBody>
      </p:sp>
      <p:sp>
        <p:nvSpPr>
          <p:cNvPr id="14" name="单圆角矩形 13"/>
          <p:cNvSpPr/>
          <p:nvPr/>
        </p:nvSpPr>
        <p:spPr bwMode="auto">
          <a:xfrm>
            <a:off x="1545625" y="332656"/>
            <a:ext cx="5976664" cy="864096"/>
          </a:xfrm>
          <a:prstGeom prst="snipRoundRect">
            <a:avLst>
              <a:gd name="adj1" fmla="val 16667"/>
              <a:gd name="adj2" fmla="val 28897"/>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C00000"/>
                </a:solidFill>
                <a:effectLst>
                  <a:outerShdw blurRad="38100" dist="38100" dir="2700000" algn="tl">
                    <a:srgbClr val="000000">
                      <a:alpha val="43137"/>
                    </a:srgbClr>
                  </a:outerShdw>
                </a:effectLst>
              </a:rPr>
              <a:t>dust, constant, invent, shelter, invest</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192073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C00000"/>
                </a:solidFill>
                <a:effectLst>
                  <a:outerShdw blurRad="38100" dist="38100" dir="2700000" algn="tl">
                    <a:srgbClr val="000000">
                      <a:alpha val="43137"/>
                    </a:srgbClr>
                  </a:outerShdw>
                </a:effectLst>
              </a:rPr>
              <a:t>Homework</a:t>
            </a:r>
            <a:endParaRPr lang="en-GB" sz="2400" b="1" dirty="0">
              <a:solidFill>
                <a:srgbClr val="C00000"/>
              </a:solidFill>
              <a:effectLst>
                <a:outerShdw blurRad="38100" dist="38100" dir="2700000" algn="tl">
                  <a:srgbClr val="000000">
                    <a:alpha val="43137"/>
                  </a:srgbClr>
                </a:outerShdw>
              </a:effectLst>
            </a:endParaRPr>
          </a:p>
        </p:txBody>
      </p:sp>
      <p:sp>
        <p:nvSpPr>
          <p:cNvPr id="3" name="矩形 2"/>
          <p:cNvSpPr/>
          <p:nvPr/>
        </p:nvSpPr>
        <p:spPr bwMode="auto">
          <a:xfrm>
            <a:off x="413725" y="1844824"/>
            <a:ext cx="7872354" cy="259228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a:t>
            </a:r>
            <a:r>
              <a:rPr lang="en-GB" sz="2400" b="1" dirty="0"/>
              <a:t>Watch the micro lesson: </a:t>
            </a:r>
            <a:r>
              <a:rPr lang="en-GB" sz="2400" b="1" i="1" dirty="0">
                <a:solidFill>
                  <a:srgbClr val="0000FF"/>
                </a:solidFill>
              </a:rPr>
              <a:t>Six steps for solving a problem</a:t>
            </a:r>
            <a:r>
              <a:rPr lang="en-US" sz="2400" b="1" dirty="0">
                <a:solidFill>
                  <a:srgbClr val="0000FF"/>
                </a:solidFill>
              </a:rPr>
              <a:t>.</a:t>
            </a:r>
            <a:r>
              <a:rPr lang="en-US" sz="2400" b="1" dirty="0"/>
              <a:t> (Optional)</a:t>
            </a:r>
            <a:endParaRPr lang="en-GB" sz="2400" b="1" dirty="0"/>
          </a:p>
          <a:p>
            <a:pPr>
              <a:lnSpc>
                <a:spcPct val="150000"/>
              </a:lnSpc>
            </a:pPr>
            <a:r>
              <a:rPr lang="en-US" sz="2400" b="1" dirty="0"/>
              <a:t>2. Surf the Internet and find more interesting information about how to live beyond the Earth.</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8890" y="-963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950040" y="808658"/>
            <a:ext cx="1440160" cy="523220"/>
          </a:xfrm>
          <a:prstGeom prst="rect">
            <a:avLst/>
          </a:prstGeom>
          <a:noFill/>
        </p:spPr>
        <p:txBody>
          <a:bodyPr wrap="square" rtlCol="0">
            <a:spAutoFit/>
          </a:bodyPr>
          <a:lstStyle/>
          <a:p>
            <a:r>
              <a:rPr lang="zh-CN" altLang="en-US" sz="2800" dirty="0" smtClean="0">
                <a:latin typeface="+mn-ea"/>
                <a:ea typeface="+mn-ea"/>
              </a:rPr>
              <a:t>唐德清</a:t>
            </a:r>
            <a:endParaRPr lang="zh-CN" altLang="zh-CN" sz="2800" dirty="0">
              <a:latin typeface="+mn-ea"/>
              <a:ea typeface="+mn-ea"/>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8" name="图片 7" descr="C:\Users\EyesEyesEyes\AppData\Roaming\Tencent\Users\447055313\QQ\WinTemp\RichOle\[H6TJ_2R]9A{2C%9PVNR19N.png"/>
          <p:cNvPicPr/>
          <p:nvPr/>
        </p:nvPicPr>
        <p:blipFill>
          <a:blip r:embed="rId2">
            <a:extLst>
              <a:ext uri="{28A0092B-C50C-407E-A947-70E740481C1C}">
                <a14:useLocalDpi xmlns:a14="http://schemas.microsoft.com/office/drawing/2010/main" val="0"/>
              </a:ext>
            </a:extLst>
          </a:blip>
          <a:srcRect/>
          <a:stretch>
            <a:fillRect/>
          </a:stretch>
        </p:blipFill>
        <p:spPr bwMode="auto">
          <a:xfrm>
            <a:off x="395605" y="2493278"/>
            <a:ext cx="2880360" cy="2448272"/>
          </a:xfrm>
          <a:prstGeom prst="rect">
            <a:avLst/>
          </a:prstGeom>
          <a:noFill/>
          <a:ln>
            <a:noFill/>
          </a:ln>
        </p:spPr>
      </p:pic>
      <p:sp>
        <p:nvSpPr>
          <p:cNvPr id="4" name="矩形 15"/>
          <p:cNvSpPr/>
          <p:nvPr/>
        </p:nvSpPr>
        <p:spPr>
          <a:xfrm>
            <a:off x="3707765" y="2204720"/>
            <a:ext cx="5865495" cy="3169285"/>
          </a:xfrm>
          <a:prstGeom prst="rect">
            <a:avLst/>
          </a:prstGeom>
          <a:noFill/>
          <a:ln w="9525">
            <a:noFill/>
          </a:ln>
        </p:spPr>
        <p:txBody>
          <a:bodyPr wrap="square">
            <a:spAutoFit/>
          </a:bodyPr>
          <a:p>
            <a:pPr>
              <a:lnSpc>
                <a:spcPts val="6000"/>
              </a:lnSpc>
            </a:pPr>
            <a:r>
              <a:rPr lang="zh-CN" altLang="en-US" sz="2400" dirty="0" smtClean="0">
                <a:solidFill>
                  <a:srgbClr val="000000"/>
                </a:solidFill>
                <a:latin typeface="楷体" panose="02010609060101010101" pitchFamily="49" charset="-122"/>
                <a:ea typeface="楷体" panose="02010609060101010101" pitchFamily="49" charset="-122"/>
                <a:sym typeface="+mn-ea"/>
              </a:rPr>
              <a:t>巢湖</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市骨干</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教师</a:t>
            </a: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a:p>
            <a:pPr>
              <a:lnSpc>
                <a:spcPts val="6000"/>
              </a:lnSpc>
            </a:pP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英语</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学科带头人、</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拔尖人才</a:t>
            </a:r>
            <a:b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b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参与教学参考用书编写</a:t>
            </a:r>
            <a:endPar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endParaRPr>
          </a:p>
          <a:p>
            <a:pPr>
              <a:lnSpc>
                <a:spcPts val="6000"/>
              </a:lnSpc>
            </a:pP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编写初高中教辅</a:t>
            </a:r>
            <a:r>
              <a:rPr lang="en-US" altLang="zh-CN" sz="2400" dirty="0" smtClean="0">
                <a:solidFill>
                  <a:srgbClr val="000000"/>
                </a:solidFill>
                <a:latin typeface="华文楷体" panose="02010600040101010101" charset="-122"/>
                <a:ea typeface="华文楷体" panose="02010600040101010101" charset="-122"/>
                <a:cs typeface="华文楷体" panose="02010600040101010101" charset="-122"/>
              </a:rPr>
              <a:t>100</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余</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本</a:t>
            </a: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88594"/>
            <a:ext cx="6467318" cy="40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323528" y="332656"/>
            <a:ext cx="184006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eaLnBrk="1" hangingPunct="1">
              <a:lnSpc>
                <a:spcPct val="100000"/>
              </a:lnSpc>
              <a:spcBef>
                <a:spcPct val="0"/>
              </a:spcBef>
              <a:buFont typeface="Arial" panose="020B0604020202020204" pitchFamily="34" charset="0"/>
              <a:buNone/>
            </a:pPr>
            <a:r>
              <a:rPr lang="en-US" sz="2400" b="1" dirty="0" smtClean="0">
                <a:solidFill>
                  <a:srgbClr val="0000FF"/>
                </a:solidFill>
                <a:latin typeface="+mj-lt"/>
                <a:sym typeface="宋体" panose="02010600030101010101" pitchFamily="2" charset="-122"/>
              </a:rPr>
              <a:t>1.The sun</a:t>
            </a:r>
            <a:endParaRPr lang="en-GB" sz="2400" b="1" dirty="0">
              <a:solidFill>
                <a:srgbClr val="0000FF"/>
              </a:solidFill>
              <a:latin typeface="+mj-lt"/>
              <a:sym typeface="宋体" panose="02010600030101010101" pitchFamily="2" charset="-122"/>
            </a:endParaRPr>
          </a:p>
        </p:txBody>
      </p:sp>
      <p:sp>
        <p:nvSpPr>
          <p:cNvPr id="6" name="矩形 5"/>
          <p:cNvSpPr/>
          <p:nvPr/>
        </p:nvSpPr>
        <p:spPr bwMode="auto">
          <a:xfrm>
            <a:off x="2667404" y="332656"/>
            <a:ext cx="3422348"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GB" sz="2400" b="1" dirty="0">
                <a:solidFill>
                  <a:srgbClr val="0000FF"/>
                </a:solidFill>
              </a:rPr>
              <a:t> </a:t>
            </a:r>
            <a:r>
              <a:rPr lang="en-US" sz="2400" b="1" dirty="0">
                <a:solidFill>
                  <a:srgbClr val="0000FF"/>
                </a:solidFill>
              </a:rPr>
              <a:t>2. Mercury /ˈ</a:t>
            </a:r>
            <a:r>
              <a:rPr lang="en-US" sz="2400" b="1" dirty="0" err="1">
                <a:solidFill>
                  <a:srgbClr val="0000FF"/>
                </a:solidFill>
              </a:rPr>
              <a:t>mɜːkjurɪ</a:t>
            </a:r>
            <a:r>
              <a:rPr lang="en-US" sz="2400" b="1" dirty="0">
                <a:solidFill>
                  <a:srgbClr val="0000FF"/>
                </a:solidFill>
              </a:rPr>
              <a:t>/</a:t>
            </a:r>
            <a:endParaRPr lang="en-GB" sz="2400" b="1" dirty="0">
              <a:solidFill>
                <a:srgbClr val="0000FF"/>
              </a:solidFill>
              <a:latin typeface="宋体" panose="02010600030101010101" pitchFamily="2" charset="-122"/>
              <a:sym typeface="宋体" panose="02010600030101010101" pitchFamily="2" charset="-122"/>
            </a:endParaRPr>
          </a:p>
        </p:txBody>
      </p:sp>
      <p:sp>
        <p:nvSpPr>
          <p:cNvPr id="7" name="矩形 6"/>
          <p:cNvSpPr/>
          <p:nvPr/>
        </p:nvSpPr>
        <p:spPr bwMode="auto">
          <a:xfrm>
            <a:off x="6275358" y="332656"/>
            <a:ext cx="2761138"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3. Venus /'</a:t>
            </a:r>
            <a:r>
              <a:rPr lang="en-US" sz="2400" b="1" dirty="0" err="1">
                <a:solidFill>
                  <a:srgbClr val="0000FF"/>
                </a:solidFill>
              </a:rPr>
              <a:t>viːnəs</a:t>
            </a:r>
            <a:r>
              <a:rPr lang="en-US" sz="2400" b="1" dirty="0">
                <a:solidFill>
                  <a:srgbClr val="0000FF"/>
                </a:solidFill>
              </a:rPr>
              <a:t>/</a:t>
            </a:r>
            <a:endParaRPr lang="en-GB" sz="2400" b="1" dirty="0">
              <a:solidFill>
                <a:srgbClr val="0000FF"/>
              </a:solidFill>
              <a:latin typeface="宋体" panose="02010600030101010101" pitchFamily="2" charset="-122"/>
              <a:sym typeface="宋体" panose="02010600030101010101" pitchFamily="2" charset="-122"/>
            </a:endParaRPr>
          </a:p>
        </p:txBody>
      </p:sp>
      <p:sp>
        <p:nvSpPr>
          <p:cNvPr id="8" name="矩形 7"/>
          <p:cNvSpPr/>
          <p:nvPr/>
        </p:nvSpPr>
        <p:spPr bwMode="auto">
          <a:xfrm>
            <a:off x="323528" y="1069441"/>
            <a:ext cx="184006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4. Earth</a:t>
            </a:r>
            <a:endParaRPr lang="en-GB" sz="2400" b="1" dirty="0">
              <a:solidFill>
                <a:srgbClr val="0000FF"/>
              </a:solidFill>
              <a:latin typeface="宋体" panose="02010600030101010101" pitchFamily="2" charset="-122"/>
              <a:sym typeface="宋体" panose="02010600030101010101" pitchFamily="2" charset="-122"/>
            </a:endParaRPr>
          </a:p>
        </p:txBody>
      </p:sp>
      <p:sp>
        <p:nvSpPr>
          <p:cNvPr id="9" name="矩形 8"/>
          <p:cNvSpPr/>
          <p:nvPr/>
        </p:nvSpPr>
        <p:spPr bwMode="auto">
          <a:xfrm>
            <a:off x="6298506" y="978721"/>
            <a:ext cx="184006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5. Mars</a:t>
            </a:r>
            <a:endParaRPr lang="en-GB" sz="2400" b="1" dirty="0">
              <a:solidFill>
                <a:srgbClr val="0000FF"/>
              </a:solidFill>
              <a:latin typeface="宋体" panose="02010600030101010101" pitchFamily="2" charset="-122"/>
              <a:sym typeface="宋体" panose="02010600030101010101" pitchFamily="2" charset="-122"/>
            </a:endParaRPr>
          </a:p>
        </p:txBody>
      </p:sp>
      <p:sp>
        <p:nvSpPr>
          <p:cNvPr id="10" name="矩形 9"/>
          <p:cNvSpPr/>
          <p:nvPr/>
        </p:nvSpPr>
        <p:spPr bwMode="auto">
          <a:xfrm>
            <a:off x="349421" y="5277678"/>
            <a:ext cx="332243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6. Jupiter /ˈ</a:t>
            </a:r>
            <a:r>
              <a:rPr lang="en-US" sz="2400" b="1" dirty="0" err="1" smtClean="0">
                <a:solidFill>
                  <a:srgbClr val="0000FF"/>
                </a:solidFill>
              </a:rPr>
              <a:t>dʒuːpɪtə</a:t>
            </a:r>
            <a:r>
              <a:rPr lang="en-US" sz="2400" b="1" dirty="0" smtClean="0">
                <a:solidFill>
                  <a:srgbClr val="0000FF"/>
                </a:solidFill>
              </a:rPr>
              <a:t>/ </a:t>
            </a:r>
            <a:endParaRPr lang="en-GB" sz="2400" b="1" dirty="0">
              <a:solidFill>
                <a:srgbClr val="0000FF"/>
              </a:solidFill>
              <a:latin typeface="宋体" panose="02010600030101010101" pitchFamily="2" charset="-122"/>
              <a:sym typeface="宋体" panose="02010600030101010101" pitchFamily="2" charset="-122"/>
            </a:endParaRPr>
          </a:p>
        </p:txBody>
      </p:sp>
      <p:sp>
        <p:nvSpPr>
          <p:cNvPr id="11" name="矩形 10"/>
          <p:cNvSpPr/>
          <p:nvPr/>
        </p:nvSpPr>
        <p:spPr bwMode="auto">
          <a:xfrm>
            <a:off x="5518166" y="5271603"/>
            <a:ext cx="2808312"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7. Saturn /ˈ</a:t>
            </a:r>
            <a:r>
              <a:rPr lang="en-US" sz="2400" b="1" dirty="0" err="1">
                <a:solidFill>
                  <a:srgbClr val="0000FF"/>
                </a:solidFill>
              </a:rPr>
              <a:t>sætən</a:t>
            </a:r>
            <a:r>
              <a:rPr lang="en-US" sz="2400" b="1" dirty="0">
                <a:solidFill>
                  <a:srgbClr val="0000FF"/>
                </a:solidFill>
              </a:rPr>
              <a:t>/ </a:t>
            </a:r>
            <a:endParaRPr lang="en-GB" sz="2400" b="1" dirty="0">
              <a:solidFill>
                <a:srgbClr val="0000FF"/>
              </a:solidFill>
              <a:latin typeface="宋体" panose="02010600030101010101" pitchFamily="2" charset="-122"/>
              <a:sym typeface="宋体" panose="02010600030101010101" pitchFamily="2" charset="-122"/>
            </a:endParaRPr>
          </a:p>
        </p:txBody>
      </p:sp>
      <p:sp>
        <p:nvSpPr>
          <p:cNvPr id="12" name="矩形 11"/>
          <p:cNvSpPr/>
          <p:nvPr/>
        </p:nvSpPr>
        <p:spPr bwMode="auto">
          <a:xfrm>
            <a:off x="385475" y="5949280"/>
            <a:ext cx="332243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8. Uranus / '</a:t>
            </a:r>
            <a:r>
              <a:rPr lang="en-US" sz="2400" b="1" dirty="0" err="1">
                <a:solidFill>
                  <a:srgbClr val="0000FF"/>
                </a:solidFill>
              </a:rPr>
              <a:t>jʊərənəs</a:t>
            </a:r>
            <a:r>
              <a:rPr lang="en-US" sz="2400" b="1" dirty="0">
                <a:solidFill>
                  <a:srgbClr val="0000FF"/>
                </a:solidFill>
              </a:rPr>
              <a:t>/ </a:t>
            </a:r>
            <a:endParaRPr lang="en-GB" sz="2400" b="1" dirty="0">
              <a:solidFill>
                <a:srgbClr val="0000FF"/>
              </a:solidFill>
              <a:latin typeface="宋体" panose="02010600030101010101" pitchFamily="2" charset="-122"/>
              <a:sym typeface="宋体" panose="02010600030101010101" pitchFamily="2" charset="-122"/>
            </a:endParaRPr>
          </a:p>
        </p:txBody>
      </p:sp>
      <p:sp>
        <p:nvSpPr>
          <p:cNvPr id="13" name="矩形 12"/>
          <p:cNvSpPr/>
          <p:nvPr/>
        </p:nvSpPr>
        <p:spPr bwMode="auto">
          <a:xfrm>
            <a:off x="5004048" y="5951243"/>
            <a:ext cx="3322430" cy="432048"/>
          </a:xfrm>
          <a:prstGeom prst="rect">
            <a:avLst/>
          </a:prstGeom>
          <a:solidFill>
            <a:srgbClr val="E0F2FC"/>
          </a:solidFill>
          <a:ln>
            <a:noFill/>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r>
              <a:rPr lang="en-US" sz="2400" b="1" dirty="0">
                <a:solidFill>
                  <a:srgbClr val="0000FF"/>
                </a:solidFill>
              </a:rPr>
              <a:t>9. Neptune /ˈ</a:t>
            </a:r>
            <a:r>
              <a:rPr lang="en-US" sz="2400" b="1" dirty="0" err="1">
                <a:solidFill>
                  <a:srgbClr val="0000FF"/>
                </a:solidFill>
              </a:rPr>
              <a:t>neptjuːn</a:t>
            </a:r>
            <a:r>
              <a:rPr lang="en-US" sz="2400" b="1" dirty="0">
                <a:solidFill>
                  <a:srgbClr val="0000FF"/>
                </a:solidFill>
              </a:rPr>
              <a:t>/</a:t>
            </a:r>
            <a:endParaRPr lang="en-GB" sz="2400" b="1" dirty="0">
              <a:solidFill>
                <a:srgbClr val="0000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9" y="548680"/>
            <a:ext cx="564997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effectLst>
                  <a:outerShdw blurRad="38100" dist="38100" dir="2700000" algn="tl">
                    <a:srgbClr val="000000">
                      <a:alpha val="43137"/>
                    </a:srgbClr>
                  </a:outerShdw>
                </a:effectLst>
              </a:rPr>
              <a:t>Mars is a rather harsh environment</a:t>
            </a:r>
            <a:endParaRPr lang="en-GB" sz="2400" b="1" dirty="0">
              <a:solidFill>
                <a:srgbClr val="C00000"/>
              </a:solidFill>
              <a:effectLst>
                <a:outerShdw blurRad="38100" dist="38100" dir="2700000" algn="tl">
                  <a:srgbClr val="000000">
                    <a:alpha val="43137"/>
                  </a:srgbClr>
                </a:outerShdw>
              </a:effectLst>
            </a:endParaRPr>
          </a:p>
        </p:txBody>
      </p:sp>
      <p:sp>
        <p:nvSpPr>
          <p:cNvPr id="10" name="矩形 9"/>
          <p:cNvSpPr/>
          <p:nvPr/>
        </p:nvSpPr>
        <p:spPr bwMode="auto">
          <a:xfrm>
            <a:off x="257311" y="1412776"/>
            <a:ext cx="4818745" cy="648072"/>
          </a:xfrm>
          <a:prstGeom prst="rect">
            <a:avLst/>
          </a:prstGeom>
          <a:solidFill>
            <a:schemeClr val="bg1">
              <a:lumMod val="95000"/>
            </a:schemeClr>
          </a:solidFill>
          <a:ln>
            <a:solidFill>
              <a:schemeClr val="accent1"/>
            </a:solidFill>
          </a:ln>
        </p:spPr>
        <p:txBody>
          <a:bodyPr rtlCol="0" anchor="ctr"/>
          <a:lstStyle/>
          <a:p>
            <a:r>
              <a:rPr lang="en-US" sz="2400" b="1" dirty="0" smtClean="0">
                <a:sym typeface="Wingdings 2" panose="05020102010507070707"/>
              </a:rPr>
              <a:t> </a:t>
            </a:r>
            <a:r>
              <a:rPr lang="en-US" sz="2400" b="1" dirty="0" smtClean="0"/>
              <a:t>no </a:t>
            </a:r>
            <a:r>
              <a:rPr lang="en-US" sz="2400" b="1" dirty="0"/>
              <a:t>oxygen in its </a:t>
            </a:r>
            <a:r>
              <a:rPr lang="en-US" sz="2400" b="1" dirty="0" smtClean="0"/>
              <a:t>atmosphere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矩形 13"/>
          <p:cNvSpPr/>
          <p:nvPr/>
        </p:nvSpPr>
        <p:spPr bwMode="auto">
          <a:xfrm>
            <a:off x="257311" y="2348880"/>
            <a:ext cx="4818745" cy="648072"/>
          </a:xfrm>
          <a:prstGeom prst="rect">
            <a:avLst/>
          </a:prstGeom>
          <a:solidFill>
            <a:schemeClr val="bg1">
              <a:lumMod val="95000"/>
            </a:schemeClr>
          </a:solidFill>
          <a:ln>
            <a:solidFill>
              <a:schemeClr val="accent1"/>
            </a:solidFill>
          </a:ln>
        </p:spPr>
        <p:txBody>
          <a:bodyPr rtlCol="0" anchor="ctr"/>
          <a:lstStyle/>
          <a:p>
            <a:r>
              <a:rPr lang="en-US" sz="2400" b="1" dirty="0" smtClean="0">
                <a:sym typeface="Wingdings 2" panose="05020102010507070707"/>
              </a:rPr>
              <a:t> very </a:t>
            </a:r>
            <a:r>
              <a:rPr lang="en-US" sz="2400" b="1" dirty="0">
                <a:sym typeface="Wingdings 2" panose="05020102010507070707"/>
              </a:rPr>
              <a:t>cold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5" name="矩形 14"/>
          <p:cNvSpPr/>
          <p:nvPr/>
        </p:nvSpPr>
        <p:spPr bwMode="auto">
          <a:xfrm>
            <a:off x="240005" y="3278758"/>
            <a:ext cx="4818745" cy="648072"/>
          </a:xfrm>
          <a:prstGeom prst="rect">
            <a:avLst/>
          </a:prstGeom>
          <a:solidFill>
            <a:schemeClr val="bg1">
              <a:lumMod val="95000"/>
            </a:schemeClr>
          </a:solidFill>
          <a:ln>
            <a:solidFill>
              <a:schemeClr val="accent1"/>
            </a:solidFill>
          </a:ln>
        </p:spPr>
        <p:txBody>
          <a:bodyPr rtlCol="0" anchor="ctr"/>
          <a:lstStyle/>
          <a:p>
            <a:r>
              <a:rPr lang="en-US" sz="2400" b="1" dirty="0" smtClean="0">
                <a:sym typeface="Wingdings 2" panose="05020102010507070707"/>
              </a:rPr>
              <a:t> radiation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6" name="矩形 15"/>
          <p:cNvSpPr/>
          <p:nvPr/>
        </p:nvSpPr>
        <p:spPr bwMode="auto">
          <a:xfrm>
            <a:off x="257311" y="4221088"/>
            <a:ext cx="4818745" cy="648072"/>
          </a:xfrm>
          <a:prstGeom prst="rect">
            <a:avLst/>
          </a:prstGeom>
          <a:solidFill>
            <a:schemeClr val="bg1">
              <a:lumMod val="95000"/>
            </a:schemeClr>
          </a:solidFill>
          <a:ln>
            <a:solidFill>
              <a:schemeClr val="accent1"/>
            </a:solidFill>
          </a:ln>
        </p:spPr>
        <p:txBody>
          <a:bodyPr rtlCol="0" anchor="ctr"/>
          <a:lstStyle/>
          <a:p>
            <a:r>
              <a:rPr lang="en-US" sz="2400" b="1" dirty="0">
                <a:sym typeface="Wingdings 2" panose="05020102010507070707"/>
              </a:rPr>
              <a:t> t</a:t>
            </a:r>
            <a:r>
              <a:rPr lang="en-US" sz="2400" b="1" dirty="0" smtClean="0">
                <a:sym typeface="Wingdings 2" panose="05020102010507070707"/>
              </a:rPr>
              <a:t>he atmospheric </a:t>
            </a:r>
            <a:r>
              <a:rPr lang="en-US" sz="2400" b="1" dirty="0">
                <a:sym typeface="Wingdings 2" panose="05020102010507070707"/>
              </a:rPr>
              <a:t>pressure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7" name="矩形 16"/>
          <p:cNvSpPr/>
          <p:nvPr/>
        </p:nvSpPr>
        <p:spPr bwMode="auto">
          <a:xfrm>
            <a:off x="240005" y="5229200"/>
            <a:ext cx="7294630" cy="648072"/>
          </a:xfrm>
          <a:prstGeom prst="rect">
            <a:avLst/>
          </a:prstGeom>
          <a:solidFill>
            <a:schemeClr val="bg1">
              <a:lumMod val="95000"/>
            </a:schemeClr>
          </a:solidFill>
          <a:ln>
            <a:solidFill>
              <a:schemeClr val="accent1"/>
            </a:solidFill>
          </a:ln>
        </p:spPr>
        <p:txBody>
          <a:bodyPr rtlCol="0" anchor="ctr"/>
          <a:lstStyle/>
          <a:p>
            <a:r>
              <a:rPr lang="en-GB" sz="2400" b="1" dirty="0">
                <a:solidFill>
                  <a:srgbClr val="0000FF"/>
                </a:solidFill>
                <a:latin typeface="Times New Roman" panose="02020603050405020304" pitchFamily="18" charset="0"/>
                <a:cs typeface="Times New Roman" panose="02020603050405020304" pitchFamily="18" charset="0"/>
              </a:rPr>
              <a:t> in a protected environment in a heated capsule </a:t>
            </a:r>
            <a:r>
              <a:rPr lang="en-GB" sz="2400" b="1" dirty="0" smtClean="0">
                <a:solidFill>
                  <a:srgbClr val="0000FF"/>
                </a:solidFill>
                <a:latin typeface="Times New Roman" panose="02020603050405020304" pitchFamily="18" charset="0"/>
                <a:cs typeface="Times New Roman" panose="02020603050405020304" pitchFamily="18" charset="0"/>
              </a:rPr>
              <a:t>with </a:t>
            </a:r>
            <a:r>
              <a:rPr lang="en-GB" sz="2400" b="1" dirty="0">
                <a:solidFill>
                  <a:srgbClr val="0000FF"/>
                </a:solidFill>
                <a:latin typeface="Times New Roman" panose="02020603050405020304" pitchFamily="18" charset="0"/>
                <a:cs typeface="Times New Roman" panose="02020603050405020304" pitchFamily="18" charset="0"/>
              </a:rPr>
              <a:t>source of oxygen</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83568" y="548680"/>
          <a:ext cx="7992887" cy="5361459"/>
        </p:xfrm>
        <a:graphic>
          <a:graphicData uri="http://schemas.openxmlformats.org/drawingml/2006/table">
            <a:tbl>
              <a:tblPr>
                <a:tableStyleId>{5C22544A-7EE6-4342-B048-85BDC9FD1C3A}</a:tableStyleId>
              </a:tblPr>
              <a:tblGrid>
                <a:gridCol w="1811826"/>
                <a:gridCol w="6181061"/>
              </a:tblGrid>
              <a:tr h="670098">
                <a:tc>
                  <a:txBody>
                    <a:bodyPr/>
                    <a:lstStyle/>
                    <a:p>
                      <a:pPr algn="ctr">
                        <a:spcAft>
                          <a:spcPts val="0"/>
                        </a:spcAft>
                      </a:pPr>
                      <a:r>
                        <a:rPr lang="en-US" sz="2400" b="1" dirty="0" smtClean="0">
                          <a:solidFill>
                            <a:srgbClr val="C00000"/>
                          </a:solidFill>
                          <a:effectLst>
                            <a:outerShdw blurRad="38100" dist="38100" dir="2700000" algn="tl">
                              <a:srgbClr val="000000">
                                <a:alpha val="43137"/>
                              </a:srgbClr>
                            </a:outerShdw>
                          </a:effectLst>
                        </a:rPr>
                        <a:t>Problems</a:t>
                      </a:r>
                      <a:endParaRPr lang="en-GB" sz="2400" b="1" dirty="0">
                        <a:solidFill>
                          <a:srgbClr val="C00000"/>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c>
                  <a:txBody>
                    <a:bodyPr/>
                    <a:lstStyle/>
                    <a:p>
                      <a:pPr algn="ctr">
                        <a:spcAft>
                          <a:spcPts val="0"/>
                        </a:spcAft>
                      </a:pPr>
                      <a:r>
                        <a:rPr lang="en-US" sz="2400" b="1" dirty="0" smtClean="0">
                          <a:solidFill>
                            <a:srgbClr val="C00000"/>
                          </a:solidFill>
                          <a:effectLst>
                            <a:outerShdw blurRad="38100" dist="38100" dir="2700000" algn="tl">
                              <a:srgbClr val="000000">
                                <a:alpha val="43137"/>
                              </a:srgbClr>
                            </a:outerShdw>
                          </a:effectLst>
                        </a:rPr>
                        <a:t>Solution</a:t>
                      </a:r>
                      <a:r>
                        <a:rPr lang="en-US" altLang="zh-CN" sz="2400" b="1" dirty="0" smtClean="0">
                          <a:solidFill>
                            <a:srgbClr val="C00000"/>
                          </a:solidFill>
                          <a:effectLst>
                            <a:outerShdw blurRad="38100" dist="38100" dir="2700000" algn="tl">
                              <a:srgbClr val="000000">
                                <a:alpha val="43137"/>
                              </a:srgbClr>
                            </a:outerShdw>
                          </a:effectLst>
                        </a:rPr>
                        <a:t>s</a:t>
                      </a:r>
                      <a:endParaRPr lang="en-GB" sz="2400" b="1" dirty="0">
                        <a:solidFill>
                          <a:srgbClr val="C00000"/>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r>
              <a:tr h="670098">
                <a:tc>
                  <a:txBody>
                    <a:bodyPr/>
                    <a:lstStyle/>
                    <a:p>
                      <a:pPr>
                        <a:spcAft>
                          <a:spcPts val="0"/>
                        </a:spcAft>
                      </a:pPr>
                      <a:endParaRPr lang="en-GB" sz="2400" b="1" dirty="0">
                        <a:solidFill>
                          <a:srgbClr val="0000FF"/>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c>
                  <a:txBody>
                    <a:bodyPr/>
                    <a:lstStyle/>
                    <a:p>
                      <a:pPr>
                        <a:spcAft>
                          <a:spcPts val="0"/>
                        </a:spcAft>
                      </a:pPr>
                      <a:endParaRPr lang="en-GB" sz="2400" b="1" dirty="0">
                        <a:solidFill>
                          <a:srgbClr val="0000FF"/>
                        </a:solidFill>
                        <a:effectLst/>
                        <a:latin typeface="Calibri" panose="020F0502020204030204"/>
                        <a:ea typeface="宋体" panose="02010600030101010101" pitchFamily="2" charset="-122"/>
                        <a:cs typeface="Times New Roman" panose="02020603050405020304"/>
                      </a:endParaRPr>
                    </a:p>
                  </a:txBody>
                  <a:tcPr marL="61585" marR="61585" marT="8554" marB="0"/>
                </a:tc>
              </a:tr>
              <a:tr h="1340196">
                <a:tc>
                  <a:txBody>
                    <a:bodyPr/>
                    <a:lstStyle/>
                    <a:p>
                      <a:pPr>
                        <a:spcAft>
                          <a:spcPts val="0"/>
                        </a:spcAft>
                      </a:pPr>
                      <a:endParaRPr lang="en-GB" sz="2400" b="1" dirty="0">
                        <a:solidFill>
                          <a:srgbClr val="0000FF"/>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c>
                  <a:txBody>
                    <a:bodyPr/>
                    <a:lstStyle/>
                    <a:p>
                      <a:pPr>
                        <a:spcAft>
                          <a:spcPts val="0"/>
                        </a:spcAft>
                      </a:pPr>
                      <a:endParaRPr lang="en-GB" sz="2400" b="1" dirty="0" smtClean="0">
                        <a:solidFill>
                          <a:srgbClr val="0000FF"/>
                        </a:solidFill>
                        <a:effectLst/>
                      </a:endParaRPr>
                    </a:p>
                  </a:txBody>
                  <a:tcPr marL="61585" marR="61585" marT="8554" marB="0"/>
                </a:tc>
              </a:tr>
              <a:tr h="2010969">
                <a:tc>
                  <a:txBody>
                    <a:bodyPr/>
                    <a:lstStyle/>
                    <a:p>
                      <a:pPr>
                        <a:spcAft>
                          <a:spcPts val="0"/>
                        </a:spcAft>
                      </a:pPr>
                      <a:endParaRPr lang="en-GB" sz="2400" b="1" dirty="0">
                        <a:solidFill>
                          <a:srgbClr val="0000FF"/>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c>
                  <a:txBody>
                    <a:bodyPr/>
                    <a:lstStyle/>
                    <a:p>
                      <a:pPr>
                        <a:spcAft>
                          <a:spcPts val="0"/>
                        </a:spcAft>
                      </a:pPr>
                      <a:endParaRPr lang="en-US" sz="1800" kern="1200" dirty="0" smtClean="0">
                        <a:solidFill>
                          <a:schemeClr val="dk1"/>
                        </a:solidFill>
                        <a:effectLst/>
                        <a:latin typeface="+mn-lt"/>
                        <a:ea typeface="+mn-ea"/>
                        <a:cs typeface="+mn-cs"/>
                        <a:sym typeface="Wingdings 2" panose="05020102010507070707"/>
                      </a:endParaRPr>
                    </a:p>
                    <a:p>
                      <a:pPr>
                        <a:spcAft>
                          <a:spcPts val="0"/>
                        </a:spcAft>
                      </a:pPr>
                      <a:endParaRPr lang="en-US" sz="1800" kern="1200" dirty="0" smtClean="0">
                        <a:solidFill>
                          <a:schemeClr val="dk1"/>
                        </a:solidFill>
                        <a:effectLst/>
                        <a:latin typeface="+mn-lt"/>
                        <a:ea typeface="+mn-ea"/>
                        <a:cs typeface="+mn-cs"/>
                        <a:sym typeface="Wingdings 2" panose="05020102010507070707"/>
                      </a:endParaRPr>
                    </a:p>
                  </a:txBody>
                  <a:tcPr marL="61585" marR="61585" marT="8554" marB="0"/>
                </a:tc>
              </a:tr>
              <a:tr h="670098">
                <a:tc>
                  <a:txBody>
                    <a:bodyPr/>
                    <a:lstStyle/>
                    <a:p>
                      <a:pPr>
                        <a:spcAft>
                          <a:spcPts val="0"/>
                        </a:spcAft>
                      </a:pPr>
                      <a:endParaRPr lang="en-GB" sz="2400" b="1" dirty="0">
                        <a:solidFill>
                          <a:srgbClr val="0000FF"/>
                        </a:solidFill>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a:txBody>
                  <a:tcPr marL="61585" marR="61585" marT="8554" marB="0"/>
                </a:tc>
                <a:tc>
                  <a:txBody>
                    <a:bodyPr/>
                    <a:lstStyle/>
                    <a:p>
                      <a:pPr>
                        <a:spcAft>
                          <a:spcPts val="0"/>
                        </a:spcAft>
                      </a:pPr>
                      <a:endParaRPr lang="en-GB" sz="2400" b="1" dirty="0">
                        <a:solidFill>
                          <a:srgbClr val="0000FF"/>
                        </a:solidFill>
                        <a:effectLst/>
                        <a:latin typeface="Calibri" panose="020F0502020204030204"/>
                        <a:ea typeface="宋体" panose="02010600030101010101" pitchFamily="2" charset="-122"/>
                        <a:cs typeface="Times New Roman" panose="02020603050405020304"/>
                      </a:endParaRPr>
                    </a:p>
                  </a:txBody>
                  <a:tcPr marL="61585" marR="61585" marT="8554" marB="0"/>
                </a:tc>
              </a:tr>
            </a:tbl>
          </a:graphicData>
        </a:graphic>
      </p:graphicFrame>
      <p:sp>
        <p:nvSpPr>
          <p:cNvPr id="4" name="矩形 3"/>
          <p:cNvSpPr/>
          <p:nvPr/>
        </p:nvSpPr>
        <p:spPr>
          <a:xfrm>
            <a:off x="755576" y="1119690"/>
            <a:ext cx="1872207" cy="830997"/>
          </a:xfrm>
          <a:prstGeom prst="rect">
            <a:avLst/>
          </a:prstGeom>
        </p:spPr>
        <p:txBody>
          <a:bodyPr wrap="square">
            <a:spAutoFit/>
          </a:bodyPr>
          <a:lstStyle/>
          <a:p>
            <a:pPr>
              <a:spcAft>
                <a:spcPts val="0"/>
              </a:spcAft>
            </a:pPr>
            <a:r>
              <a:rPr lang="en-US" sz="2400" b="1" dirty="0">
                <a:effectLst>
                  <a:outerShdw blurRad="38100" dist="38100" dir="2700000" algn="tl">
                    <a:srgbClr val="000000">
                      <a:alpha val="43137"/>
                    </a:srgbClr>
                  </a:outerShdw>
                </a:effectLst>
              </a:rPr>
              <a:t>Breathable air</a:t>
            </a:r>
            <a:endParaRPr lang="en-GB" sz="2400" b="1" dirty="0">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p:txBody>
      </p:sp>
      <p:sp>
        <p:nvSpPr>
          <p:cNvPr id="5" name="矩形 4"/>
          <p:cNvSpPr/>
          <p:nvPr/>
        </p:nvSpPr>
        <p:spPr>
          <a:xfrm>
            <a:off x="867603" y="2348880"/>
            <a:ext cx="1029256" cy="461665"/>
          </a:xfrm>
          <a:prstGeom prst="rect">
            <a:avLst/>
          </a:prstGeom>
        </p:spPr>
        <p:txBody>
          <a:bodyPr wrap="none">
            <a:spAutoFit/>
          </a:bodyPr>
          <a:lstStyle/>
          <a:p>
            <a:pPr>
              <a:spcAft>
                <a:spcPts val="0"/>
              </a:spcAft>
            </a:pPr>
            <a:r>
              <a:rPr lang="en-US" sz="2400" b="1" dirty="0">
                <a:effectLst>
                  <a:outerShdw blurRad="38100" dist="38100" dir="2700000" algn="tl">
                    <a:srgbClr val="000000">
                      <a:alpha val="43137"/>
                    </a:srgbClr>
                  </a:outerShdw>
                </a:effectLst>
              </a:rPr>
              <a:t>Water</a:t>
            </a:r>
            <a:endParaRPr lang="en-GB" sz="2400" b="1" dirty="0">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p:txBody>
      </p:sp>
      <p:sp>
        <p:nvSpPr>
          <p:cNvPr id="7" name="矩形 6"/>
          <p:cNvSpPr/>
          <p:nvPr/>
        </p:nvSpPr>
        <p:spPr>
          <a:xfrm>
            <a:off x="828233" y="3861048"/>
            <a:ext cx="1107996" cy="461665"/>
          </a:xfrm>
          <a:prstGeom prst="rect">
            <a:avLst/>
          </a:prstGeom>
        </p:spPr>
        <p:txBody>
          <a:bodyPr wrap="none">
            <a:spAutoFit/>
          </a:bodyPr>
          <a:lstStyle/>
          <a:p>
            <a:pPr lvl="0" fontAlgn="auto">
              <a:spcBef>
                <a:spcPts val="0"/>
              </a:spcBef>
              <a:spcAft>
                <a:spcPts val="0"/>
              </a:spcAft>
            </a:pPr>
            <a:r>
              <a:rPr lang="en-US" sz="2400" b="1" dirty="0">
                <a:effectLst>
                  <a:outerShdw blurRad="38100" dist="38100" dir="2700000" algn="tl">
                    <a:srgbClr val="000000">
                      <a:alpha val="43137"/>
                    </a:srgbClr>
                  </a:outerShdw>
                </a:effectLst>
                <a:latin typeface="Arial" panose="020B0604020202020204"/>
                <a:ea typeface="宋体" panose="02010600030101010101" pitchFamily="2" charset="-122"/>
              </a:rPr>
              <a:t>Power</a:t>
            </a:r>
            <a:endParaRPr lang="en-GB" sz="2400" b="1" dirty="0">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p:txBody>
      </p:sp>
      <p:sp>
        <p:nvSpPr>
          <p:cNvPr id="9" name="矩形 8"/>
          <p:cNvSpPr/>
          <p:nvPr/>
        </p:nvSpPr>
        <p:spPr>
          <a:xfrm>
            <a:off x="829923" y="5322113"/>
            <a:ext cx="934871" cy="461665"/>
          </a:xfrm>
          <a:prstGeom prst="rect">
            <a:avLst/>
          </a:prstGeom>
        </p:spPr>
        <p:txBody>
          <a:bodyPr wrap="none">
            <a:spAutoFit/>
          </a:bodyPr>
          <a:lstStyle/>
          <a:p>
            <a:pPr lvl="0" fontAlgn="auto">
              <a:spcBef>
                <a:spcPts val="0"/>
              </a:spcBef>
              <a:spcAft>
                <a:spcPts val="0"/>
              </a:spcAft>
            </a:pPr>
            <a:r>
              <a:rPr lang="en-US" sz="2400" b="1" dirty="0">
                <a:effectLst>
                  <a:outerShdw blurRad="38100" dist="38100" dir="2700000" algn="tl">
                    <a:srgbClr val="000000">
                      <a:alpha val="43137"/>
                    </a:srgbClr>
                  </a:outerShdw>
                </a:effectLst>
                <a:latin typeface="Arial" panose="020B0604020202020204"/>
                <a:ea typeface="宋体" panose="02010600030101010101" pitchFamily="2" charset="-122"/>
              </a:rPr>
              <a:t>Food</a:t>
            </a:r>
            <a:endParaRPr lang="en-GB" sz="2400" b="1" dirty="0">
              <a:effectLst>
                <a:outerShdw blurRad="38100" dist="38100" dir="2700000" algn="tl">
                  <a:srgbClr val="000000">
                    <a:alpha val="43137"/>
                  </a:srgbClr>
                </a:outerShdw>
              </a:effectLst>
              <a:latin typeface="Calibri" panose="020F0502020204030204"/>
              <a:ea typeface="宋体" panose="02010600030101010101" pitchFamily="2" charset="-122"/>
              <a:cs typeface="Times New Roman" panose="02020603050405020304"/>
            </a:endParaRPr>
          </a:p>
        </p:txBody>
      </p:sp>
      <p:sp>
        <p:nvSpPr>
          <p:cNvPr id="11" name="矩形 10"/>
          <p:cNvSpPr/>
          <p:nvPr/>
        </p:nvSpPr>
        <p:spPr>
          <a:xfrm>
            <a:off x="2505658" y="1268760"/>
            <a:ext cx="3430747" cy="400110"/>
          </a:xfrm>
          <a:prstGeom prst="rect">
            <a:avLst/>
          </a:prstGeom>
        </p:spPr>
        <p:txBody>
          <a:bodyPr wrap="none">
            <a:spAutoFit/>
          </a:bodyPr>
          <a:lstStyle/>
          <a:p>
            <a:pPr lvl="0" fontAlgn="auto">
              <a:spcBef>
                <a:spcPts val="0"/>
              </a:spcBef>
              <a:spcAft>
                <a:spcPts val="0"/>
              </a:spcAft>
            </a:pPr>
            <a:r>
              <a:rPr lang="en-US" sz="2000" b="1" dirty="0">
                <a:solidFill>
                  <a:srgbClr val="0000FF"/>
                </a:solidFill>
                <a:latin typeface="Arial" panose="020B0604020202020204"/>
                <a:ea typeface="宋体" panose="02010600030101010101" pitchFamily="2" charset="-122"/>
              </a:rPr>
              <a:t>Harvest oxygen in the soil </a:t>
            </a:r>
            <a:endParaRPr lang="en-GB" sz="2000" b="1" dirty="0">
              <a:solidFill>
                <a:srgbClr val="0000FF"/>
              </a:solidFill>
              <a:latin typeface="Calibri" panose="020F0502020204030204"/>
              <a:ea typeface="宋体" panose="02010600030101010101" pitchFamily="2" charset="-122"/>
              <a:cs typeface="Times New Roman" panose="02020603050405020304"/>
            </a:endParaRPr>
          </a:p>
        </p:txBody>
      </p:sp>
      <p:sp>
        <p:nvSpPr>
          <p:cNvPr id="12" name="矩形 11"/>
          <p:cNvSpPr/>
          <p:nvPr/>
        </p:nvSpPr>
        <p:spPr>
          <a:xfrm>
            <a:off x="2457393" y="1937465"/>
            <a:ext cx="6192688" cy="707886"/>
          </a:xfrm>
          <a:prstGeom prst="rect">
            <a:avLst/>
          </a:prstGeom>
        </p:spPr>
        <p:txBody>
          <a:bodyPr wrap="square">
            <a:spAutoFit/>
          </a:bodyPr>
          <a:lstStyle/>
          <a:p>
            <a:r>
              <a:rPr lang="en-US" sz="2000" dirty="0">
                <a:sym typeface="Wingdings 2" panose="05020102010507070707"/>
              </a:rPr>
              <a:t></a:t>
            </a:r>
            <a:r>
              <a:rPr lang="en-US" sz="2000" dirty="0"/>
              <a:t> </a:t>
            </a:r>
            <a:r>
              <a:rPr lang="en-US" sz="2000" b="1" dirty="0" smtClean="0">
                <a:solidFill>
                  <a:srgbClr val="0000FF"/>
                </a:solidFill>
              </a:rPr>
              <a:t>Collect </a:t>
            </a:r>
            <a:r>
              <a:rPr lang="en-US" sz="2000" b="1" dirty="0">
                <a:solidFill>
                  <a:srgbClr val="0000FF"/>
                </a:solidFill>
              </a:rPr>
              <a:t>the buried ice at the south pole of the moon.</a:t>
            </a:r>
            <a:endParaRPr lang="en-GB" sz="2000" dirty="0"/>
          </a:p>
        </p:txBody>
      </p:sp>
      <p:sp>
        <p:nvSpPr>
          <p:cNvPr id="13" name="矩形 12"/>
          <p:cNvSpPr/>
          <p:nvPr/>
        </p:nvSpPr>
        <p:spPr>
          <a:xfrm>
            <a:off x="2461331" y="2579712"/>
            <a:ext cx="6048672" cy="707886"/>
          </a:xfrm>
          <a:prstGeom prst="rect">
            <a:avLst/>
          </a:prstGeom>
        </p:spPr>
        <p:txBody>
          <a:bodyPr wrap="square">
            <a:spAutoFit/>
          </a:bodyPr>
          <a:lstStyle/>
          <a:p>
            <a:pPr>
              <a:spcAft>
                <a:spcPts val="0"/>
              </a:spcAft>
            </a:pPr>
            <a:r>
              <a:rPr lang="en-US" sz="2000" dirty="0">
                <a:sym typeface="Wingdings 2" panose="05020102010507070707"/>
              </a:rPr>
              <a:t></a:t>
            </a:r>
            <a:r>
              <a:rPr lang="en-US" sz="2000" dirty="0"/>
              <a:t> </a:t>
            </a:r>
            <a:r>
              <a:rPr lang="en-US" sz="2000" b="1" dirty="0" smtClean="0">
                <a:solidFill>
                  <a:srgbClr val="0000FF"/>
                </a:solidFill>
              </a:rPr>
              <a:t>Create </a:t>
            </a:r>
            <a:r>
              <a:rPr lang="en-US" sz="2000" b="1" dirty="0">
                <a:solidFill>
                  <a:srgbClr val="0000FF"/>
                </a:solidFill>
              </a:rPr>
              <a:t>water with oxygen and hydrogen shipped from the Earth.</a:t>
            </a:r>
            <a:endParaRPr lang="en-GB" sz="2000" b="1" dirty="0">
              <a:solidFill>
                <a:srgbClr val="0000FF"/>
              </a:solidFill>
              <a:latin typeface="Calibri" panose="020F0502020204030204"/>
              <a:ea typeface="宋体" panose="02010600030101010101" pitchFamily="2" charset="-122"/>
              <a:cs typeface="Times New Roman" panose="02020603050405020304"/>
            </a:endParaRPr>
          </a:p>
        </p:txBody>
      </p:sp>
      <p:sp>
        <p:nvSpPr>
          <p:cNvPr id="14" name="矩形 13"/>
          <p:cNvSpPr/>
          <p:nvPr/>
        </p:nvSpPr>
        <p:spPr>
          <a:xfrm>
            <a:off x="2479789" y="3455865"/>
            <a:ext cx="3244799" cy="400110"/>
          </a:xfrm>
          <a:prstGeom prst="rect">
            <a:avLst/>
          </a:prstGeom>
        </p:spPr>
        <p:txBody>
          <a:bodyPr wrap="none">
            <a:spAutoFit/>
          </a:bodyPr>
          <a:lstStyle/>
          <a:p>
            <a:pPr>
              <a:spcAft>
                <a:spcPts val="0"/>
              </a:spcAft>
            </a:pPr>
            <a:r>
              <a:rPr lang="en-US" sz="2000" dirty="0">
                <a:solidFill>
                  <a:schemeClr val="dk1"/>
                </a:solidFill>
                <a:sym typeface="Wingdings 2" panose="05020102010507070707"/>
              </a:rPr>
              <a:t></a:t>
            </a:r>
            <a:r>
              <a:rPr lang="en-US" sz="2000" dirty="0">
                <a:solidFill>
                  <a:schemeClr val="dk1"/>
                </a:solidFill>
              </a:rPr>
              <a:t> </a:t>
            </a:r>
            <a:r>
              <a:rPr lang="en-US" sz="2000" b="1" dirty="0">
                <a:solidFill>
                  <a:srgbClr val="0000FF"/>
                </a:solidFill>
              </a:rPr>
              <a:t>Manufacture solar cells</a:t>
            </a:r>
            <a:endParaRPr lang="en-GB" sz="2000" b="1" dirty="0">
              <a:solidFill>
                <a:srgbClr val="0000FF"/>
              </a:solidFill>
            </a:endParaRPr>
          </a:p>
        </p:txBody>
      </p:sp>
      <p:sp>
        <p:nvSpPr>
          <p:cNvPr id="15" name="矩形 14"/>
          <p:cNvSpPr/>
          <p:nvPr/>
        </p:nvSpPr>
        <p:spPr>
          <a:xfrm>
            <a:off x="2505658" y="3855975"/>
            <a:ext cx="6219104" cy="707886"/>
          </a:xfrm>
          <a:prstGeom prst="rect">
            <a:avLst/>
          </a:prstGeom>
        </p:spPr>
        <p:txBody>
          <a:bodyPr wrap="square">
            <a:spAutoFit/>
          </a:bodyPr>
          <a:lstStyle/>
          <a:p>
            <a:pPr>
              <a:spcAft>
                <a:spcPts val="0"/>
              </a:spcAft>
            </a:pPr>
            <a:r>
              <a:rPr lang="en-US" sz="2000" dirty="0">
                <a:solidFill>
                  <a:schemeClr val="dk1"/>
                </a:solidFill>
                <a:sym typeface="Wingdings 2" panose="05020102010507070707"/>
              </a:rPr>
              <a:t></a:t>
            </a:r>
            <a:r>
              <a:rPr lang="en-US" sz="2000" dirty="0">
                <a:solidFill>
                  <a:schemeClr val="dk1"/>
                </a:solidFill>
              </a:rPr>
              <a:t> </a:t>
            </a:r>
            <a:r>
              <a:rPr lang="en-US" sz="2000" b="1" dirty="0">
                <a:solidFill>
                  <a:srgbClr val="0000FF"/>
                </a:solidFill>
              </a:rPr>
              <a:t>Generate electricity from the reaction of hydrogen and </a:t>
            </a:r>
            <a:r>
              <a:rPr lang="en-US" sz="2000" b="1" dirty="0" smtClean="0">
                <a:solidFill>
                  <a:srgbClr val="0000FF"/>
                </a:solidFill>
              </a:rPr>
              <a:t>oxygen</a:t>
            </a:r>
            <a:endParaRPr lang="en-GB" sz="2000" b="1" dirty="0">
              <a:solidFill>
                <a:srgbClr val="0000FF"/>
              </a:solidFill>
            </a:endParaRPr>
          </a:p>
        </p:txBody>
      </p:sp>
      <p:sp>
        <p:nvSpPr>
          <p:cNvPr id="16" name="矩形 15"/>
          <p:cNvSpPr/>
          <p:nvPr/>
        </p:nvSpPr>
        <p:spPr>
          <a:xfrm>
            <a:off x="2529360" y="4628270"/>
            <a:ext cx="2677336" cy="400110"/>
          </a:xfrm>
          <a:prstGeom prst="rect">
            <a:avLst/>
          </a:prstGeom>
        </p:spPr>
        <p:txBody>
          <a:bodyPr wrap="none">
            <a:spAutoFit/>
          </a:bodyPr>
          <a:lstStyle/>
          <a:p>
            <a:pPr>
              <a:spcAft>
                <a:spcPts val="0"/>
              </a:spcAft>
            </a:pPr>
            <a:r>
              <a:rPr lang="en-US" sz="2000" dirty="0">
                <a:solidFill>
                  <a:schemeClr val="dk1"/>
                </a:solidFill>
                <a:sym typeface="Wingdings 2" panose="05020102010507070707"/>
              </a:rPr>
              <a:t></a:t>
            </a:r>
            <a:r>
              <a:rPr lang="en-US" sz="2000" dirty="0">
                <a:solidFill>
                  <a:schemeClr val="dk1"/>
                </a:solidFill>
              </a:rPr>
              <a:t> </a:t>
            </a:r>
            <a:r>
              <a:rPr lang="en-US" sz="2000" b="1" dirty="0" smtClean="0">
                <a:solidFill>
                  <a:srgbClr val="0000FF"/>
                </a:solidFill>
              </a:rPr>
              <a:t>Use </a:t>
            </a:r>
            <a:r>
              <a:rPr lang="en-US" sz="2000" b="1" dirty="0">
                <a:solidFill>
                  <a:srgbClr val="0000FF"/>
                </a:solidFill>
              </a:rPr>
              <a:t>nuclear power</a:t>
            </a:r>
            <a:endParaRPr lang="en-GB" sz="2000" b="1" dirty="0">
              <a:solidFill>
                <a:srgbClr val="0000FF"/>
              </a:solidFill>
              <a:latin typeface="Calibri" panose="020F0502020204030204"/>
              <a:ea typeface="宋体" panose="02010600030101010101" pitchFamily="2" charset="-122"/>
              <a:cs typeface="Times New Roman" panose="02020603050405020304"/>
            </a:endParaRPr>
          </a:p>
        </p:txBody>
      </p:sp>
      <p:sp>
        <p:nvSpPr>
          <p:cNvPr id="17" name="矩形 16"/>
          <p:cNvSpPr/>
          <p:nvPr/>
        </p:nvSpPr>
        <p:spPr>
          <a:xfrm>
            <a:off x="2505658" y="5199003"/>
            <a:ext cx="6153516" cy="707886"/>
          </a:xfrm>
          <a:prstGeom prst="rect">
            <a:avLst/>
          </a:prstGeom>
        </p:spPr>
        <p:txBody>
          <a:bodyPr wrap="square">
            <a:spAutoFit/>
          </a:bodyPr>
          <a:lstStyle/>
          <a:p>
            <a:pPr>
              <a:spcAft>
                <a:spcPts val="0"/>
              </a:spcAft>
            </a:pPr>
            <a:r>
              <a:rPr lang="en-US" sz="2000" b="1" dirty="0">
                <a:solidFill>
                  <a:srgbClr val="0000FF"/>
                </a:solidFill>
              </a:rPr>
              <a:t>Grow food using chemicals like carbon, nitrogen oxygen, hydrogen, etc.</a:t>
            </a:r>
            <a:endParaRPr lang="en-GB" sz="2000" b="1" dirty="0">
              <a:solidFill>
                <a:srgbClr val="0000FF"/>
              </a:solidFill>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bwMode="auto">
          <a:xfrm>
            <a:off x="1979712" y="116632"/>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a:solidFill>
                  <a:srgbClr val="C00000"/>
                </a:solidFill>
                <a:effectLst>
                  <a:outerShdw blurRad="38100" dist="38100" dir="2700000" algn="tl">
                    <a:srgbClr val="000000">
                      <a:alpha val="43137"/>
                    </a:srgbClr>
                  </a:outerShdw>
                </a:effectLst>
              </a:rPr>
              <a:t>What if we lived on the moon?</a:t>
            </a:r>
            <a:endParaRPr lang="en-GB" sz="2400" b="1" dirty="0">
              <a:solidFill>
                <a:srgbClr val="C00000"/>
              </a:solidFill>
              <a:effectLst>
                <a:outerShdw blurRad="38100" dist="38100" dir="2700000" algn="tl">
                  <a:srgbClr val="000000">
                    <a:alpha val="43137"/>
                  </a:srgbClr>
                </a:outerShdw>
              </a:effectLst>
            </a:endParaRPr>
          </a:p>
        </p:txBody>
      </p:sp>
      <p:sp>
        <p:nvSpPr>
          <p:cNvPr id="3" name="矩形 2"/>
          <p:cNvSpPr/>
          <p:nvPr/>
        </p:nvSpPr>
        <p:spPr bwMode="auto">
          <a:xfrm>
            <a:off x="251520" y="1052736"/>
            <a:ext cx="8520426" cy="50405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Wouldn't it be cool to be able to live, vacation and work on the moon? Let's say we </a:t>
            </a:r>
            <a:r>
              <a:rPr lang="en-US" sz="2400" b="1" dirty="0" smtClean="0"/>
              <a:t>do </a:t>
            </a:r>
            <a:r>
              <a:rPr lang="en-US" sz="2400" b="1" dirty="0"/>
              <a:t>want to colonize the moon. </a:t>
            </a:r>
            <a:r>
              <a:rPr lang="en-US" sz="2400" b="1" dirty="0" smtClean="0"/>
              <a:t>But there </a:t>
            </a:r>
            <a:r>
              <a:rPr lang="en-US" sz="2400" b="1" dirty="0"/>
              <a:t>are some basic needs that the moon colonists would have to take care of: </a:t>
            </a:r>
            <a:r>
              <a:rPr lang="en-US" sz="2400" b="1" dirty="0">
                <a:solidFill>
                  <a:srgbClr val="C00000"/>
                </a:solidFill>
              </a:rPr>
              <a:t>breathable air, water, power and food.  </a:t>
            </a:r>
            <a:endParaRPr lang="en-GB" sz="2400" b="1" dirty="0">
              <a:solidFill>
                <a:srgbClr val="C00000"/>
              </a:solidFill>
            </a:endParaRPr>
          </a:p>
          <a:p>
            <a:pPr>
              <a:lnSpc>
                <a:spcPct val="150000"/>
              </a:lnSpc>
            </a:pPr>
            <a:r>
              <a:rPr lang="en-US" sz="2400" b="1" dirty="0"/>
              <a:t>Obtaining </a:t>
            </a:r>
            <a:r>
              <a:rPr lang="en-US" sz="2400" b="1" dirty="0">
                <a:solidFill>
                  <a:srgbClr val="C00000"/>
                </a:solidFill>
              </a:rPr>
              <a:t>breathable air</a:t>
            </a:r>
            <a:r>
              <a:rPr lang="en-US" sz="2400" b="1" dirty="0"/>
              <a:t>, in the form of oxygen, is fairly easy on the moon. The soil on the moon contains oxygen, which can be harvested using heat and electricity.</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bwMode="auto">
          <a:xfrm>
            <a:off x="1979712" y="116632"/>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200" b="1" dirty="0">
                <a:solidFill>
                  <a:srgbClr val="C00000"/>
                </a:solidFill>
                <a:effectLst>
                  <a:outerShdw blurRad="38100" dist="38100" dir="2700000" algn="tl">
                    <a:srgbClr val="000000">
                      <a:alpha val="43137"/>
                    </a:srgbClr>
                  </a:outerShdw>
                </a:effectLst>
              </a:rPr>
              <a:t>What if we lived on the moon?</a:t>
            </a:r>
            <a:endParaRPr lang="en-GB" sz="2200" b="1" dirty="0">
              <a:solidFill>
                <a:srgbClr val="C00000"/>
              </a:solidFill>
              <a:effectLst>
                <a:outerShdw blurRad="38100" dist="38100" dir="2700000" algn="tl">
                  <a:srgbClr val="000000">
                    <a:alpha val="43137"/>
                  </a:srgbClr>
                </a:outerShdw>
              </a:effectLst>
            </a:endParaRPr>
          </a:p>
        </p:txBody>
      </p:sp>
      <p:sp>
        <p:nvSpPr>
          <p:cNvPr id="3" name="矩形 2"/>
          <p:cNvSpPr/>
          <p:nvPr/>
        </p:nvSpPr>
        <p:spPr bwMode="auto">
          <a:xfrm>
            <a:off x="257311" y="980729"/>
            <a:ext cx="8553293" cy="5328591"/>
          </a:xfrm>
          <a:prstGeom prst="rect">
            <a:avLst/>
          </a:prstGeom>
          <a:solidFill>
            <a:schemeClr val="bg1">
              <a:lumMod val="95000"/>
            </a:schemeClr>
          </a:solidFill>
          <a:ln>
            <a:solidFill>
              <a:schemeClr val="accent1"/>
            </a:solidFill>
          </a:ln>
        </p:spPr>
        <p:txBody>
          <a:bodyPr rtlCol="0" anchor="ctr"/>
          <a:lstStyle/>
          <a:p>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4" name="矩形 3"/>
          <p:cNvSpPr/>
          <p:nvPr/>
        </p:nvSpPr>
        <p:spPr>
          <a:xfrm>
            <a:off x="501509" y="1052736"/>
            <a:ext cx="8064896" cy="5107873"/>
          </a:xfrm>
          <a:prstGeom prst="rect">
            <a:avLst/>
          </a:prstGeom>
        </p:spPr>
        <p:txBody>
          <a:bodyPr wrap="square">
            <a:spAutoFit/>
          </a:bodyPr>
          <a:lstStyle/>
          <a:p>
            <a:pPr>
              <a:lnSpc>
                <a:spcPct val="150000"/>
              </a:lnSpc>
            </a:pPr>
            <a:r>
              <a:rPr lang="en-US" sz="2200" b="1" dirty="0">
                <a:solidFill>
                  <a:srgbClr val="C00000"/>
                </a:solidFill>
              </a:rPr>
              <a:t>Water </a:t>
            </a:r>
            <a:r>
              <a:rPr lang="en-US" sz="2200" b="1" dirty="0"/>
              <a:t>is trickier. There’s now some evidence that there may be water, in the form of buried ice that has collected at the south pole of the moon. If so, water mining might be possible.</a:t>
            </a:r>
            <a:endParaRPr lang="en-GB" sz="2200" b="1" dirty="0"/>
          </a:p>
          <a:p>
            <a:pPr>
              <a:lnSpc>
                <a:spcPct val="150000"/>
              </a:lnSpc>
            </a:pPr>
            <a:r>
              <a:rPr lang="en-US" sz="2200" b="1" dirty="0"/>
              <a:t>If water isn't available on the moon, it must be imported from Earth. One way to do that would be to ship liquid hydrogen from the earth to the moon, and then react it with oxygen from the moon's soil to create water. As a side-benefit, the hydrogen can react with oxygen in a fuel cell to create electricity as it creates water</a:t>
            </a:r>
            <a:r>
              <a:rPr lang="en-US" sz="2200" b="1" dirty="0" smtClean="0"/>
              <a:t>.</a:t>
            </a:r>
            <a:endParaRPr lang="en-GB"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bwMode="auto">
          <a:xfrm>
            <a:off x="1979712" y="116632"/>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200" b="1" dirty="0">
                <a:solidFill>
                  <a:srgbClr val="C00000"/>
                </a:solidFill>
                <a:effectLst>
                  <a:outerShdw blurRad="38100" dist="38100" dir="2700000" algn="tl">
                    <a:srgbClr val="000000">
                      <a:alpha val="43137"/>
                    </a:srgbClr>
                  </a:outerShdw>
                </a:effectLst>
              </a:rPr>
              <a:t>What if we lived on the moon?</a:t>
            </a:r>
            <a:endParaRPr lang="en-GB" sz="2200" b="1" dirty="0">
              <a:solidFill>
                <a:srgbClr val="C00000"/>
              </a:solidFill>
              <a:effectLst>
                <a:outerShdw blurRad="38100" dist="38100" dir="2700000" algn="tl">
                  <a:srgbClr val="000000">
                    <a:alpha val="43137"/>
                  </a:srgbClr>
                </a:outerShdw>
              </a:effectLst>
            </a:endParaRPr>
          </a:p>
        </p:txBody>
      </p:sp>
      <p:sp>
        <p:nvSpPr>
          <p:cNvPr id="3" name="矩形 2"/>
          <p:cNvSpPr/>
          <p:nvPr/>
        </p:nvSpPr>
        <p:spPr bwMode="auto">
          <a:xfrm>
            <a:off x="257311" y="1124744"/>
            <a:ext cx="8553293" cy="5112568"/>
          </a:xfrm>
          <a:prstGeom prst="rect">
            <a:avLst/>
          </a:prstGeom>
          <a:solidFill>
            <a:schemeClr val="bg1">
              <a:lumMod val="95000"/>
            </a:schemeClr>
          </a:solidFill>
          <a:ln>
            <a:solidFill>
              <a:schemeClr val="accent1"/>
            </a:solidFill>
          </a:ln>
        </p:spPr>
        <p:txBody>
          <a:bodyPr rtlCol="0" anchor="ctr"/>
          <a:lstStyle/>
          <a:p>
            <a:pPr>
              <a:lnSpc>
                <a:spcPct val="150000"/>
              </a:lnSpc>
            </a:pPr>
            <a:r>
              <a:rPr lang="en-US" sz="2200" b="1" dirty="0">
                <a:solidFill>
                  <a:srgbClr val="C00000"/>
                </a:solidFill>
              </a:rPr>
              <a:t>Power</a:t>
            </a:r>
            <a:r>
              <a:rPr lang="en-US" sz="2200" b="1" dirty="0"/>
              <a:t> on the moon is an interesting challenge. It would probably be possible to manufacture solar cells on the moon, but sunlight is available only part of the time. As mentioned previously, hydrogen and oxygen can react in a fuel cell to create electricity. Nuclear power is another possibility, using uranium mined on the moon.</a:t>
            </a:r>
            <a:endParaRPr lang="en-GB" sz="2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单圆角矩形 1"/>
          <p:cNvSpPr/>
          <p:nvPr/>
        </p:nvSpPr>
        <p:spPr bwMode="auto">
          <a:xfrm>
            <a:off x="1979712" y="116632"/>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200" b="1" dirty="0">
                <a:solidFill>
                  <a:srgbClr val="C00000"/>
                </a:solidFill>
                <a:effectLst>
                  <a:outerShdw blurRad="38100" dist="38100" dir="2700000" algn="tl">
                    <a:srgbClr val="000000">
                      <a:alpha val="43137"/>
                    </a:srgbClr>
                  </a:outerShdw>
                </a:effectLst>
              </a:rPr>
              <a:t>What if we lived on the moon?</a:t>
            </a:r>
            <a:endParaRPr lang="en-GB" sz="2200" b="1" dirty="0">
              <a:solidFill>
                <a:srgbClr val="C00000"/>
              </a:solidFill>
              <a:effectLst>
                <a:outerShdw blurRad="38100" dist="38100" dir="2700000" algn="tl">
                  <a:srgbClr val="000000">
                    <a:alpha val="43137"/>
                  </a:srgbClr>
                </a:outerShdw>
              </a:effectLst>
            </a:endParaRPr>
          </a:p>
        </p:txBody>
      </p:sp>
      <p:sp>
        <p:nvSpPr>
          <p:cNvPr id="3" name="矩形 2"/>
          <p:cNvSpPr/>
          <p:nvPr/>
        </p:nvSpPr>
        <p:spPr bwMode="auto">
          <a:xfrm>
            <a:off x="323528" y="908720"/>
            <a:ext cx="8553293" cy="5472608"/>
          </a:xfrm>
          <a:prstGeom prst="rect">
            <a:avLst/>
          </a:prstGeom>
          <a:solidFill>
            <a:schemeClr val="bg1">
              <a:lumMod val="95000"/>
            </a:schemeClr>
          </a:solidFill>
          <a:ln>
            <a:solidFill>
              <a:schemeClr val="accent1"/>
            </a:solidFill>
          </a:ln>
        </p:spPr>
        <p:txBody>
          <a:bodyPr rtlCol="0" anchor="ctr"/>
          <a:lstStyle/>
          <a:p>
            <a:pPr>
              <a:lnSpc>
                <a:spcPct val="150000"/>
              </a:lnSpc>
            </a:pPr>
            <a:r>
              <a:rPr lang="en-US" sz="2200" b="1" dirty="0">
                <a:solidFill>
                  <a:srgbClr val="C00000"/>
                </a:solidFill>
              </a:rPr>
              <a:t>Food </a:t>
            </a:r>
            <a:r>
              <a:rPr lang="en-US" sz="2200" b="1" dirty="0"/>
              <a:t>is also a problem. The first thought that anyone on Earth would have is, “Grow the food on the moon” using chemicals like carbon, nitrogen oxygen, hydrogen, potassium, phosphorous, and so on. To grow a ton of wheat, you'll have to import all the chemicals not readily available on the moon. Once the first crop is in, and as long as the colony's population is stable, then the chemicals can be reused in a natural cycle. The plant grows, a person eats it, and the person excretes it as solid waste, liquid waste and carbon dioxide in the breath. These waste products then nourish the next batch of plants. </a:t>
            </a:r>
            <a:endParaRPr lang="en-GB" sz="2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5106</Words>
  <Application>WPS 演示</Application>
  <PresentationFormat>全屏显示(4:3)</PresentationFormat>
  <Paragraphs>218</Paragraphs>
  <Slides>18</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Times New Roman</vt:lpstr>
      <vt:lpstr>楷体</vt:lpstr>
      <vt:lpstr>华文琥珀</vt:lpstr>
      <vt:lpstr>华文隶书</vt:lpstr>
      <vt:lpstr>Wingdings 2</vt:lpstr>
      <vt:lpstr>Calibri</vt:lpstr>
      <vt:lpstr>Times New Roman</vt:lpstr>
      <vt:lpstr>Arial</vt:lpstr>
      <vt:lpstr>Wingdings 3</vt:lpstr>
      <vt:lpstr>微软雅黑</vt:lpstr>
      <vt:lpstr>Arial Unicode MS</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737</cp:revision>
  <dcterms:created xsi:type="dcterms:W3CDTF">2021-04-28T02:54:00Z</dcterms:created>
  <dcterms:modified xsi:type="dcterms:W3CDTF">2021-11-25T07:57:38Z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