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tags/tag12.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85" r:id="rId2"/>
    <p:sldId id="286" r:id="rId3"/>
    <p:sldId id="287" r:id="rId4"/>
    <p:sldId id="289" r:id="rId5"/>
    <p:sldId id="288" r:id="rId6"/>
    <p:sldId id="290" r:id="rId7"/>
    <p:sldId id="291" r:id="rId8"/>
    <p:sldId id="292" r:id="rId9"/>
    <p:sldId id="282" r:id="rId10"/>
    <p:sldId id="293" r:id="rId11"/>
    <p:sldId id="294" r:id="rId12"/>
    <p:sldId id="297" r:id="rId13"/>
    <p:sldId id="296" r:id="rId14"/>
    <p:sldId id="298" r:id="rId15"/>
    <p:sldId id="302" r:id="rId16"/>
    <p:sldId id="303" r:id="rId17"/>
    <p:sldId id="283" r:id="rId18"/>
    <p:sldId id="304" r:id="rId19"/>
    <p:sldId id="307" r:id="rId20"/>
    <p:sldId id="308" r:id="rId21"/>
    <p:sldId id="309" r:id="rId22"/>
    <p:sldId id="311" r:id="rId23"/>
    <p:sldId id="312" r:id="rId24"/>
    <p:sldId id="313" r:id="rId25"/>
  </p:sldIdLst>
  <p:sldSz cx="12192000" cy="6858000"/>
  <p:notesSz cx="6858000" cy="9144000"/>
  <p:embeddedFontLst>
    <p:embeddedFont>
      <p:font typeface="Calibri" pitchFamily="34" charset="0"/>
      <p:regular r:id="rId27"/>
      <p:bold r:id="rId28"/>
      <p:italic r:id="rId29"/>
      <p:boldItalic r:id="rId30"/>
    </p:embeddedFont>
    <p:embeddedFont>
      <p:font typeface="微软雅黑" pitchFamily="34" charset="-122"/>
      <p:regular r:id="rId31"/>
      <p:bold r:id="rId32"/>
    </p:embeddedFont>
    <p:embeddedFont>
      <p:font typeface="汉仪书魂体简" charset="-122"/>
      <p:regular r:id="rId33"/>
    </p:embeddedFont>
    <p:embeddedFont>
      <p:font typeface="方正粗黑宋简体" pitchFamily="2" charset="-122"/>
      <p:regular r:id="rId34"/>
    </p:embeddedFont>
    <p:embeddedFont>
      <p:font typeface="黑体" pitchFamily="49" charset="-122"/>
      <p:regular r:id="rId35"/>
    </p:embeddedFont>
    <p:embeddedFont>
      <p:font typeface="楷体" pitchFamily="49" charset="-122"/>
      <p:regular r:id="rId36"/>
    </p:embeddedFont>
    <p:embeddedFont>
      <p:font typeface="方正清刻本悦宋简体" charset="-122"/>
      <p:regular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PTer_Tang" initials="" lastIdx="1" clrIdx="0"/>
  <p:cmAuthor id="1" name="Thomas" initials="T"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DF3621"/>
    <a:srgbClr val="B7B3B2"/>
    <a:srgbClr val="C3B7A7"/>
    <a:srgbClr val="DE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726"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2022-03-10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2022-03-10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2022-03-10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1.xml"/><Relationship Id="rId7" Type="http://schemas.openxmlformats.org/officeDocument/2006/relationships/image" Target="../media/image3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slideLayout" Target="../slideLayouts/slideLayout1.xml"/><Relationship Id="rId4" Type="http://schemas.openxmlformats.org/officeDocument/2006/relationships/tags" Target="../tags/tag12.xml"/><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0" y="-17780"/>
            <a:ext cx="12202160" cy="6852285"/>
          </a:xfrm>
          <a:prstGeom prst="rect">
            <a:avLst/>
          </a:prstGeom>
          <a:gradFill>
            <a:gsLst>
              <a:gs pos="100000">
                <a:schemeClr val="accent1">
                  <a:lumMod val="5000"/>
                  <a:lumOff val="95000"/>
                  <a:alpha val="19000"/>
                </a:schemeClr>
              </a:gs>
              <a:gs pos="0">
                <a:schemeClr val="bg1">
                  <a:alpha val="8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9" name="文本框 8"/>
          <p:cNvSpPr txBox="1"/>
          <p:nvPr/>
        </p:nvSpPr>
        <p:spPr>
          <a:xfrm>
            <a:off x="0" y="1193165"/>
            <a:ext cx="11967845" cy="2251075"/>
          </a:xfrm>
          <a:prstGeom prst="rect">
            <a:avLst/>
          </a:prstGeom>
          <a:noFill/>
        </p:spPr>
        <p:txBody>
          <a:bodyPr wrap="square" rtlCol="0">
            <a:spAutoFit/>
          </a:bodyPr>
          <a:lstStyle/>
          <a:p>
            <a:pPr algn="ctr">
              <a:lnSpc>
                <a:spcPct val="130000"/>
              </a:lnSpc>
            </a:pPr>
            <a:r>
              <a:rPr lang="zh-CN" altLang="en-US"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第</a:t>
            </a:r>
            <a:r>
              <a:rPr lang="en-US" altLang="zh-CN"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9</a:t>
            </a:r>
            <a:r>
              <a:rPr lang="zh-CN" altLang="en-US"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课 </a:t>
            </a:r>
          </a:p>
          <a:p>
            <a:pPr algn="ctr">
              <a:lnSpc>
                <a:spcPct val="130000"/>
              </a:lnSpc>
            </a:pPr>
            <a:r>
              <a:rPr lang="zh-CN" altLang="en-US" sz="5400" b="1" dirty="0" smtClean="0">
                <a:solidFill>
                  <a:srgbClr val="FF00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资产阶级革命与资本主义制度的确立</a:t>
            </a:r>
          </a:p>
        </p:txBody>
      </p:sp>
      <p:sp>
        <p:nvSpPr>
          <p:cNvPr id="10" name="文本框 9"/>
          <p:cNvSpPr txBox="1"/>
          <p:nvPr/>
        </p:nvSpPr>
        <p:spPr>
          <a:xfrm>
            <a:off x="720090" y="-17780"/>
            <a:ext cx="10782300" cy="583565"/>
          </a:xfrm>
          <a:prstGeom prst="rect">
            <a:avLst/>
          </a:prstGeom>
          <a:noFill/>
        </p:spPr>
        <p:txBody>
          <a:bodyPr wrap="square" rtlCol="0">
            <a:spAutoFit/>
          </a:bodyPr>
          <a:lstStyle/>
          <a:p>
            <a:pPr algn="ctr" fontAlgn="auto">
              <a:lnSpc>
                <a:spcPct val="100000"/>
              </a:lnSpc>
            </a:pPr>
            <a:r>
              <a:rPr lang="zh-CN" altLang="en-US" sz="3200" b="1" dirty="0" smtClean="0">
                <a:latin typeface="宋体" panose="02010600030101010101" pitchFamily="2" charset="-122"/>
                <a:ea typeface="宋体" panose="02010600030101010101" pitchFamily="2" charset="-122"/>
                <a:cs typeface="宋体" panose="02010600030101010101" pitchFamily="2" charset="-122"/>
                <a:sym typeface="+mn-ea"/>
              </a:rPr>
              <a:t>第四单元 资本主义制度的确立</a:t>
            </a:r>
          </a:p>
        </p:txBody>
      </p:sp>
      <p:sp>
        <p:nvSpPr>
          <p:cNvPr id="14" name="文本框 13"/>
          <p:cNvSpPr txBox="1"/>
          <p:nvPr/>
        </p:nvSpPr>
        <p:spPr>
          <a:xfrm>
            <a:off x="592455" y="3444240"/>
            <a:ext cx="10782300" cy="1050925"/>
          </a:xfrm>
          <a:prstGeom prst="rect">
            <a:avLst/>
          </a:prstGeom>
          <a:noFill/>
        </p:spPr>
        <p:txBody>
          <a:bodyPr wrap="square" rtlCol="0">
            <a:spAutoFit/>
          </a:bodyPr>
          <a:lstStyle/>
          <a:p>
            <a:pPr algn="l">
              <a:lnSpc>
                <a:spcPct val="130000"/>
              </a:lnSpc>
            </a:pPr>
            <a:r>
              <a:rPr lang="en-US" altLang="zh-CN" sz="4800" dirty="0" smtClean="0">
                <a:solidFill>
                  <a:srgbClr val="FFFF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               ——</a:t>
            </a:r>
            <a:r>
              <a:rPr lang="zh-CN" altLang="en-US" sz="4800" dirty="0" smtClean="0">
                <a:solidFill>
                  <a:srgbClr val="FFFF00"/>
                </a:solidFill>
                <a:effectLst>
                  <a:outerShdw blurRad="38100" dist="38100" dir="2700000" algn="tl">
                    <a:srgbClr val="000000">
                      <a:alpha val="43137"/>
                    </a:srgbClr>
                  </a:outerShdw>
                </a:effectLst>
                <a:latin typeface="汉仪书魂体简" panose="02010609000101010101" charset="-122"/>
                <a:ea typeface="汉仪书魂体简" panose="02010609000101010101" charset="-122"/>
                <a:cs typeface="汉仪书魂体简" panose="02010609000101010101" charset="-122"/>
                <a:sym typeface="+mn-ea"/>
              </a:rPr>
              <a:t>为了民主和自由</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二、创设民主和自由：</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资本主义制度的确立</a:t>
              </a:r>
            </a:p>
          </p:txBody>
        </p:sp>
        <p:sp>
          <p:nvSpPr>
            <p:cNvPr id="3" name="流程图: 文档 2"/>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p:cNvSpPr txBox="1"/>
          <p:nvPr/>
        </p:nvSpPr>
        <p:spPr>
          <a:xfrm>
            <a:off x="121285" y="1064260"/>
            <a:ext cx="2621280" cy="583565"/>
          </a:xfrm>
          <a:prstGeom prst="rect">
            <a:avLst/>
          </a:prstGeom>
          <a:noFill/>
        </p:spPr>
        <p:txBody>
          <a:bodyPr wrap="none" rtlCol="0">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资本主义制度</a:t>
            </a:r>
          </a:p>
        </p:txBody>
      </p:sp>
      <p:sp>
        <p:nvSpPr>
          <p:cNvPr id="18" name="左大括号 17"/>
          <p:cNvSpPr/>
          <p:nvPr/>
        </p:nvSpPr>
        <p:spPr>
          <a:xfrm>
            <a:off x="2936240" y="975360"/>
            <a:ext cx="187960" cy="761365"/>
          </a:xfrm>
          <a:prstGeom prst="leftBrace">
            <a:avLst>
              <a:gd name="adj1" fmla="val 71621"/>
              <a:gd name="adj2" fmla="val 50000"/>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p:cNvSpPr txBox="1"/>
          <p:nvPr/>
        </p:nvSpPr>
        <p:spPr>
          <a:xfrm>
            <a:off x="3196590" y="767715"/>
            <a:ext cx="3042920" cy="565150"/>
          </a:xfrm>
          <a:prstGeom prst="rect">
            <a:avLst/>
          </a:prstGeom>
          <a:noFill/>
        </p:spPr>
        <p:txBody>
          <a:bodyPr wrap="none" rtlCol="0">
            <a:spAutoFit/>
          </a:bodyPr>
          <a:lstStyle/>
          <a:p>
            <a:pPr algn="l" fontAlgn="auto">
              <a:lnSpc>
                <a:spcPct val="110000"/>
              </a:lnSpc>
            </a:pPr>
            <a:r>
              <a:rPr kumimoji="0" lang="zh-CN" altLang="en-US" sz="28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sym typeface="+mn-ea"/>
              </a:rPr>
              <a:t>资本主义经济制度</a:t>
            </a:r>
          </a:p>
        </p:txBody>
      </p:sp>
      <p:sp>
        <p:nvSpPr>
          <p:cNvPr id="20" name="文本框 19"/>
          <p:cNvSpPr txBox="1"/>
          <p:nvPr/>
        </p:nvSpPr>
        <p:spPr>
          <a:xfrm>
            <a:off x="3196590" y="1410335"/>
            <a:ext cx="3042920" cy="565150"/>
          </a:xfrm>
          <a:prstGeom prst="rect">
            <a:avLst/>
          </a:prstGeom>
          <a:noFill/>
        </p:spPr>
        <p:txBody>
          <a:bodyPr wrap="none" rtlCol="0">
            <a:spAutoFit/>
          </a:bodyPr>
          <a:lstStyle/>
          <a:p>
            <a:pPr algn="l" fontAlgn="auto">
              <a:lnSpc>
                <a:spcPct val="110000"/>
              </a:lnSpc>
            </a:pPr>
            <a:r>
              <a:rPr kumimoji="0" lang="zh-CN" altLang="en-US" sz="28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sym typeface="+mn-ea"/>
              </a:rPr>
              <a:t>资本主义政治制度</a:t>
            </a:r>
          </a:p>
        </p:txBody>
      </p:sp>
      <p:sp>
        <p:nvSpPr>
          <p:cNvPr id="21" name="文本框 20"/>
          <p:cNvSpPr txBox="1"/>
          <p:nvPr/>
        </p:nvSpPr>
        <p:spPr>
          <a:xfrm>
            <a:off x="5927725" y="767715"/>
            <a:ext cx="1612900" cy="565150"/>
          </a:xfrm>
          <a:prstGeom prst="rect">
            <a:avLst/>
          </a:prstGeom>
          <a:noFill/>
        </p:spPr>
        <p:txBody>
          <a:bodyPr wrap="none" rtlCol="0">
            <a:spAutoFit/>
          </a:bodyPr>
          <a:lstStyle/>
          <a:p>
            <a:pPr algn="l" fontAlgn="auto">
              <a:lnSpc>
                <a:spcPct val="110000"/>
              </a:lnSpc>
            </a:pPr>
            <a:r>
              <a:rPr kumimoji="0" lang="zh-CN" altLang="en-US" sz="28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sym typeface="+mn-ea"/>
              </a:rPr>
              <a:t>（基础）</a:t>
            </a:r>
          </a:p>
        </p:txBody>
      </p:sp>
      <p:sp>
        <p:nvSpPr>
          <p:cNvPr id="22" name="文本框 21"/>
          <p:cNvSpPr txBox="1"/>
          <p:nvPr/>
        </p:nvSpPr>
        <p:spPr>
          <a:xfrm>
            <a:off x="5927725" y="1410335"/>
            <a:ext cx="1612900" cy="565150"/>
          </a:xfrm>
          <a:prstGeom prst="rect">
            <a:avLst/>
          </a:prstGeom>
          <a:noFill/>
        </p:spPr>
        <p:txBody>
          <a:bodyPr wrap="none" rtlCol="0">
            <a:spAutoFit/>
          </a:bodyPr>
          <a:lstStyle/>
          <a:p>
            <a:pPr algn="l" fontAlgn="auto">
              <a:lnSpc>
                <a:spcPct val="110000"/>
              </a:lnSpc>
            </a:pPr>
            <a:r>
              <a:rPr kumimoji="0" lang="zh-CN" altLang="en-US" sz="28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sym typeface="+mn-ea"/>
              </a:rPr>
              <a:t>（保障）</a:t>
            </a:r>
          </a:p>
        </p:txBody>
      </p:sp>
      <p:sp>
        <p:nvSpPr>
          <p:cNvPr id="23" name="左大括号 22"/>
          <p:cNvSpPr/>
          <p:nvPr/>
        </p:nvSpPr>
        <p:spPr>
          <a:xfrm>
            <a:off x="7459345" y="1332865"/>
            <a:ext cx="187960" cy="761365"/>
          </a:xfrm>
          <a:prstGeom prst="leftBrace">
            <a:avLst>
              <a:gd name="adj1" fmla="val 71621"/>
              <a:gd name="adj2" fmla="val 50000"/>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文本框 24"/>
          <p:cNvSpPr txBox="1"/>
          <p:nvPr/>
        </p:nvSpPr>
        <p:spPr>
          <a:xfrm>
            <a:off x="7647305" y="975360"/>
            <a:ext cx="1255395" cy="565150"/>
          </a:xfrm>
          <a:prstGeom prst="rect">
            <a:avLst/>
          </a:prstGeom>
          <a:noFill/>
        </p:spPr>
        <p:txBody>
          <a:bodyPr wrap="none" rtlCol="0">
            <a:spAutoFit/>
          </a:bodyPr>
          <a:lstStyle/>
          <a:p>
            <a:pPr algn="l" fontAlgn="auto">
              <a:lnSpc>
                <a:spcPct val="110000"/>
              </a:lnSpc>
            </a:pPr>
            <a:r>
              <a:rPr kumimoji="0" lang="zh-CN" altLang="en-US" sz="28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sym typeface="+mn-ea"/>
              </a:rPr>
              <a:t>政体：</a:t>
            </a:r>
          </a:p>
        </p:txBody>
      </p:sp>
      <p:sp>
        <p:nvSpPr>
          <p:cNvPr id="26" name="文本框 25"/>
          <p:cNvSpPr txBox="1"/>
          <p:nvPr/>
        </p:nvSpPr>
        <p:spPr>
          <a:xfrm>
            <a:off x="8606155" y="975360"/>
            <a:ext cx="3400425" cy="565150"/>
          </a:xfrm>
          <a:prstGeom prst="rect">
            <a:avLst/>
          </a:prstGeom>
          <a:noFill/>
        </p:spPr>
        <p:txBody>
          <a:bodyPr wrap="none" rtlCol="0">
            <a:spAutoFit/>
          </a:bodyPr>
          <a:lstStyle/>
          <a:p>
            <a:pPr algn="l" fontAlgn="auto">
              <a:lnSpc>
                <a:spcPct val="110000"/>
              </a:lnSpc>
            </a:pPr>
            <a:r>
              <a:rPr kumimoji="0" lang="zh-CN" altLang="en-US" sz="2800" b="1" i="0" u="none" strike="noStrike" kern="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sym typeface="+mn-ea"/>
              </a:rPr>
              <a:t>君主立宪制和共和制</a:t>
            </a:r>
          </a:p>
        </p:txBody>
      </p:sp>
      <p:sp>
        <p:nvSpPr>
          <p:cNvPr id="27" name="文本框 26"/>
          <p:cNvSpPr txBox="1"/>
          <p:nvPr/>
        </p:nvSpPr>
        <p:spPr>
          <a:xfrm>
            <a:off x="7647305" y="1736725"/>
            <a:ext cx="1970405" cy="565150"/>
          </a:xfrm>
          <a:prstGeom prst="rect">
            <a:avLst/>
          </a:prstGeom>
          <a:noFill/>
        </p:spPr>
        <p:txBody>
          <a:bodyPr wrap="none" rtlCol="0">
            <a:spAutoFit/>
          </a:bodyPr>
          <a:lstStyle/>
          <a:p>
            <a:pPr algn="l" fontAlgn="auto">
              <a:lnSpc>
                <a:spcPct val="110000"/>
              </a:lnSpc>
            </a:pPr>
            <a:r>
              <a:rPr kumimoji="0" lang="zh-CN" altLang="en-US" sz="2800" b="1" i="0" u="none" strike="noStrike" kern="0" cap="none" spc="0" normalizeH="0" baseline="0" noProof="0" dirty="0">
                <a:ln>
                  <a:noFill/>
                </a:ln>
                <a:solidFill>
                  <a:schemeClr val="tx1"/>
                </a:solidFill>
                <a:effectLst/>
                <a:uLnTx/>
                <a:uFillTx/>
                <a:latin typeface="黑体" panose="02010609060101010101" pitchFamily="49" charset="-122"/>
                <a:ea typeface="黑体" panose="02010609060101010101" pitchFamily="49" charset="-122"/>
                <a:cs typeface="+mn-cs"/>
                <a:sym typeface="+mn-ea"/>
              </a:rPr>
              <a:t>政党制度：</a:t>
            </a:r>
          </a:p>
        </p:txBody>
      </p:sp>
      <p:sp>
        <p:nvSpPr>
          <p:cNvPr id="28" name="文本框 27"/>
          <p:cNvSpPr txBox="1"/>
          <p:nvPr/>
        </p:nvSpPr>
        <p:spPr>
          <a:xfrm>
            <a:off x="9321165" y="1736725"/>
            <a:ext cx="2685415" cy="565150"/>
          </a:xfrm>
          <a:prstGeom prst="rect">
            <a:avLst/>
          </a:prstGeom>
          <a:noFill/>
        </p:spPr>
        <p:txBody>
          <a:bodyPr wrap="none" rtlCol="0">
            <a:spAutoFit/>
          </a:bodyPr>
          <a:lstStyle/>
          <a:p>
            <a:pPr algn="l" fontAlgn="auto">
              <a:lnSpc>
                <a:spcPct val="110000"/>
              </a:lnSpc>
            </a:pPr>
            <a:r>
              <a:rPr kumimoji="0" lang="zh-CN" altLang="en-US" sz="2800" b="1" i="0" u="none" strike="noStrike" kern="0" cap="none" spc="0" normalizeH="0" baseline="0" noProof="0" dirty="0">
                <a:ln>
                  <a:noFill/>
                </a:ln>
                <a:solidFill>
                  <a:srgbClr val="C00000"/>
                </a:solidFill>
                <a:effectLst/>
                <a:uLnTx/>
                <a:uFillTx/>
                <a:latin typeface="黑体" panose="02010609060101010101" pitchFamily="49" charset="-122"/>
                <a:ea typeface="黑体" panose="02010609060101010101" pitchFamily="49" charset="-122"/>
                <a:cs typeface="+mn-cs"/>
                <a:sym typeface="+mn-ea"/>
              </a:rPr>
              <a:t>两党制或多党制</a:t>
            </a:r>
          </a:p>
        </p:txBody>
      </p:sp>
      <p:sp>
        <p:nvSpPr>
          <p:cNvPr id="29" name="文本框 28"/>
          <p:cNvSpPr txBox="1"/>
          <p:nvPr/>
        </p:nvSpPr>
        <p:spPr>
          <a:xfrm>
            <a:off x="121285" y="2301875"/>
            <a:ext cx="3801110" cy="583565"/>
          </a:xfrm>
          <a:prstGeom prst="rect">
            <a:avLst/>
          </a:prstGeom>
          <a:noFill/>
        </p:spPr>
        <p:txBody>
          <a:bodyPr wrap="none" rtlCol="0">
            <a:spAutoFit/>
          </a:bodyPr>
          <a:lstStyle/>
          <a:p>
            <a:pPr algn="l"/>
            <a:r>
              <a:rPr kumimoji="0" lang="en-US" altLang="zh-CN"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1.</a:t>
            </a:r>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英国：君主立宪制</a:t>
            </a:r>
          </a:p>
        </p:txBody>
      </p:sp>
      <p:sp>
        <p:nvSpPr>
          <p:cNvPr id="30" name="文本框 29"/>
          <p:cNvSpPr txBox="1"/>
          <p:nvPr/>
        </p:nvSpPr>
        <p:spPr>
          <a:xfrm>
            <a:off x="175260" y="2997303"/>
            <a:ext cx="11895455" cy="2934335"/>
          </a:xfrm>
          <a:prstGeom prst="rect">
            <a:avLst/>
          </a:prstGeom>
          <a:solidFill>
            <a:srgbClr val="CCCCFF">
              <a:alpha val="50195"/>
            </a:srgbClr>
          </a:solidFill>
          <a:ln>
            <a:solidFill>
              <a:schemeClr val="tx2">
                <a:lumMod val="60000"/>
                <a:lumOff val="40000"/>
              </a:schemeClr>
            </a:solidFill>
          </a:ln>
        </p:spPr>
        <p:txBody>
          <a:bodyPr wrap="square" rtlCol="0">
            <a:spAutoFit/>
          </a:bodyPr>
          <a:lstStyle/>
          <a:p>
            <a:pPr algn="ctr" fontAlgn="auto">
              <a:lnSpc>
                <a:spcPct val="110000"/>
              </a:lnSpc>
            </a:pPr>
            <a:r>
              <a:rPr lang="zh-CN" altLang="en-US" sz="2800" b="1">
                <a:latin typeface="微软雅黑" panose="020B0503020204020204" charset="-122"/>
                <a:ea typeface="微软雅黑" panose="020B0503020204020204" charset="-122"/>
                <a:cs typeface="楷体" panose="02010609060101010101" charset="-122"/>
              </a:rPr>
              <a:t>责任内阁制</a:t>
            </a:r>
          </a:p>
          <a:p>
            <a:pPr algn="just" fontAlgn="auto">
              <a:lnSpc>
                <a:spcPct val="110000"/>
              </a:lnSpc>
            </a:pPr>
            <a:r>
              <a:rPr lang="zh-CN" altLang="en-US" sz="2800" b="1">
                <a:latin typeface="楷体" panose="02010609060101010101" charset="-122"/>
                <a:ea typeface="楷体" panose="02010609060101010101" charset="-122"/>
                <a:cs typeface="楷体" panose="02010609060101010101" charset="-122"/>
              </a:rPr>
              <a:t>    责任内阁制，是指</a:t>
            </a:r>
            <a:r>
              <a:rPr lang="zh-CN" altLang="en-US" sz="2800" b="1">
                <a:solidFill>
                  <a:srgbClr val="C00000"/>
                </a:solidFill>
                <a:latin typeface="楷体" panose="02010609060101010101" charset="-122"/>
                <a:ea typeface="楷体" panose="02010609060101010101" charset="-122"/>
                <a:cs typeface="楷体" panose="02010609060101010101" charset="-122"/>
              </a:rPr>
              <a:t>内阁由议会产生并对议会负责</a:t>
            </a:r>
            <a:r>
              <a:rPr lang="zh-CN" altLang="en-US" sz="2800" b="1">
                <a:latin typeface="楷体" panose="02010609060101010101" charset="-122"/>
                <a:ea typeface="楷体" panose="02010609060101010101" charset="-122"/>
                <a:cs typeface="楷体" panose="02010609060101010101" charset="-122"/>
              </a:rPr>
              <a:t>的政权组织形式。</a:t>
            </a:r>
          </a:p>
          <a:p>
            <a:pPr algn="just" fontAlgn="auto">
              <a:lnSpc>
                <a:spcPct val="110000"/>
              </a:lnSpc>
            </a:pPr>
            <a:r>
              <a:rPr lang="zh-CN" altLang="en-US" sz="2800" b="1">
                <a:latin typeface="楷体" panose="02010609060101010101" charset="-122"/>
                <a:ea typeface="楷体" panose="02010609060101010101" charset="-122"/>
                <a:cs typeface="楷体" panose="02010609060101010101" charset="-122"/>
              </a:rPr>
              <a:t>    </a:t>
            </a:r>
            <a:r>
              <a:rPr lang="en-US" altLang="zh-CN" sz="2800" b="1">
                <a:latin typeface="楷体" panose="02010609060101010101" charset="-122"/>
                <a:ea typeface="楷体" panose="02010609060101010101" charset="-122"/>
                <a:cs typeface="楷体" panose="02010609060101010101" charset="-122"/>
              </a:rPr>
              <a:t>1714</a:t>
            </a:r>
            <a:r>
              <a:rPr lang="zh-CN" altLang="en-US" sz="2800" b="1">
                <a:latin typeface="楷体" panose="02010609060101010101" charset="-122"/>
                <a:ea typeface="楷体" panose="02010609060101010101" charset="-122"/>
                <a:cs typeface="楷体" panose="02010609060101010101" charset="-122"/>
              </a:rPr>
              <a:t>年，安妮女王去世，根据《王位继承法》，德国汉诺威选帝侯登上英国王位，即乔治一世。他不熟悉英语，对英国事务也不感兴趣，甚至不出席内阁会议而让大臣们去料理国事。</a:t>
            </a:r>
            <a:r>
              <a:rPr lang="en-US" altLang="zh-CN" sz="2800" b="1" u="sng">
                <a:latin typeface="楷体" panose="02010609060101010101" charset="-122"/>
                <a:ea typeface="楷体" panose="02010609060101010101" charset="-122"/>
                <a:cs typeface="楷体" panose="02010609060101010101" charset="-122"/>
              </a:rPr>
              <a:t>18</a:t>
            </a:r>
            <a:r>
              <a:rPr lang="zh-CN" altLang="en-US" sz="2800" b="1" u="sng">
                <a:latin typeface="楷体" panose="02010609060101010101" charset="-122"/>
                <a:ea typeface="楷体" panose="02010609060101010101" charset="-122"/>
                <a:cs typeface="楷体" panose="02010609060101010101" charset="-122"/>
              </a:rPr>
              <a:t>世纪</a:t>
            </a:r>
            <a:r>
              <a:rPr lang="en-US" altLang="zh-CN" sz="2800" b="1" u="sng">
                <a:latin typeface="楷体" panose="02010609060101010101" charset="-122"/>
                <a:ea typeface="楷体" panose="02010609060101010101" charset="-122"/>
                <a:cs typeface="楷体" panose="02010609060101010101" charset="-122"/>
              </a:rPr>
              <a:t>20</a:t>
            </a:r>
            <a:r>
              <a:rPr lang="zh-CN" altLang="en-US" sz="2800" b="1" u="sng">
                <a:latin typeface="楷体" panose="02010609060101010101" charset="-122"/>
                <a:ea typeface="楷体" panose="02010609060101010101" charset="-122"/>
                <a:cs typeface="楷体" panose="02010609060101010101" charset="-122"/>
              </a:rPr>
              <a:t>年代</a:t>
            </a:r>
            <a:r>
              <a:rPr lang="zh-CN" altLang="en-US" sz="2800" b="1">
                <a:latin typeface="楷体" panose="02010609060101010101" charset="-122"/>
                <a:ea typeface="楷体" panose="02010609060101010101" charset="-122"/>
                <a:cs typeface="楷体" panose="02010609060101010101" charset="-122"/>
              </a:rPr>
              <a:t>，在当时的多数党领袖罗伯特•沃波尔成为第一任内阁首相，</a:t>
            </a:r>
            <a:r>
              <a:rPr lang="zh-CN" altLang="en-US" sz="2800" b="1" u="sng">
                <a:latin typeface="楷体" panose="02010609060101010101" charset="-122"/>
                <a:ea typeface="楷体" panose="02010609060101010101" charset="-122"/>
                <a:cs typeface="楷体" panose="02010609060101010101" charset="-122"/>
              </a:rPr>
              <a:t>英国责任内阁制开始形成</a:t>
            </a:r>
            <a:r>
              <a:rPr lang="zh-CN" altLang="en-US" sz="2800" b="1">
                <a:latin typeface="楷体" panose="02010609060101010101" charset="-122"/>
                <a:ea typeface="楷体" panose="02010609060101010101" charset="-122"/>
                <a:cs typeface="楷体" panose="02010609060101010101" charset="-122"/>
              </a:rPr>
              <a:t>。</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linds(horizontal)">
                                      <p:cBhvr>
                                        <p:cTn id="30" dur="500"/>
                                        <p:tgtEl>
                                          <p:spTgt spid="2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linds(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blinds(horizontal)">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linds(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linds(horizontal)">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linds(horizontal)">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p:bldP spid="21" grpId="0"/>
      <p:bldP spid="22" grpId="0"/>
      <p:bldP spid="23" grpId="0" animBg="1"/>
      <p:bldP spid="25" grpId="0"/>
      <p:bldP spid="26" grpId="0"/>
      <p:bldP spid="27" grpId="0"/>
      <p:bldP spid="28" grpId="0"/>
      <p:bldP spid="29" grpId="0"/>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二、创设民主和自由：</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资本主义制度的确立</a:t>
              </a:r>
            </a:p>
          </p:txBody>
        </p:sp>
        <p:sp>
          <p:nvSpPr>
            <p:cNvPr id="3" name="流程图: 文档 2"/>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p:cNvSpPr txBox="1"/>
          <p:nvPr/>
        </p:nvSpPr>
        <p:spPr>
          <a:xfrm>
            <a:off x="121285" y="749935"/>
            <a:ext cx="3801110" cy="583565"/>
          </a:xfrm>
          <a:prstGeom prst="rect">
            <a:avLst/>
          </a:prstGeom>
          <a:noFill/>
        </p:spPr>
        <p:txBody>
          <a:bodyPr wrap="none" rtlCol="0">
            <a:spAutoFit/>
          </a:bodyPr>
          <a:lstStyle/>
          <a:p>
            <a:pPr algn="l"/>
            <a:r>
              <a:rPr kumimoji="0" lang="en-US" altLang="zh-CN"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1.</a:t>
            </a:r>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英国：君主立宪制</a:t>
            </a:r>
          </a:p>
        </p:txBody>
      </p:sp>
      <p:sp>
        <p:nvSpPr>
          <p:cNvPr id="35" name="标注: 上箭头 34"/>
          <p:cNvSpPr/>
          <p:nvPr/>
        </p:nvSpPr>
        <p:spPr>
          <a:xfrm>
            <a:off x="713105" y="5477510"/>
            <a:ext cx="1322070" cy="777240"/>
          </a:xfrm>
          <a:prstGeom prst="upArrowCallout">
            <a:avLst>
              <a:gd name="adj1" fmla="val 30122"/>
              <a:gd name="adj2" fmla="val 32683"/>
              <a:gd name="adj3" fmla="val 28123"/>
              <a:gd name="adj4" fmla="val 45944"/>
            </a:avLst>
          </a:prstGeom>
          <a:solidFill>
            <a:srgbClr val="1004AC"/>
          </a:solidFill>
          <a:ln>
            <a:solidFill>
              <a:srgbClr val="100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n>
                  <a:solidFill>
                    <a:schemeClr val="bg1"/>
                  </a:solidFill>
                </a:ln>
                <a:solidFill>
                  <a:schemeClr val="bg1"/>
                </a:solidFill>
                <a:latin typeface="华文楷体" panose="02010600040101010101" pitchFamily="2" charset="-122"/>
                <a:ea typeface="华文楷体" panose="02010600040101010101" pitchFamily="2" charset="-122"/>
              </a:rPr>
              <a:t>选民选举</a:t>
            </a:r>
            <a:endParaRPr lang="zh-CN" altLang="en-US" sz="2000" dirty="0">
              <a:ln>
                <a:solidFill>
                  <a:schemeClr val="bg1"/>
                </a:solidFill>
              </a:ln>
              <a:solidFill>
                <a:schemeClr val="bg1"/>
              </a:solidFill>
            </a:endParaRPr>
          </a:p>
        </p:txBody>
      </p:sp>
      <p:grpSp>
        <p:nvGrpSpPr>
          <p:cNvPr id="12" name="组合 11"/>
          <p:cNvGrpSpPr/>
          <p:nvPr/>
        </p:nvGrpSpPr>
        <p:grpSpPr>
          <a:xfrm>
            <a:off x="4842510" y="1571625"/>
            <a:ext cx="1026795" cy="1174115"/>
            <a:chOff x="1455971" y="2305467"/>
            <a:chExt cx="1029263" cy="1351076"/>
          </a:xfrm>
        </p:grpSpPr>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55971" y="2305467"/>
              <a:ext cx="1029263" cy="93422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矩形 4"/>
            <p:cNvSpPr/>
            <p:nvPr/>
          </p:nvSpPr>
          <p:spPr>
            <a:xfrm>
              <a:off x="1583709" y="3197555"/>
              <a:ext cx="697627" cy="458988"/>
            </a:xfrm>
            <a:prstGeom prst="rect">
              <a:avLst/>
            </a:prstGeom>
          </p:spPr>
          <p:txBody>
            <a:bodyPr wrap="square">
              <a:spAutoFit/>
            </a:bodyPr>
            <a:lstStyle/>
            <a:p>
              <a:r>
                <a:rPr lang="zh-CN" altLang="en-US" sz="2000" b="1" dirty="0">
                  <a:latin typeface="华文楷体" panose="02010600040101010101" pitchFamily="2" charset="-122"/>
                  <a:ea typeface="华文楷体" panose="02010600040101010101" pitchFamily="2" charset="-122"/>
                </a:rPr>
                <a:t>君主</a:t>
              </a:r>
            </a:p>
          </p:txBody>
        </p:sp>
      </p:grpSp>
      <p:sp>
        <p:nvSpPr>
          <p:cNvPr id="7" name="标注: 左右箭头 4"/>
          <p:cNvSpPr/>
          <p:nvPr/>
        </p:nvSpPr>
        <p:spPr>
          <a:xfrm>
            <a:off x="2021205" y="4297680"/>
            <a:ext cx="2755265" cy="389890"/>
          </a:xfrm>
          <a:prstGeom prst="leftRightArrowCallout">
            <a:avLst>
              <a:gd name="adj1" fmla="val 40631"/>
              <a:gd name="adj2" fmla="val 50000"/>
              <a:gd name="adj3" fmla="val 43958"/>
              <a:gd name="adj4" fmla="val 2994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chemeClr val="tx1"/>
                </a:solidFill>
              </a:ln>
              <a:solidFill>
                <a:sysClr val="windowText" lastClr="000000"/>
              </a:solidFill>
            </a:endParaRPr>
          </a:p>
        </p:txBody>
      </p:sp>
      <p:grpSp>
        <p:nvGrpSpPr>
          <p:cNvPr id="8" name="组合 7"/>
          <p:cNvGrpSpPr/>
          <p:nvPr/>
        </p:nvGrpSpPr>
        <p:grpSpPr>
          <a:xfrm>
            <a:off x="2842260" y="4132580"/>
            <a:ext cx="1146175" cy="1046480"/>
            <a:chOff x="1870561" y="3784131"/>
            <a:chExt cx="1149574" cy="1204061"/>
          </a:xfrm>
        </p:grpSpPr>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70561" y="3784131"/>
              <a:ext cx="1149574" cy="7725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矩形 35"/>
            <p:cNvSpPr/>
            <p:nvPr/>
          </p:nvSpPr>
          <p:spPr>
            <a:xfrm>
              <a:off x="2096534" y="4529408"/>
              <a:ext cx="697627" cy="458784"/>
            </a:xfrm>
            <a:prstGeom prst="rect">
              <a:avLst/>
            </a:prstGeom>
          </p:spPr>
          <p:txBody>
            <a:bodyPr wrap="square">
              <a:spAutoFit/>
            </a:bodyPr>
            <a:lstStyle/>
            <a:p>
              <a:r>
                <a:rPr lang="zh-CN" altLang="en-US" sz="2000" b="1" dirty="0">
                  <a:latin typeface="华文楷体" panose="02010600040101010101" pitchFamily="2" charset="-122"/>
                  <a:ea typeface="华文楷体" panose="02010600040101010101" pitchFamily="2" charset="-122"/>
                </a:rPr>
                <a:t>议会</a:t>
              </a:r>
            </a:p>
          </p:txBody>
        </p:sp>
      </p:grpSp>
      <p:grpSp>
        <p:nvGrpSpPr>
          <p:cNvPr id="37" name="组合 36"/>
          <p:cNvGrpSpPr/>
          <p:nvPr/>
        </p:nvGrpSpPr>
        <p:grpSpPr>
          <a:xfrm>
            <a:off x="865505" y="1657350"/>
            <a:ext cx="992505" cy="1198880"/>
            <a:chOff x="5268490" y="4817319"/>
            <a:chExt cx="1029263" cy="1379962"/>
          </a:xfrm>
        </p:grpSpPr>
        <p:pic>
          <p:nvPicPr>
            <p:cNvPr id="42" name="图片 4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68490" y="4817319"/>
              <a:ext cx="1029263" cy="85545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3" name="矩形 42"/>
            <p:cNvSpPr/>
            <p:nvPr/>
          </p:nvSpPr>
          <p:spPr>
            <a:xfrm>
              <a:off x="5351783" y="5738308"/>
              <a:ext cx="793266" cy="458973"/>
            </a:xfrm>
            <a:prstGeom prst="rect">
              <a:avLst/>
            </a:prstGeom>
          </p:spPr>
          <p:txBody>
            <a:bodyPr wrap="square">
              <a:spAutoFit/>
            </a:bodyPr>
            <a:lstStyle/>
            <a:p>
              <a:r>
                <a:rPr lang="zh-CN" altLang="en-US" sz="2000" b="1" dirty="0">
                  <a:latin typeface="华文楷体" panose="02010600040101010101" pitchFamily="2" charset="-122"/>
                  <a:ea typeface="华文楷体" panose="02010600040101010101" pitchFamily="2" charset="-122"/>
                </a:rPr>
                <a:t>内阁</a:t>
              </a:r>
            </a:p>
          </p:txBody>
        </p:sp>
      </p:grpSp>
      <p:grpSp>
        <p:nvGrpSpPr>
          <p:cNvPr id="44" name="组合 43"/>
          <p:cNvGrpSpPr/>
          <p:nvPr/>
        </p:nvGrpSpPr>
        <p:grpSpPr>
          <a:xfrm>
            <a:off x="4807585" y="4114165"/>
            <a:ext cx="1463040" cy="1413510"/>
            <a:chOff x="7700447" y="2751333"/>
            <a:chExt cx="1467068" cy="1626900"/>
          </a:xfrm>
        </p:grpSpPr>
        <p:pic>
          <p:nvPicPr>
            <p:cNvPr id="45" name="图片 4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7971318" y="2751333"/>
              <a:ext cx="1071619" cy="84631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6" name="矩形 45"/>
            <p:cNvSpPr/>
            <p:nvPr/>
          </p:nvSpPr>
          <p:spPr>
            <a:xfrm>
              <a:off x="7700447" y="3564772"/>
              <a:ext cx="1467068" cy="813461"/>
            </a:xfrm>
            <a:prstGeom prst="rect">
              <a:avLst/>
            </a:prstGeom>
          </p:spPr>
          <p:txBody>
            <a:bodyPr wrap="square">
              <a:spAutoFit/>
            </a:bodyPr>
            <a:lstStyle/>
            <a:p>
              <a:pPr algn="ctr"/>
              <a:r>
                <a:rPr lang="zh-CN" altLang="en-US" sz="2000" b="1" dirty="0">
                  <a:latin typeface="华文楷体" panose="02010600040101010101" pitchFamily="2" charset="-122"/>
                  <a:ea typeface="华文楷体" panose="02010600040101010101" pitchFamily="2" charset="-122"/>
                </a:rPr>
                <a:t>上院</a:t>
              </a:r>
              <a:endParaRPr lang="en-US" altLang="zh-CN" sz="2000" b="1" dirty="0">
                <a:latin typeface="华文楷体" panose="02010600040101010101" pitchFamily="2" charset="-122"/>
                <a:ea typeface="华文楷体" panose="02010600040101010101" pitchFamily="2" charset="-122"/>
              </a:endParaRPr>
            </a:p>
            <a:p>
              <a:r>
                <a:rPr lang="zh-CN" altLang="en-US" sz="2000" b="1" dirty="0">
                  <a:latin typeface="华文楷体" panose="02010600040101010101" pitchFamily="2" charset="-122"/>
                  <a:ea typeface="华文楷体" panose="02010600040101010101" pitchFamily="2" charset="-122"/>
                </a:rPr>
                <a:t>（贵族院）</a:t>
              </a:r>
            </a:p>
          </p:txBody>
        </p:sp>
      </p:grpSp>
      <p:grpSp>
        <p:nvGrpSpPr>
          <p:cNvPr id="47" name="组合 46"/>
          <p:cNvGrpSpPr/>
          <p:nvPr/>
        </p:nvGrpSpPr>
        <p:grpSpPr>
          <a:xfrm>
            <a:off x="606425" y="4122420"/>
            <a:ext cx="1463040" cy="1404620"/>
            <a:chOff x="7729054" y="4862937"/>
            <a:chExt cx="1467068" cy="1617203"/>
          </a:xfrm>
        </p:grpSpPr>
        <p:pic>
          <p:nvPicPr>
            <p:cNvPr id="48" name="图片 4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7975868" y="4862937"/>
              <a:ext cx="952808" cy="77251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9" name="矩形 48"/>
            <p:cNvSpPr/>
            <p:nvPr/>
          </p:nvSpPr>
          <p:spPr>
            <a:xfrm>
              <a:off x="7729054" y="5666619"/>
              <a:ext cx="1467068" cy="813521"/>
            </a:xfrm>
            <a:prstGeom prst="rect">
              <a:avLst/>
            </a:prstGeom>
          </p:spPr>
          <p:txBody>
            <a:bodyPr wrap="square">
              <a:spAutoFit/>
            </a:bodyPr>
            <a:lstStyle/>
            <a:p>
              <a:pPr algn="ctr"/>
              <a:r>
                <a:rPr lang="zh-CN" altLang="en-US" sz="2000" b="1" dirty="0">
                  <a:latin typeface="华文楷体" panose="02010600040101010101" pitchFamily="2" charset="-122"/>
                  <a:ea typeface="华文楷体" panose="02010600040101010101" pitchFamily="2" charset="-122"/>
                </a:rPr>
                <a:t>下院</a:t>
              </a:r>
              <a:endParaRPr lang="en-US" altLang="zh-CN" sz="2000" b="1" dirty="0">
                <a:latin typeface="华文楷体" panose="02010600040101010101" pitchFamily="2" charset="-122"/>
                <a:ea typeface="华文楷体" panose="02010600040101010101" pitchFamily="2" charset="-122"/>
              </a:endParaRPr>
            </a:p>
            <a:p>
              <a:r>
                <a:rPr lang="zh-CN" altLang="en-US" sz="2000" b="1" dirty="0">
                  <a:latin typeface="华文楷体" panose="02010600040101010101" pitchFamily="2" charset="-122"/>
                  <a:ea typeface="华文楷体" panose="02010600040101010101" pitchFamily="2" charset="-122"/>
                </a:rPr>
                <a:t>（平民院）</a:t>
              </a:r>
            </a:p>
          </p:txBody>
        </p:sp>
      </p:grpSp>
      <p:sp>
        <p:nvSpPr>
          <p:cNvPr id="50" name="箭头: 右 18"/>
          <p:cNvSpPr/>
          <p:nvPr/>
        </p:nvSpPr>
        <p:spPr>
          <a:xfrm rot="16200000">
            <a:off x="661035" y="3192145"/>
            <a:ext cx="1240790" cy="455295"/>
          </a:xfrm>
          <a:prstGeom prst="rightArrow">
            <a:avLst>
              <a:gd name="adj1" fmla="val 50000"/>
              <a:gd name="adj2" fmla="val 50000"/>
            </a:avLst>
          </a:prstGeom>
          <a:solidFill>
            <a:srgbClr val="4210F8"/>
          </a:solidFill>
          <a:ln>
            <a:solidFill>
              <a:srgbClr val="4210F8"/>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b="1" dirty="0">
                <a:latin typeface="楷体" panose="02010609060101010101" charset="-122"/>
                <a:ea typeface="楷体" panose="02010609060101010101" charset="-122"/>
              </a:rPr>
              <a:t>多数</a:t>
            </a:r>
            <a:endParaRPr lang="en-US" altLang="zh-CN" sz="2000" b="1" dirty="0">
              <a:latin typeface="楷体" panose="02010609060101010101" charset="-122"/>
              <a:ea typeface="楷体" panose="02010609060101010101" charset="-122"/>
            </a:endParaRPr>
          </a:p>
          <a:p>
            <a:pPr algn="ctr"/>
            <a:r>
              <a:rPr lang="zh-CN" altLang="en-US" sz="2000" b="1" dirty="0">
                <a:latin typeface="楷体" panose="02010609060101010101" charset="-122"/>
                <a:ea typeface="楷体" panose="02010609060101010101" charset="-122"/>
              </a:rPr>
              <a:t>组阁</a:t>
            </a:r>
          </a:p>
        </p:txBody>
      </p:sp>
      <p:sp>
        <p:nvSpPr>
          <p:cNvPr id="51" name="箭头: 下 19"/>
          <p:cNvSpPr/>
          <p:nvPr/>
        </p:nvSpPr>
        <p:spPr>
          <a:xfrm rot="19258301">
            <a:off x="2134870" y="2745105"/>
            <a:ext cx="382270" cy="1501140"/>
          </a:xfrm>
          <a:prstGeom prst="down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b="1" dirty="0">
                <a:latin typeface="楷体" panose="02010609060101010101" charset="-122"/>
                <a:ea typeface="楷体" panose="02010609060101010101" charset="-122"/>
              </a:rPr>
              <a:t>负责</a:t>
            </a:r>
          </a:p>
          <a:p>
            <a:pPr algn="ctr"/>
            <a:endParaRPr lang="zh-CN" altLang="en-US" sz="2000" b="1" dirty="0">
              <a:latin typeface="楷体" panose="02010609060101010101" charset="-122"/>
              <a:ea typeface="楷体" panose="02010609060101010101" charset="-122"/>
            </a:endParaRPr>
          </a:p>
        </p:txBody>
      </p:sp>
      <p:sp>
        <p:nvSpPr>
          <p:cNvPr id="52" name="箭头: 右 20"/>
          <p:cNvSpPr/>
          <p:nvPr/>
        </p:nvSpPr>
        <p:spPr>
          <a:xfrm flipH="1">
            <a:off x="2316480" y="1892935"/>
            <a:ext cx="2164715" cy="403860"/>
          </a:xfrm>
          <a:prstGeom prst="rightArrow">
            <a:avLst>
              <a:gd name="adj1" fmla="val 50000"/>
              <a:gd name="adj2" fmla="val 40003"/>
            </a:avLst>
          </a:prstGeom>
          <a:solidFill>
            <a:srgbClr val="4210F8"/>
          </a:solidFill>
          <a:ln>
            <a:solidFill>
              <a:srgbClr val="4210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楷体" panose="02010609060101010101" charset="-122"/>
                <a:ea typeface="楷体" panose="02010609060101010101" charset="-122"/>
              </a:rPr>
              <a:t>形式任命</a:t>
            </a:r>
          </a:p>
        </p:txBody>
      </p:sp>
      <p:sp>
        <p:nvSpPr>
          <p:cNvPr id="53" name="箭头: 下 21"/>
          <p:cNvSpPr/>
          <p:nvPr/>
        </p:nvSpPr>
        <p:spPr>
          <a:xfrm>
            <a:off x="5318125" y="2692400"/>
            <a:ext cx="424815" cy="1261745"/>
          </a:xfrm>
          <a:prstGeom prst="downArrow">
            <a:avLst/>
          </a:prstGeom>
          <a:solidFill>
            <a:srgbClr val="4210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楷体" panose="02010609060101010101" charset="-122"/>
                <a:ea typeface="楷体" panose="02010609060101010101" charset="-122"/>
              </a:rPr>
              <a:t>任命     世袭</a:t>
            </a:r>
          </a:p>
        </p:txBody>
      </p:sp>
      <p:sp>
        <p:nvSpPr>
          <p:cNvPr id="54" name="箭头: 右 22"/>
          <p:cNvSpPr/>
          <p:nvPr/>
        </p:nvSpPr>
        <p:spPr>
          <a:xfrm>
            <a:off x="2393315" y="2296795"/>
            <a:ext cx="2164715" cy="408940"/>
          </a:xfrm>
          <a:prstGeom prst="right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楷体" panose="02010609060101010101" charset="-122"/>
                <a:ea typeface="楷体" panose="02010609060101010101" charset="-122"/>
              </a:rPr>
              <a:t>提请国王</a:t>
            </a:r>
          </a:p>
        </p:txBody>
      </p:sp>
      <p:sp>
        <p:nvSpPr>
          <p:cNvPr id="55" name="箭头: 下 23"/>
          <p:cNvSpPr/>
          <p:nvPr/>
        </p:nvSpPr>
        <p:spPr>
          <a:xfrm rot="1825057">
            <a:off x="4325620" y="2497455"/>
            <a:ext cx="442595" cy="1442085"/>
          </a:xfrm>
          <a:prstGeom prst="down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b="1" dirty="0">
                <a:latin typeface="楷体" panose="02010609060101010101" charset="-122"/>
                <a:ea typeface="楷体" panose="02010609060101010101" charset="-122"/>
              </a:rPr>
              <a:t>解散议会</a:t>
            </a:r>
          </a:p>
        </p:txBody>
      </p:sp>
      <p:sp>
        <p:nvSpPr>
          <p:cNvPr id="56" name="箭头: 上 24"/>
          <p:cNvSpPr/>
          <p:nvPr/>
        </p:nvSpPr>
        <p:spPr>
          <a:xfrm rot="19237415">
            <a:off x="2432685" y="2480310"/>
            <a:ext cx="377825" cy="1609090"/>
          </a:xfrm>
          <a:prstGeom prst="upArrow">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b="1" dirty="0">
                <a:latin typeface="楷体" panose="02010609060101010101" charset="-122"/>
                <a:ea typeface="楷体" panose="02010609060101010101" charset="-122"/>
              </a:rPr>
              <a:t>监督</a:t>
            </a:r>
          </a:p>
          <a:p>
            <a:pPr algn="ctr"/>
            <a:endParaRPr lang="zh-CN" altLang="en-US" sz="2000" b="1" i="1" dirty="0">
              <a:latin typeface="楷体" panose="02010609060101010101" charset="-122"/>
              <a:ea typeface="楷体" panose="02010609060101010101" charset="-122"/>
            </a:endParaRPr>
          </a:p>
        </p:txBody>
      </p:sp>
      <p:sp>
        <p:nvSpPr>
          <p:cNvPr id="57" name="矩形 56"/>
          <p:cNvSpPr/>
          <p:nvPr/>
        </p:nvSpPr>
        <p:spPr>
          <a:xfrm>
            <a:off x="5958840" y="1637030"/>
            <a:ext cx="459740" cy="1045845"/>
          </a:xfrm>
          <a:prstGeom prst="rect">
            <a:avLst/>
          </a:prstGeom>
          <a:ln>
            <a:solidFill>
              <a:schemeClr val="tx1">
                <a:lumMod val="65000"/>
                <a:lumOff val="35000"/>
              </a:schemeClr>
            </a:solidFill>
          </a:ln>
        </p:spPr>
        <p:txBody>
          <a:bodyPr vert="eaVert" wrap="square">
            <a:spAutoFit/>
          </a:bodyPr>
          <a:lstStyle/>
          <a:p>
            <a:r>
              <a:rPr lang="zh-CN" altLang="en-US" b="1" dirty="0">
                <a:solidFill>
                  <a:srgbClr val="FF0000"/>
                </a:solidFill>
              </a:rPr>
              <a:t>国家元首</a:t>
            </a:r>
          </a:p>
        </p:txBody>
      </p:sp>
      <p:sp>
        <p:nvSpPr>
          <p:cNvPr id="58" name="矩形 57"/>
          <p:cNvSpPr/>
          <p:nvPr/>
        </p:nvSpPr>
        <p:spPr>
          <a:xfrm>
            <a:off x="292100" y="1676400"/>
            <a:ext cx="459740" cy="865505"/>
          </a:xfrm>
          <a:prstGeom prst="rect">
            <a:avLst/>
          </a:prstGeom>
          <a:ln>
            <a:solidFill>
              <a:schemeClr val="tx1">
                <a:lumMod val="65000"/>
                <a:lumOff val="35000"/>
              </a:schemeClr>
            </a:solidFill>
          </a:ln>
        </p:spPr>
        <p:txBody>
          <a:bodyPr vert="eaVert" wrap="square">
            <a:spAutoFit/>
          </a:bodyPr>
          <a:lstStyle/>
          <a:p>
            <a:r>
              <a:rPr lang="zh-CN" altLang="en-US" b="1" dirty="0">
                <a:solidFill>
                  <a:srgbClr val="FF0000"/>
                </a:solidFill>
              </a:rPr>
              <a:t>行政权</a:t>
            </a:r>
          </a:p>
        </p:txBody>
      </p:sp>
      <p:sp>
        <p:nvSpPr>
          <p:cNvPr id="10" name="矩形 9"/>
          <p:cNvSpPr/>
          <p:nvPr/>
        </p:nvSpPr>
        <p:spPr>
          <a:xfrm>
            <a:off x="2908935" y="5179060"/>
            <a:ext cx="1013460" cy="347980"/>
          </a:xfrm>
          <a:prstGeom prst="rect">
            <a:avLst/>
          </a:prstGeom>
          <a:ln>
            <a:solidFill>
              <a:schemeClr val="tx1">
                <a:lumMod val="65000"/>
                <a:lumOff val="35000"/>
              </a:schemeClr>
            </a:solidFill>
          </a:ln>
        </p:spPr>
        <p:txBody>
          <a:bodyPr vert="eaVert" wrap="square">
            <a:spAutoFit/>
          </a:bodyPr>
          <a:lstStyle/>
          <a:p>
            <a:r>
              <a:rPr lang="zh-CN" altLang="en-US" b="1" dirty="0">
                <a:solidFill>
                  <a:srgbClr val="FF0000"/>
                </a:solidFill>
              </a:rPr>
              <a:t>权</a:t>
            </a:r>
          </a:p>
          <a:p>
            <a:r>
              <a:rPr lang="zh-CN" altLang="en-US" b="1" dirty="0">
                <a:solidFill>
                  <a:srgbClr val="FF0000"/>
                </a:solidFill>
              </a:rPr>
              <a:t>法</a:t>
            </a:r>
          </a:p>
          <a:p>
            <a:r>
              <a:rPr lang="zh-CN" altLang="en-US" b="1" dirty="0">
                <a:solidFill>
                  <a:srgbClr val="FF0000"/>
                </a:solidFill>
              </a:rPr>
              <a:t>立</a:t>
            </a:r>
          </a:p>
        </p:txBody>
      </p:sp>
      <p:sp>
        <p:nvSpPr>
          <p:cNvPr id="38" name="矩形 1"/>
          <p:cNvSpPr>
            <a:spLocks noChangeArrowheads="1"/>
          </p:cNvSpPr>
          <p:nvPr/>
        </p:nvSpPr>
        <p:spPr bwMode="auto">
          <a:xfrm>
            <a:off x="6665595" y="1737995"/>
            <a:ext cx="5405120" cy="3949065"/>
          </a:xfrm>
          <a:prstGeom prst="rect">
            <a:avLst/>
          </a:prstGeom>
          <a:solidFill>
            <a:schemeClr val="bg1"/>
          </a:solidFill>
          <a:ln w="9525">
            <a:solidFill>
              <a:srgbClr val="000000"/>
            </a:solidFill>
            <a:miter lim="800000"/>
          </a:ln>
          <a:effectLst>
            <a:outerShdw blurRad="50800" dist="635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txBody>
          <a:bodyPr wrap="square">
            <a:spAutoFit/>
          </a:bodyPr>
          <a:lstStyle/>
          <a:p>
            <a:pPr algn="l" defTabSz="914400" fontAlgn="auto">
              <a:lnSpc>
                <a:spcPct val="110000"/>
              </a:lnSpc>
              <a:tabLst>
                <a:tab pos="1332865" algn="l"/>
                <a:tab pos="2576195" algn="l"/>
              </a:tabLst>
            </a:pPr>
            <a:r>
              <a:rPr lang="zh-CN" altLang="zh-CN" sz="3200" b="1" dirty="0">
                <a:solidFill>
                  <a:srgbClr val="0000CC"/>
                </a:solidFill>
                <a:latin typeface="黑体" panose="02010609060101010101" pitchFamily="49" charset="-122"/>
                <a:ea typeface="黑体" panose="02010609060101010101" pitchFamily="49" charset="-122"/>
              </a:rPr>
              <a:t>英国君主立宪制的内容</a:t>
            </a:r>
            <a:endParaRPr lang="en-US" altLang="zh-CN" sz="3200" b="1" kern="100" dirty="0">
              <a:solidFill>
                <a:srgbClr val="0000CC"/>
              </a:solidFill>
              <a:latin typeface="黑体" panose="02010609060101010101" pitchFamily="49" charset="-122"/>
              <a:ea typeface="黑体" panose="02010609060101010101" pitchFamily="49" charset="-122"/>
              <a:cs typeface="Courier New" panose="02070309020205020404"/>
            </a:endParaRPr>
          </a:p>
          <a:p>
            <a:pPr indent="0" algn="l" defTabSz="914400" fontAlgn="auto">
              <a:lnSpc>
                <a:spcPct val="110000"/>
              </a:lnSpc>
              <a:buFont typeface="Wingdings" panose="05000000000000000000" charset="0"/>
              <a:buNone/>
              <a:tabLst>
                <a:tab pos="1332865" algn="l"/>
                <a:tab pos="2576195" algn="l"/>
              </a:tabLst>
            </a:pPr>
            <a:r>
              <a:rPr lang="zh-CN" altLang="en-US" sz="2800" b="1" dirty="0">
                <a:latin typeface="黑体" panose="02010609060101010101" pitchFamily="49" charset="-122"/>
                <a:ea typeface="黑体" panose="02010609060101010101" pitchFamily="49" charset="-122"/>
                <a:sym typeface="+mn-ea"/>
              </a:rPr>
              <a:t>①君主：</a:t>
            </a:r>
          </a:p>
          <a:p>
            <a:pPr indent="0" algn="l" defTabSz="914400" fontAlgn="auto">
              <a:lnSpc>
                <a:spcPct val="110000"/>
              </a:lnSpc>
              <a:buFont typeface="Wingdings" panose="05000000000000000000" charset="0"/>
              <a:buNone/>
              <a:tabLst>
                <a:tab pos="1332865" algn="l"/>
                <a:tab pos="2576195" algn="l"/>
              </a:tabLst>
            </a:pPr>
            <a:r>
              <a:rPr lang="zh-CN" altLang="en-US" sz="2800" b="1" dirty="0">
                <a:latin typeface="宋体" panose="02010600030101010101" pitchFamily="2" charset="-122"/>
                <a:ea typeface="宋体" panose="02010600030101010101" pitchFamily="2" charset="-122"/>
                <a:sym typeface="+mn-ea"/>
              </a:rPr>
              <a:t>权力受到限制</a:t>
            </a:r>
            <a:r>
              <a:rPr lang="zh-CN" altLang="en-US" sz="2800" b="1" dirty="0">
                <a:solidFill>
                  <a:srgbClr val="C00000"/>
                </a:solidFill>
                <a:latin typeface="宋体" panose="02010600030101010101" pitchFamily="2" charset="-122"/>
                <a:ea typeface="宋体" panose="02010600030101010101" pitchFamily="2" charset="-122"/>
                <a:sym typeface="+mn-ea"/>
              </a:rPr>
              <a:t>（统而不治）</a:t>
            </a:r>
            <a:r>
              <a:rPr lang="zh-CN" altLang="en-US" sz="2800" b="1" dirty="0">
                <a:latin typeface="宋体" panose="02010600030101010101" pitchFamily="2" charset="-122"/>
                <a:ea typeface="宋体" panose="02010600030101010101" pitchFamily="2" charset="-122"/>
                <a:sym typeface="+mn-ea"/>
              </a:rPr>
              <a:t>；</a:t>
            </a:r>
          </a:p>
          <a:p>
            <a:pPr indent="0" algn="l" defTabSz="914400" fontAlgn="auto">
              <a:lnSpc>
                <a:spcPct val="110000"/>
              </a:lnSpc>
              <a:buFont typeface="Wingdings" panose="05000000000000000000" charset="0"/>
              <a:buNone/>
              <a:tabLst>
                <a:tab pos="1332865" algn="l"/>
                <a:tab pos="2576195" algn="l"/>
              </a:tabLst>
            </a:pPr>
            <a:r>
              <a:rPr lang="zh-CN" altLang="en-US" sz="2800" b="1" dirty="0">
                <a:latin typeface="黑体" panose="02010609060101010101" pitchFamily="49" charset="-122"/>
                <a:ea typeface="黑体" panose="02010609060101010101" pitchFamily="49" charset="-122"/>
                <a:sym typeface="+mn-ea"/>
              </a:rPr>
              <a:t>②议会：</a:t>
            </a:r>
          </a:p>
          <a:p>
            <a:pPr indent="0" algn="l" defTabSz="914400" fontAlgn="auto">
              <a:lnSpc>
                <a:spcPct val="110000"/>
              </a:lnSpc>
              <a:buFont typeface="Wingdings" panose="05000000000000000000" charset="0"/>
              <a:buNone/>
              <a:tabLst>
                <a:tab pos="1332865" algn="l"/>
                <a:tab pos="2576195" algn="l"/>
              </a:tabLst>
            </a:pPr>
            <a:r>
              <a:rPr lang="zh-CN" altLang="en-US" sz="2800" b="1" dirty="0">
                <a:latin typeface="宋体" panose="02010600030101010101" pitchFamily="2" charset="-122"/>
                <a:ea typeface="宋体" panose="02010600030101010101" pitchFamily="2" charset="-122"/>
                <a:sym typeface="+mn-ea"/>
              </a:rPr>
              <a:t>是国家最高</a:t>
            </a:r>
            <a:r>
              <a:rPr lang="zh-CN" altLang="en-US" sz="2800" b="1" dirty="0">
                <a:solidFill>
                  <a:srgbClr val="C00000"/>
                </a:solidFill>
                <a:latin typeface="宋体" panose="02010600030101010101" pitchFamily="2" charset="-122"/>
                <a:ea typeface="宋体" panose="02010600030101010101" pitchFamily="2" charset="-122"/>
                <a:sym typeface="+mn-ea"/>
              </a:rPr>
              <a:t>立法</a:t>
            </a:r>
            <a:r>
              <a:rPr lang="zh-CN" altLang="en-US" sz="2800" b="1" dirty="0">
                <a:latin typeface="宋体" panose="02010600030101010101" pitchFamily="2" charset="-122"/>
                <a:ea typeface="宋体" panose="02010600030101010101" pitchFamily="2" charset="-122"/>
                <a:sym typeface="+mn-ea"/>
              </a:rPr>
              <a:t>机关和</a:t>
            </a:r>
            <a:r>
              <a:rPr lang="zh-CN" altLang="en-US" sz="2800" b="1" dirty="0">
                <a:solidFill>
                  <a:srgbClr val="C00000"/>
                </a:solidFill>
                <a:latin typeface="宋体" panose="02010600030101010101" pitchFamily="2" charset="-122"/>
                <a:ea typeface="宋体" panose="02010600030101010101" pitchFamily="2" charset="-122"/>
                <a:sym typeface="+mn-ea"/>
              </a:rPr>
              <a:t>权力机关</a:t>
            </a:r>
            <a:r>
              <a:rPr lang="zh-CN" altLang="en-US" sz="2800" b="1" dirty="0">
                <a:latin typeface="宋体" panose="02010600030101010101" pitchFamily="2" charset="-122"/>
                <a:ea typeface="宋体" panose="02010600030101010101" pitchFamily="2" charset="-122"/>
                <a:sym typeface="+mn-ea"/>
              </a:rPr>
              <a:t>；</a:t>
            </a:r>
            <a:endParaRPr lang="zh-CN" altLang="en-US" sz="2800" b="1" dirty="0">
              <a:latin typeface="宋体" panose="02010600030101010101" pitchFamily="2" charset="-122"/>
              <a:ea typeface="宋体" panose="02010600030101010101" pitchFamily="2" charset="-122"/>
            </a:endParaRPr>
          </a:p>
          <a:p>
            <a:pPr indent="0" algn="l" defTabSz="914400" fontAlgn="auto">
              <a:lnSpc>
                <a:spcPct val="110000"/>
              </a:lnSpc>
              <a:buFont typeface="Wingdings" panose="05000000000000000000" charset="0"/>
              <a:buNone/>
              <a:tabLst>
                <a:tab pos="1332865" algn="l"/>
                <a:tab pos="2576195" algn="l"/>
              </a:tabLst>
            </a:pPr>
            <a:r>
              <a:rPr lang="zh-CN" altLang="en-US" sz="2800" b="1" dirty="0">
                <a:latin typeface="黑体" panose="02010609060101010101" pitchFamily="49" charset="-122"/>
                <a:ea typeface="黑体" panose="02010609060101010101" pitchFamily="49" charset="-122"/>
                <a:sym typeface="+mn-ea"/>
              </a:rPr>
              <a:t>③内阁：</a:t>
            </a:r>
          </a:p>
          <a:p>
            <a:pPr indent="0" algn="l" defTabSz="914400" fontAlgn="auto">
              <a:lnSpc>
                <a:spcPct val="110000"/>
              </a:lnSpc>
              <a:buFont typeface="Wingdings" panose="05000000000000000000" charset="0"/>
              <a:buNone/>
              <a:tabLst>
                <a:tab pos="1332865" algn="l"/>
                <a:tab pos="2576195" algn="l"/>
              </a:tabLst>
            </a:pPr>
            <a:r>
              <a:rPr lang="zh-CN" altLang="en-US" sz="2800" b="1" dirty="0">
                <a:latin typeface="宋体" panose="02010600030101010101" pitchFamily="2" charset="-122"/>
                <a:ea typeface="宋体" panose="02010600030101010101" pitchFamily="2" charset="-122"/>
                <a:sym typeface="+mn-ea"/>
              </a:rPr>
              <a:t>掌握</a:t>
            </a:r>
            <a:r>
              <a:rPr lang="zh-CN" altLang="en-US" sz="2800" b="1" dirty="0">
                <a:solidFill>
                  <a:srgbClr val="C00000"/>
                </a:solidFill>
                <a:latin typeface="宋体" panose="02010600030101010101" pitchFamily="2" charset="-122"/>
                <a:ea typeface="宋体" panose="02010600030101010101" pitchFamily="2" charset="-122"/>
                <a:sym typeface="+mn-ea"/>
              </a:rPr>
              <a:t>行政权</a:t>
            </a:r>
            <a:r>
              <a:rPr lang="zh-CN" altLang="en-US" sz="2800" b="1" dirty="0">
                <a:latin typeface="宋体" panose="02010600030101010101" pitchFamily="2" charset="-122"/>
                <a:ea typeface="宋体" panose="02010600030101010101" pitchFamily="2" charset="-122"/>
                <a:sym typeface="+mn-ea"/>
              </a:rPr>
              <a:t>，受议会监督，</a:t>
            </a:r>
            <a:r>
              <a:rPr lang="zh-CN" altLang="en-US" sz="2800" b="1" dirty="0">
                <a:solidFill>
                  <a:srgbClr val="C00000"/>
                </a:solidFill>
                <a:latin typeface="宋体" panose="02010600030101010101" pitchFamily="2" charset="-122"/>
                <a:ea typeface="宋体" panose="02010600030101010101" pitchFamily="2" charset="-122"/>
                <a:sym typeface="+mn-ea"/>
              </a:rPr>
              <a:t>对议会负责</a:t>
            </a:r>
            <a:r>
              <a:rPr lang="zh-CN" altLang="en-US" sz="2800" b="1" dirty="0">
                <a:latin typeface="宋体" panose="02010600030101010101" pitchFamily="2" charset="-122"/>
                <a:ea typeface="宋体" panose="02010600030101010101" pitchFamily="2" charset="-122"/>
                <a:sym typeface="+mn-ea"/>
              </a:rPr>
              <a:t>。</a:t>
            </a:r>
            <a:endParaRPr lang="zh-CN" altLang="en-US" sz="2800" b="1" kern="100" dirty="0">
              <a:latin typeface="宋体" panose="02010600030101010101" pitchFamily="2" charset="-122"/>
              <a:ea typeface="宋体" panose="02010600030101010101" pitchFamily="2" charset="-122"/>
              <a:cs typeface="Courier New" panose="02070309020205020404"/>
              <a:sym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3" presetClass="entr" presetSubtype="1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linds(horizontal)">
                                      <p:cBhvr>
                                        <p:cTn id="20" dur="500"/>
                                        <p:tgtEl>
                                          <p:spTgt spid="44"/>
                                        </p:tgtEl>
                                      </p:cBhvr>
                                    </p:animEffect>
                                  </p:childTnLst>
                                </p:cTn>
                              </p:par>
                              <p:par>
                                <p:cTn id="21" presetID="3" presetClass="entr" presetSubtype="1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linds(horizontal)">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blinds(horizontal)">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blinds(horizontal)">
                                      <p:cBhvr>
                                        <p:cTn id="49" dur="500"/>
                                        <p:tgtEl>
                                          <p:spTgt spid="5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blinds(horizontal)">
                                      <p:cBhvr>
                                        <p:cTn id="54" dur="500"/>
                                        <p:tgtEl>
                                          <p:spTgt spid="52"/>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blinds(horizontal)">
                                      <p:cBhvr>
                                        <p:cTn id="59" dur="500"/>
                                        <p:tgtEl>
                                          <p:spTgt spid="56"/>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blinds(horizontal)">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blinds(horizontal)">
                                      <p:cBhvr>
                                        <p:cTn id="67" dur="5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blinds(horizontal)">
                                      <p:cBhvr>
                                        <p:cTn id="7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7" grpId="0" animBg="1"/>
      <p:bldP spid="50" grpId="0" animBg="1"/>
      <p:bldP spid="51" grpId="0" animBg="1"/>
      <p:bldP spid="52" grpId="0" animBg="1"/>
      <p:bldP spid="53" grpId="0" animBg="1"/>
      <p:bldP spid="54" grpId="0" animBg="1"/>
      <p:bldP spid="55" grpId="0" animBg="1"/>
      <p:bldP spid="56" grpId="0" animBg="1"/>
      <p:bldP spid="5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sp>
        <p:nvSpPr>
          <p:cNvPr id="24580" name="文本框 24579"/>
          <p:cNvSpPr txBox="1"/>
          <p:nvPr/>
        </p:nvSpPr>
        <p:spPr>
          <a:xfrm>
            <a:off x="721360" y="2213293"/>
            <a:ext cx="8459788" cy="3108325"/>
          </a:xfrm>
          <a:prstGeom prst="rect">
            <a:avLst/>
          </a:prstGeom>
          <a:noFill/>
          <a:ln w="9525">
            <a:noFill/>
          </a:ln>
        </p:spPr>
        <p:txBody>
          <a:bodyPr wrap="square" anchor="t">
            <a:spAutoFit/>
          </a:bodyPr>
          <a:lstStyle/>
          <a:p>
            <a:pPr marL="457200" indent="-457200">
              <a:buFont typeface="Wingdings" panose="05000000000000000000" pitchFamily="2" charset="2"/>
              <a:buChar char=""/>
            </a:pPr>
            <a:r>
              <a:rPr lang="zh-CN" altLang="en-US" sz="2800" b="1" dirty="0">
                <a:solidFill>
                  <a:srgbClr val="000000"/>
                </a:solidFill>
                <a:latin typeface="Arial" panose="020B0604020202020204" pitchFamily="34" charset="0"/>
                <a:ea typeface="楷体" panose="02010609060101010101" charset="-122"/>
              </a:rPr>
              <a:t>首先，保守党在下院大选中</a:t>
            </a:r>
            <a:r>
              <a:rPr lang="zh-CN" altLang="en-US" sz="2800" b="1" dirty="0">
                <a:solidFill>
                  <a:srgbClr val="FF0000"/>
                </a:solidFill>
                <a:latin typeface="Arial" panose="020B0604020202020204" pitchFamily="34" charset="0"/>
                <a:ea typeface="楷体" panose="02010609060101010101" charset="-122"/>
              </a:rPr>
              <a:t>获胜成为多数党</a:t>
            </a:r>
            <a:r>
              <a:rPr lang="zh-CN" altLang="en-US" sz="2800" b="1" dirty="0">
                <a:solidFill>
                  <a:srgbClr val="000000"/>
                </a:solidFill>
                <a:latin typeface="Arial" panose="020B0604020202020204" pitchFamily="34" charset="0"/>
                <a:ea typeface="楷体" panose="02010609060101010101" charset="-122"/>
              </a:rPr>
              <a:t>（须单独拥有下院中一半以上的席位或与其他党派联合拥有一半以上的席位）；</a:t>
            </a:r>
          </a:p>
          <a:p>
            <a:pPr marL="457200" indent="-457200">
              <a:buFont typeface="Arial" panose="020B0604020202020204" pitchFamily="34" charset="0"/>
            </a:pPr>
            <a:endParaRPr lang="zh-CN" altLang="en-US" sz="2800" b="1" dirty="0">
              <a:solidFill>
                <a:srgbClr val="000000"/>
              </a:solidFill>
              <a:latin typeface="Arial" panose="020B0604020202020204" pitchFamily="34" charset="0"/>
              <a:ea typeface="楷体" panose="02010609060101010101" charset="-122"/>
            </a:endParaRPr>
          </a:p>
          <a:p>
            <a:pPr marL="457200" indent="-457200">
              <a:buFont typeface="Wingdings" panose="05000000000000000000" pitchFamily="2" charset="2"/>
              <a:buChar char=""/>
            </a:pPr>
            <a:r>
              <a:rPr lang="zh-CN" altLang="en-US" sz="2800" b="1" dirty="0">
                <a:solidFill>
                  <a:srgbClr val="000000"/>
                </a:solidFill>
                <a:latin typeface="Arial" panose="020B0604020202020204" pitchFamily="34" charset="0"/>
                <a:ea typeface="楷体" panose="02010609060101010101" charset="-122"/>
              </a:rPr>
              <a:t>其次，本人必须是</a:t>
            </a:r>
            <a:r>
              <a:rPr lang="zh-CN" altLang="en-US" sz="2800" b="1" dirty="0">
                <a:solidFill>
                  <a:srgbClr val="FF0000"/>
                </a:solidFill>
                <a:latin typeface="Arial" panose="020B0604020202020204" pitchFamily="34" charset="0"/>
                <a:ea typeface="楷体" panose="02010609060101010101" charset="-122"/>
              </a:rPr>
              <a:t>保守党的领袖</a:t>
            </a:r>
            <a:r>
              <a:rPr lang="zh-CN" altLang="en-US" sz="2800" b="1" dirty="0">
                <a:solidFill>
                  <a:srgbClr val="000000"/>
                </a:solidFill>
                <a:latin typeface="Arial" panose="020B0604020202020204" pitchFamily="34" charset="0"/>
                <a:ea typeface="楷体" panose="02010609060101010101" charset="-122"/>
              </a:rPr>
              <a:t>；</a:t>
            </a:r>
          </a:p>
          <a:p>
            <a:pPr marL="457200" indent="-457200">
              <a:buFont typeface="Arial" panose="020B0604020202020204" pitchFamily="34" charset="0"/>
            </a:pPr>
            <a:endParaRPr lang="zh-CN" altLang="en-US" sz="2800" b="1" dirty="0">
              <a:solidFill>
                <a:srgbClr val="000000"/>
              </a:solidFill>
              <a:latin typeface="Arial" panose="020B0604020202020204" pitchFamily="34" charset="0"/>
              <a:ea typeface="楷体" panose="02010609060101010101" charset="-122"/>
            </a:endParaRPr>
          </a:p>
          <a:p>
            <a:pPr marL="457200" indent="-457200">
              <a:buFont typeface="Wingdings" panose="05000000000000000000" pitchFamily="2" charset="2"/>
              <a:buChar char=""/>
            </a:pPr>
            <a:r>
              <a:rPr lang="zh-CN" altLang="en-US" sz="2800" b="1" dirty="0">
                <a:solidFill>
                  <a:srgbClr val="000000"/>
                </a:solidFill>
                <a:latin typeface="Arial" panose="020B0604020202020204" pitchFamily="34" charset="0"/>
                <a:ea typeface="楷体" panose="02010609060101010101" charset="-122"/>
              </a:rPr>
              <a:t>最后，要由</a:t>
            </a:r>
            <a:r>
              <a:rPr lang="zh-CN" altLang="en-US" sz="2800" b="1" dirty="0">
                <a:solidFill>
                  <a:srgbClr val="FF0000"/>
                </a:solidFill>
                <a:latin typeface="Arial" panose="020B0604020202020204" pitchFamily="34" charset="0"/>
                <a:ea typeface="楷体" panose="02010609060101010101" charset="-122"/>
              </a:rPr>
              <a:t>国王任命</a:t>
            </a:r>
            <a:r>
              <a:rPr lang="zh-CN" altLang="en-US" sz="2800" b="1" dirty="0">
                <a:solidFill>
                  <a:srgbClr val="000000"/>
                </a:solidFill>
                <a:latin typeface="Arial" panose="020B0604020202020204" pitchFamily="34" charset="0"/>
                <a:ea typeface="楷体" panose="02010609060101010101" charset="-122"/>
              </a:rPr>
              <a:t>。</a:t>
            </a:r>
            <a:endParaRPr lang="zh-CN" altLang="en-US" sz="2800" dirty="0">
              <a:solidFill>
                <a:srgbClr val="000000"/>
              </a:solidFill>
              <a:latin typeface="Arial" panose="020B0604020202020204" pitchFamily="34" charset="0"/>
              <a:ea typeface="宋体" panose="02010600030101010101" pitchFamily="2" charset="-122"/>
            </a:endParaRPr>
          </a:p>
        </p:txBody>
      </p:sp>
      <p:pic>
        <p:nvPicPr>
          <p:cNvPr id="28674" name="矩形 24581"/>
          <p:cNvPicPr>
            <a:picLocks noGrp="1" noChangeAspect="1"/>
          </p:cNvPicPr>
          <p:nvPr/>
        </p:nvPicPr>
        <p:blipFill>
          <a:blip r:embed="rId3" cstate="print"/>
          <a:stretch>
            <a:fillRect/>
          </a:stretch>
        </p:blipFill>
        <p:spPr>
          <a:xfrm>
            <a:off x="721360" y="158750"/>
            <a:ext cx="1614488" cy="850900"/>
          </a:xfrm>
          <a:prstGeom prst="rect">
            <a:avLst/>
          </a:prstGeom>
          <a:noFill/>
          <a:ln w="9525">
            <a:noFill/>
          </a:ln>
        </p:spPr>
      </p:pic>
      <p:pic>
        <p:nvPicPr>
          <p:cNvPr id="28675" name="Picture 2"/>
          <p:cNvPicPr>
            <a:picLocks noChangeAspect="1"/>
          </p:cNvPicPr>
          <p:nvPr/>
        </p:nvPicPr>
        <p:blipFill>
          <a:blip r:embed="rId4" cstate="print"/>
          <a:srcRect b="10718"/>
          <a:stretch>
            <a:fillRect/>
          </a:stretch>
        </p:blipFill>
        <p:spPr>
          <a:xfrm>
            <a:off x="7163435" y="3470910"/>
            <a:ext cx="4541520" cy="3042285"/>
          </a:xfrm>
          <a:prstGeom prst="rect">
            <a:avLst/>
          </a:prstGeom>
          <a:noFill/>
          <a:ln w="9525">
            <a:noFill/>
          </a:ln>
          <a:effectLst>
            <a:outerShdw blurRad="50800" dist="63500" dir="2700000" algn="tl" rotWithShape="0">
              <a:prstClr val="black">
                <a:alpha val="40000"/>
              </a:prstClr>
            </a:outerShdw>
          </a:effectLst>
        </p:spPr>
      </p:pic>
      <p:sp>
        <p:nvSpPr>
          <p:cNvPr id="28676" name="矩形 6"/>
          <p:cNvSpPr/>
          <p:nvPr/>
        </p:nvSpPr>
        <p:spPr>
          <a:xfrm>
            <a:off x="556895" y="1237615"/>
            <a:ext cx="11078210" cy="583565"/>
          </a:xfrm>
          <a:prstGeom prst="rect">
            <a:avLst/>
          </a:prstGeom>
          <a:solidFill>
            <a:srgbClr val="FFFF00"/>
          </a:solidFill>
          <a:ln w="9525">
            <a:noFill/>
          </a:ln>
        </p:spPr>
        <p:txBody>
          <a:bodyPr wrap="square" anchor="t">
            <a:spAutoFit/>
          </a:bodyPr>
          <a:lstStyle/>
          <a:p>
            <a:r>
              <a:rPr lang="zh-CN" altLang="en-US" sz="3200" b="1" dirty="0">
                <a:solidFill>
                  <a:srgbClr val="FF0000"/>
                </a:solidFill>
                <a:latin typeface="Calibri" panose="020F0502020204030204" charset="0"/>
                <a:ea typeface="宋体" panose="02010600030101010101" pitchFamily="2" charset="-122"/>
              </a:rPr>
              <a:t>鲍里斯</a:t>
            </a:r>
            <a:r>
              <a:rPr lang="en-US" altLang="zh-CN" sz="3200" b="1" dirty="0">
                <a:solidFill>
                  <a:srgbClr val="FF0000"/>
                </a:solidFill>
                <a:latin typeface="Calibri" panose="020F0502020204030204" charset="0"/>
                <a:ea typeface="宋体" panose="02010600030101010101" pitchFamily="2" charset="-122"/>
              </a:rPr>
              <a:t>·</a:t>
            </a:r>
            <a:r>
              <a:rPr lang="zh-CN" altLang="en-US" sz="3200" b="1" dirty="0">
                <a:solidFill>
                  <a:srgbClr val="FF0000"/>
                </a:solidFill>
                <a:latin typeface="Calibri" panose="020F0502020204030204" charset="0"/>
                <a:ea typeface="宋体" panose="02010600030101010101" pitchFamily="2" charset="-122"/>
              </a:rPr>
              <a:t>约翰逊（保守党）要成为首相需要具备哪些条件</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blinds(horizontal)">
                                      <p:cBhvr>
                                        <p:cTn id="7" dur="5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80">
                                            <p:txEl>
                                              <p:pRg st="2" end="2"/>
                                            </p:txEl>
                                          </p:spTgt>
                                        </p:tgtEl>
                                        <p:attrNameLst>
                                          <p:attrName>style.visibility</p:attrName>
                                        </p:attrNameLst>
                                      </p:cBhvr>
                                      <p:to>
                                        <p:strVal val="visible"/>
                                      </p:to>
                                    </p:set>
                                    <p:animEffect transition="in" filter="blinds(horizontal)">
                                      <p:cBhvr>
                                        <p:cTn id="12" dur="500"/>
                                        <p:tgtEl>
                                          <p:spTgt spid="2458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80">
                                            <p:txEl>
                                              <p:pRg st="4" end="4"/>
                                            </p:txEl>
                                          </p:spTgt>
                                        </p:tgtEl>
                                        <p:attrNameLst>
                                          <p:attrName>style.visibility</p:attrName>
                                        </p:attrNameLst>
                                      </p:cBhvr>
                                      <p:to>
                                        <p:strVal val="visible"/>
                                      </p:to>
                                    </p:set>
                                    <p:animEffect transition="in" filter="blinds(horizontal)">
                                      <p:cBhvr>
                                        <p:cTn id="17" dur="500"/>
                                        <p:tgtEl>
                                          <p:spTgt spid="245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sp>
        <p:nvSpPr>
          <p:cNvPr id="29697" name="Text Box 4"/>
          <p:cNvSpPr txBox="1"/>
          <p:nvPr/>
        </p:nvSpPr>
        <p:spPr>
          <a:xfrm>
            <a:off x="1898650" y="1746568"/>
            <a:ext cx="8239125" cy="521970"/>
          </a:xfrm>
          <a:prstGeom prst="rect">
            <a:avLst/>
          </a:prstGeom>
          <a:noFill/>
          <a:ln w="9525">
            <a:noFill/>
          </a:ln>
        </p:spPr>
        <p:txBody>
          <a:bodyPr wrap="square" anchor="t">
            <a:spAutoFit/>
          </a:bodyPr>
          <a:lstStyle/>
          <a:p>
            <a:pPr>
              <a:buFont typeface="Arial" panose="020B0604020202020204" pitchFamily="34" charset="0"/>
            </a:pPr>
            <a:r>
              <a:rPr lang="zh-CN" altLang="en-US" sz="2800" b="1" dirty="0">
                <a:solidFill>
                  <a:srgbClr val="000000"/>
                </a:solidFill>
                <a:latin typeface="Arial" panose="020B0604020202020204" pitchFamily="34" charset="0"/>
                <a:ea typeface="黑体" panose="02010609060101010101" pitchFamily="49" charset="-122"/>
              </a:rPr>
              <a:t>◆  内阁成员大体上是赞成还是反对？为什么？</a:t>
            </a:r>
          </a:p>
        </p:txBody>
      </p:sp>
      <p:sp>
        <p:nvSpPr>
          <p:cNvPr id="27651" name="Text Box 5"/>
          <p:cNvSpPr txBox="1"/>
          <p:nvPr/>
        </p:nvSpPr>
        <p:spPr>
          <a:xfrm>
            <a:off x="2001838" y="3038793"/>
            <a:ext cx="7091362" cy="953135"/>
          </a:xfrm>
          <a:prstGeom prst="rect">
            <a:avLst/>
          </a:prstGeom>
          <a:noFill/>
          <a:ln w="9525">
            <a:noFill/>
          </a:ln>
        </p:spPr>
        <p:txBody>
          <a:bodyPr wrap="square" anchor="t">
            <a:spAutoFit/>
          </a:bodyPr>
          <a:lstStyle/>
          <a:p>
            <a:pPr>
              <a:spcBef>
                <a:spcPct val="50000"/>
              </a:spcBef>
              <a:buFont typeface="Arial" panose="020B0604020202020204" pitchFamily="34" charset="0"/>
            </a:pPr>
            <a:r>
              <a:rPr lang="en-US" altLang="zh-CN" sz="2800" b="1" dirty="0">
                <a:solidFill>
                  <a:srgbClr val="000000"/>
                </a:solidFill>
                <a:latin typeface="Arial" panose="020B0604020202020204" pitchFamily="34" charset="0"/>
                <a:ea typeface="黑体" panose="02010609060101010101" pitchFamily="49" charset="-122"/>
              </a:rPr>
              <a:t>◆  </a:t>
            </a:r>
            <a:r>
              <a:rPr lang="zh-CN" altLang="en-US" sz="2800" b="1" dirty="0">
                <a:solidFill>
                  <a:srgbClr val="000000"/>
                </a:solidFill>
                <a:latin typeface="Arial" panose="020B0604020202020204" pitchFamily="34" charset="0"/>
                <a:ea typeface="黑体" panose="02010609060101010101" pitchFamily="49" charset="-122"/>
              </a:rPr>
              <a:t>女王伊丽莎白二世如果反对，决议会不会发生改变为什么？</a:t>
            </a:r>
          </a:p>
        </p:txBody>
      </p:sp>
      <p:sp>
        <p:nvSpPr>
          <p:cNvPr id="27652" name="Text Box 6"/>
          <p:cNvSpPr txBox="1"/>
          <p:nvPr/>
        </p:nvSpPr>
        <p:spPr>
          <a:xfrm>
            <a:off x="1897063" y="4568825"/>
            <a:ext cx="8601075" cy="521970"/>
          </a:xfrm>
          <a:prstGeom prst="rect">
            <a:avLst/>
          </a:prstGeom>
          <a:noFill/>
          <a:ln w="9525">
            <a:noFill/>
          </a:ln>
        </p:spPr>
        <p:txBody>
          <a:bodyPr wrap="square" anchor="t">
            <a:spAutoFit/>
          </a:bodyPr>
          <a:lstStyle/>
          <a:p>
            <a:pPr>
              <a:spcBef>
                <a:spcPct val="50000"/>
              </a:spcBef>
              <a:buFont typeface="Arial" panose="020B0604020202020204" pitchFamily="34" charset="0"/>
            </a:pPr>
            <a:r>
              <a:rPr lang="en-US" altLang="zh-CN" sz="2800" b="1" dirty="0">
                <a:solidFill>
                  <a:srgbClr val="000000"/>
                </a:solidFill>
                <a:latin typeface="Arial" panose="020B0604020202020204" pitchFamily="34" charset="0"/>
                <a:ea typeface="黑体" panose="02010609060101010101" pitchFamily="49" charset="-122"/>
              </a:rPr>
              <a:t>◆  </a:t>
            </a:r>
            <a:r>
              <a:rPr lang="zh-CN" altLang="en-US" sz="2800" b="1" dirty="0">
                <a:solidFill>
                  <a:srgbClr val="000000"/>
                </a:solidFill>
                <a:latin typeface="Arial" panose="020B0604020202020204" pitchFamily="34" charset="0"/>
                <a:ea typeface="黑体" panose="02010609060101010101" pitchFamily="49" charset="-122"/>
              </a:rPr>
              <a:t>如果议会中大多数都极力反对，结果又会如何？</a:t>
            </a:r>
          </a:p>
        </p:txBody>
      </p:sp>
      <p:sp>
        <p:nvSpPr>
          <p:cNvPr id="27653" name="Text Box 7"/>
          <p:cNvSpPr txBox="1"/>
          <p:nvPr/>
        </p:nvSpPr>
        <p:spPr>
          <a:xfrm>
            <a:off x="2073275" y="4046855"/>
            <a:ext cx="7788275" cy="521970"/>
          </a:xfrm>
          <a:prstGeom prst="rect">
            <a:avLst/>
          </a:prstGeom>
          <a:solidFill>
            <a:srgbClr val="247BFC"/>
          </a:solidFill>
          <a:ln w="9525" cap="flat" cmpd="sng">
            <a:solidFill>
              <a:schemeClr val="accent2"/>
            </a:solidFill>
            <a:prstDash val="solid"/>
            <a:miter/>
            <a:headEnd type="none" w="med" len="med"/>
            <a:tailEnd type="none" w="med" len="med"/>
          </a:ln>
        </p:spPr>
        <p:txBody>
          <a:bodyPr wrap="square" anchor="t">
            <a:spAutoFit/>
          </a:bodyPr>
          <a:lstStyle/>
          <a:p>
            <a:pPr>
              <a:spcBef>
                <a:spcPct val="50000"/>
              </a:spcBef>
              <a:buFont typeface="Arial" panose="020B0604020202020204" pitchFamily="34" charset="0"/>
            </a:pPr>
            <a:r>
              <a:rPr lang="zh-CN" altLang="en-US" sz="2800" b="1" dirty="0">
                <a:solidFill>
                  <a:srgbClr val="FFFFFF"/>
                </a:solidFill>
                <a:latin typeface="Arial" panose="020B0604020202020204" pitchFamily="34" charset="0"/>
                <a:ea typeface="黑体" panose="02010609060101010101" pitchFamily="49" charset="-122"/>
              </a:rPr>
              <a:t>不会。首相掌握行政大权，不对国王负责。</a:t>
            </a:r>
          </a:p>
        </p:txBody>
      </p:sp>
      <p:sp>
        <p:nvSpPr>
          <p:cNvPr id="27654" name="Text Box 8"/>
          <p:cNvSpPr txBox="1"/>
          <p:nvPr/>
        </p:nvSpPr>
        <p:spPr>
          <a:xfrm>
            <a:off x="2278063" y="2460943"/>
            <a:ext cx="6275387" cy="521970"/>
          </a:xfrm>
          <a:prstGeom prst="rect">
            <a:avLst/>
          </a:prstGeom>
          <a:solidFill>
            <a:srgbClr val="247BFC"/>
          </a:solidFill>
          <a:ln w="9525" cap="flat" cmpd="sng">
            <a:solidFill>
              <a:schemeClr val="accent2"/>
            </a:solidFill>
            <a:prstDash val="solid"/>
            <a:miter/>
            <a:headEnd type="none" w="med" len="med"/>
            <a:tailEnd type="none" w="med" len="med"/>
          </a:ln>
        </p:spPr>
        <p:txBody>
          <a:bodyPr wrap="square" anchor="t">
            <a:spAutoFit/>
          </a:bodyPr>
          <a:lstStyle/>
          <a:p>
            <a:pPr>
              <a:spcBef>
                <a:spcPct val="50000"/>
              </a:spcBef>
              <a:buFont typeface="Arial" panose="020B0604020202020204" pitchFamily="34" charset="0"/>
            </a:pPr>
            <a:r>
              <a:rPr lang="zh-CN" altLang="en-US" sz="2800" b="1">
                <a:solidFill>
                  <a:srgbClr val="FFFFFF"/>
                </a:solidFill>
                <a:latin typeface="Arial" panose="020B0604020202020204" pitchFamily="34" charset="0"/>
                <a:ea typeface="黑体" panose="02010609060101010101" pitchFamily="49" charset="-122"/>
              </a:rPr>
              <a:t>赞同。集体负责，共同进退。</a:t>
            </a:r>
          </a:p>
        </p:txBody>
      </p:sp>
      <p:sp>
        <p:nvSpPr>
          <p:cNvPr id="41990" name="Text Box 9"/>
          <p:cNvSpPr txBox="1"/>
          <p:nvPr/>
        </p:nvSpPr>
        <p:spPr>
          <a:xfrm>
            <a:off x="1537335" y="5222240"/>
            <a:ext cx="9321165" cy="953135"/>
          </a:xfrm>
          <a:prstGeom prst="rect">
            <a:avLst/>
          </a:prstGeom>
          <a:solidFill>
            <a:srgbClr val="247BFC"/>
          </a:solidFill>
          <a:ln w="9525" cap="flat" cmpd="sng">
            <a:solidFill>
              <a:schemeClr val="accent2"/>
            </a:solidFill>
            <a:prstDash val="solid"/>
            <a:miter/>
            <a:headEnd type="none" w="med" len="med"/>
            <a:tailEnd type="none" w="med" len="med"/>
          </a:ln>
        </p:spPr>
        <p:txBody>
          <a:bodyPr wrap="square" anchor="t">
            <a:spAutoFit/>
          </a:bodyPr>
          <a:lstStyle/>
          <a:p>
            <a:pPr>
              <a:buFont typeface="Arial" panose="020B0604020202020204" pitchFamily="34" charset="0"/>
            </a:pPr>
            <a:r>
              <a:rPr lang="zh-CN" altLang="en-US" sz="2800" b="1" dirty="0">
                <a:solidFill>
                  <a:srgbClr val="FFFFFF"/>
                </a:solidFill>
                <a:latin typeface="黑体" panose="02010609060101010101" pitchFamily="49" charset="-122"/>
                <a:ea typeface="黑体" panose="02010609060101010101" pitchFamily="49" charset="-122"/>
              </a:rPr>
              <a:t>议会可以通过对政府的不信任案，要求首相及其内阁下台；首相及其内阁要么下台，要么宣布解散议会，重新选举。</a:t>
            </a:r>
          </a:p>
        </p:txBody>
      </p:sp>
      <p:pic>
        <p:nvPicPr>
          <p:cNvPr id="29703" name="矩形 24581"/>
          <p:cNvPicPr>
            <a:picLocks noGrp="1" noChangeAspect="1"/>
          </p:cNvPicPr>
          <p:nvPr/>
        </p:nvPicPr>
        <p:blipFill>
          <a:blip r:embed="rId3" cstate="print"/>
          <a:stretch>
            <a:fillRect/>
          </a:stretch>
        </p:blipFill>
        <p:spPr>
          <a:xfrm>
            <a:off x="855345" y="-317"/>
            <a:ext cx="1616075" cy="850900"/>
          </a:xfrm>
          <a:prstGeom prst="rect">
            <a:avLst/>
          </a:prstGeom>
          <a:noFill/>
          <a:ln w="9525">
            <a:noFill/>
          </a:ln>
        </p:spPr>
      </p:pic>
      <p:sp>
        <p:nvSpPr>
          <p:cNvPr id="29704" name="矩形 11"/>
          <p:cNvSpPr/>
          <p:nvPr/>
        </p:nvSpPr>
        <p:spPr>
          <a:xfrm>
            <a:off x="855345" y="934085"/>
            <a:ext cx="9547860" cy="583565"/>
          </a:xfrm>
          <a:prstGeom prst="rect">
            <a:avLst/>
          </a:prstGeom>
          <a:solidFill>
            <a:srgbClr val="FFFF00"/>
          </a:solidFill>
          <a:ln w="9525">
            <a:noFill/>
          </a:ln>
        </p:spPr>
        <p:txBody>
          <a:bodyPr wrap="square" anchor="t">
            <a:spAutoFit/>
          </a:bodyPr>
          <a:lstStyle/>
          <a:p>
            <a:r>
              <a:rPr lang="zh-CN" altLang="en-US" sz="3200" b="1" dirty="0">
                <a:solidFill>
                  <a:srgbClr val="FF0000"/>
                </a:solidFill>
                <a:latin typeface="Calibri" panose="020F0502020204030204" charset="0"/>
                <a:ea typeface="宋体" panose="02010600030101010101" pitchFamily="2" charset="-122"/>
              </a:rPr>
              <a:t>对于英国的脱欧问题，人民议论纷纷。那么：</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7654"/>
                                        </p:tgtEl>
                                        <p:attrNameLst>
                                          <p:attrName>style.visibility</p:attrName>
                                        </p:attrNameLst>
                                      </p:cBhvr>
                                      <p:to>
                                        <p:strVal val="visible"/>
                                      </p:to>
                                    </p:set>
                                    <p:animEffect transition="in" filter="wedge">
                                      <p:cBhvr>
                                        <p:cTn id="7" dur="500"/>
                                        <p:tgtEl>
                                          <p:spTgt spid="276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wipe(up)">
                                      <p:cBhvr>
                                        <p:cTn id="12" dur="500"/>
                                        <p:tgtEl>
                                          <p:spTgt spid="2765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wedge">
                                      <p:cBhvr>
                                        <p:cTn id="17" dur="500"/>
                                        <p:tgtEl>
                                          <p:spTgt spid="276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7652"/>
                                        </p:tgtEl>
                                        <p:attrNameLst>
                                          <p:attrName>style.visibility</p:attrName>
                                        </p:attrNameLst>
                                      </p:cBhvr>
                                      <p:to>
                                        <p:strVal val="visible"/>
                                      </p:to>
                                    </p:set>
                                    <p:animEffect transition="in" filter="wipe(up)">
                                      <p:cBhvr>
                                        <p:cTn id="22" dur="500"/>
                                        <p:tgtEl>
                                          <p:spTgt spid="27652"/>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wedge">
                                      <p:cBhvr>
                                        <p:cTn id="27" dur="5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p:bldP spid="27653" grpId="0" bldLvl="0" animBg="1"/>
      <p:bldP spid="27654" grpId="0" bldLvl="0" animBg="1"/>
      <p:bldP spid="4199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pic>
        <p:nvPicPr>
          <p:cNvPr id="71" name="图片 70"/>
          <p:cNvPicPr>
            <a:picLocks noChangeAspect="1"/>
          </p:cNvPicPr>
          <p:nvPr/>
        </p:nvPicPr>
        <p:blipFill>
          <a:blip r:embed="rId3" cstate="print"/>
          <a:stretch>
            <a:fillRect/>
          </a:stretch>
        </p:blipFill>
        <p:spPr>
          <a:xfrm>
            <a:off x="6650355" y="2498090"/>
            <a:ext cx="5240655" cy="4240530"/>
          </a:xfrm>
          <a:prstGeom prst="rect">
            <a:avLst/>
          </a:prstGeom>
          <a:effectLst>
            <a:outerShdw blurRad="50800" dist="63500" dir="5400000" algn="t" rotWithShape="0">
              <a:prstClr val="black">
                <a:alpha val="40000"/>
              </a:prstClr>
            </a:outerShdw>
          </a:effectLst>
        </p:spPr>
      </p:pic>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二、创设民主和自由：</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资本主义制度的确立</a:t>
              </a:r>
            </a:p>
          </p:txBody>
        </p:sp>
        <p:sp>
          <p:nvSpPr>
            <p:cNvPr id="3" name="流程图: 文档 2"/>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p:cNvSpPr txBox="1"/>
          <p:nvPr/>
        </p:nvSpPr>
        <p:spPr>
          <a:xfrm>
            <a:off x="254000" y="733425"/>
            <a:ext cx="2988310" cy="583565"/>
          </a:xfrm>
          <a:prstGeom prst="rect">
            <a:avLst/>
          </a:prstGeom>
          <a:noFill/>
        </p:spPr>
        <p:txBody>
          <a:bodyPr wrap="none" rtlCol="0">
            <a:spAutoFit/>
          </a:bodyPr>
          <a:lstStyle/>
          <a:p>
            <a:pPr algn="l"/>
            <a:r>
              <a:rPr kumimoji="0" lang="en-US" altLang="zh-CN"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2.</a:t>
            </a:r>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美国：共和制</a:t>
            </a:r>
          </a:p>
        </p:txBody>
      </p:sp>
      <p:sp>
        <p:nvSpPr>
          <p:cNvPr id="11" name="文本框 10"/>
          <p:cNvSpPr txBox="1"/>
          <p:nvPr/>
        </p:nvSpPr>
        <p:spPr>
          <a:xfrm>
            <a:off x="484505" y="1316990"/>
            <a:ext cx="11222355" cy="103886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l" fontAlgn="auto">
              <a:lnSpc>
                <a:spcPct val="110000"/>
              </a:lnSpc>
            </a:pPr>
            <a:r>
              <a:rPr lang="en-US" altLang="zh-CN" sz="2800" b="1" dirty="0" smtClean="0">
                <a:latin typeface="楷体" panose="02010609060101010101" charset="-122"/>
                <a:ea typeface="楷体" panose="02010609060101010101" charset="-122"/>
                <a:sym typeface="+mn-ea"/>
              </a:rPr>
              <a:t>   </a:t>
            </a:r>
            <a:r>
              <a:rPr lang="zh-CN" altLang="en-US" sz="2800" b="1" dirty="0" smtClean="0">
                <a:latin typeface="楷体" panose="02010609060101010101" charset="-122"/>
                <a:ea typeface="楷体" panose="02010609060101010101" charset="-122"/>
                <a:sym typeface="+mn-ea"/>
              </a:rPr>
              <a:t>在设计一个由人来统治人的政府时，最大的困难在于：你必须首先使</a:t>
            </a:r>
            <a:r>
              <a:rPr lang="zh-CN" altLang="en-US" sz="2800" b="1" dirty="0" smtClean="0">
                <a:solidFill>
                  <a:srgbClr val="C00000"/>
                </a:solidFill>
                <a:latin typeface="楷体" panose="02010609060101010101" charset="-122"/>
                <a:ea typeface="楷体" panose="02010609060101010101" charset="-122"/>
                <a:sym typeface="+mn-ea"/>
              </a:rPr>
              <a:t>政府有能力控制</a:t>
            </a:r>
            <a:r>
              <a:rPr lang="zh-CN" altLang="en-US" sz="2800" b="1" dirty="0" smtClean="0">
                <a:latin typeface="楷体" panose="02010609060101010101" charset="-122"/>
                <a:ea typeface="楷体" panose="02010609060101010101" charset="-122"/>
                <a:sym typeface="+mn-ea"/>
              </a:rPr>
              <a:t>；其次要</a:t>
            </a:r>
            <a:r>
              <a:rPr lang="zh-CN" altLang="en-US" sz="2800" b="1" dirty="0" smtClean="0">
                <a:solidFill>
                  <a:srgbClr val="C00000"/>
                </a:solidFill>
                <a:latin typeface="楷体" panose="02010609060101010101" charset="-122"/>
                <a:ea typeface="楷体" panose="02010609060101010101" charset="-122"/>
                <a:sym typeface="+mn-ea"/>
              </a:rPr>
              <a:t>强制政府控制自己</a:t>
            </a:r>
            <a:r>
              <a:rPr lang="zh-CN" altLang="en-US" sz="2800" b="1" dirty="0" smtClean="0">
                <a:latin typeface="楷体" panose="02010609060101010101" charset="-122"/>
                <a:ea typeface="楷体" panose="02010609060101010101" charset="-122"/>
                <a:sym typeface="+mn-ea"/>
              </a:rPr>
              <a:t>。</a:t>
            </a:r>
            <a:r>
              <a:rPr sz="2400" b="1" dirty="0" smtClean="0">
                <a:latin typeface="楷体" panose="02010609060101010101" charset="-122"/>
                <a:ea typeface="楷体" panose="02010609060101010101" charset="-122"/>
                <a:sym typeface="+mn-ea"/>
              </a:rPr>
              <a:t>——“宪法之父”麦迪逊</a:t>
            </a:r>
          </a:p>
        </p:txBody>
      </p:sp>
      <p:sp>
        <p:nvSpPr>
          <p:cNvPr id="20" name="文本框 19"/>
          <p:cNvSpPr txBox="1"/>
          <p:nvPr/>
        </p:nvSpPr>
        <p:spPr>
          <a:xfrm>
            <a:off x="3307080" y="764540"/>
            <a:ext cx="1510030" cy="521970"/>
          </a:xfrm>
          <a:prstGeom prst="rect">
            <a:avLst/>
          </a:prstGeom>
          <a:noFill/>
        </p:spPr>
        <p:txBody>
          <a:bodyPr wrap="square" rtlCol="0" anchor="t">
            <a:spAutoFit/>
          </a:bodyPr>
          <a:lstStyle/>
          <a:p>
            <a:pPr algn="l"/>
            <a:r>
              <a:rPr lang="en-US" altLang="zh-CN" sz="2800" b="1">
                <a:latin typeface="黑体" panose="02010609060101010101" pitchFamily="49" charset="-122"/>
                <a:ea typeface="黑体" panose="02010609060101010101" pitchFamily="49" charset="-122"/>
              </a:rPr>
              <a:t>1.</a:t>
            </a:r>
            <a:r>
              <a:rPr lang="zh-CN" altLang="en-US" sz="2800" b="1">
                <a:latin typeface="黑体" panose="02010609060101010101" pitchFamily="49" charset="-122"/>
                <a:ea typeface="黑体" panose="02010609060101010101" pitchFamily="49" charset="-122"/>
              </a:rPr>
              <a:t>背景：</a:t>
            </a:r>
          </a:p>
        </p:txBody>
      </p:sp>
      <p:sp>
        <p:nvSpPr>
          <p:cNvPr id="21" name="文本框 20"/>
          <p:cNvSpPr txBox="1"/>
          <p:nvPr/>
        </p:nvSpPr>
        <p:spPr>
          <a:xfrm>
            <a:off x="4563745" y="776605"/>
            <a:ext cx="8246110" cy="497205"/>
          </a:xfrm>
          <a:prstGeom prst="rect">
            <a:avLst/>
          </a:prstGeom>
          <a:noFill/>
        </p:spPr>
        <p:txBody>
          <a:bodyPr wrap="square" rtlCol="0">
            <a:spAutoFit/>
          </a:bodyPr>
          <a:lstStyle/>
          <a:p>
            <a:pPr algn="l" fontAlgn="auto">
              <a:lnSpc>
                <a:spcPct val="110000"/>
              </a:lnSpc>
            </a:pPr>
            <a:r>
              <a:rPr kumimoji="0" lang="zh-CN" altLang="en-US" sz="24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强化中央政府的权力，制定一部完备的宪法，迫在眉睫！</a:t>
            </a:r>
          </a:p>
        </p:txBody>
      </p:sp>
      <p:grpSp>
        <p:nvGrpSpPr>
          <p:cNvPr id="13" name="组合 12"/>
          <p:cNvGrpSpPr/>
          <p:nvPr/>
        </p:nvGrpSpPr>
        <p:grpSpPr>
          <a:xfrm>
            <a:off x="4734560" y="2600325"/>
            <a:ext cx="1915795" cy="2996565"/>
            <a:chOff x="2048796" y="1385219"/>
            <a:chExt cx="2364827" cy="3791475"/>
          </a:xfrm>
        </p:grpSpPr>
        <p:cxnSp>
          <p:nvCxnSpPr>
            <p:cNvPr id="39" name="直接连接符 38"/>
            <p:cNvCxnSpPr/>
            <p:nvPr/>
          </p:nvCxnSpPr>
          <p:spPr>
            <a:xfrm flipH="1">
              <a:off x="2048796" y="2116426"/>
              <a:ext cx="2364827" cy="2480441"/>
            </a:xfrm>
            <a:prstGeom prst="line">
              <a:avLst/>
            </a:prstGeom>
            <a:ln w="254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rot="18819030">
              <a:off x="1228782" y="2920814"/>
              <a:ext cx="3791475" cy="720284"/>
            </a:xfrm>
            <a:prstGeom prst="rect">
              <a:avLst/>
            </a:prstGeom>
            <a:noFill/>
          </p:spPr>
          <p:txBody>
            <a:bodyPr wrap="square" rtlCol="0">
              <a:spAutoFit/>
            </a:bodyPr>
            <a:lstStyle/>
            <a:p>
              <a:pPr algn="dist"/>
              <a:r>
                <a:rPr lang="zh-CN" altLang="en-US" sz="1600" b="1" dirty="0">
                  <a:latin typeface="宋体" panose="02010600030101010101" pitchFamily="2" charset="-122"/>
                  <a:ea typeface="宋体" panose="02010600030101010101" pitchFamily="2" charset="-122"/>
                </a:rPr>
                <a:t>总统可以否决国会通过的法律</a:t>
              </a:r>
            </a:p>
          </p:txBody>
        </p:sp>
      </p:grpSp>
      <p:grpSp>
        <p:nvGrpSpPr>
          <p:cNvPr id="22" name="组合 21"/>
          <p:cNvGrpSpPr/>
          <p:nvPr/>
        </p:nvGrpSpPr>
        <p:grpSpPr>
          <a:xfrm>
            <a:off x="5126355" y="3385820"/>
            <a:ext cx="1739900" cy="2465070"/>
            <a:chOff x="2540312" y="2380474"/>
            <a:chExt cx="2147774" cy="3119882"/>
          </a:xfrm>
        </p:grpSpPr>
        <p:cxnSp>
          <p:nvCxnSpPr>
            <p:cNvPr id="23" name="直接连接符 22"/>
            <p:cNvCxnSpPr/>
            <p:nvPr/>
          </p:nvCxnSpPr>
          <p:spPr>
            <a:xfrm flipH="1">
              <a:off x="2540312" y="2581461"/>
              <a:ext cx="2147774" cy="2203091"/>
            </a:xfrm>
            <a:prstGeom prst="line">
              <a:avLst/>
            </a:prstGeom>
            <a:ln w="25400">
              <a:solidFill>
                <a:srgbClr val="C0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rot="18819030">
              <a:off x="2298853" y="3580252"/>
              <a:ext cx="3119882" cy="720326"/>
            </a:xfrm>
            <a:prstGeom prst="rect">
              <a:avLst/>
            </a:prstGeom>
            <a:noFill/>
          </p:spPr>
          <p:txBody>
            <a:bodyPr wrap="square" rtlCol="0">
              <a:spAutoFit/>
            </a:bodyPr>
            <a:lstStyle/>
            <a:p>
              <a:pPr algn="ctr"/>
              <a:r>
                <a:rPr lang="zh-CN" altLang="en-US" sz="1600" b="1" dirty="0">
                  <a:latin typeface="宋体" panose="02010600030101010101" pitchFamily="2" charset="-122"/>
                  <a:ea typeface="宋体" panose="02010600030101010101" pitchFamily="2" charset="-122"/>
                </a:rPr>
                <a:t>国会可以三分之二多数通过总统否决的法律</a:t>
              </a:r>
            </a:p>
          </p:txBody>
        </p:sp>
      </p:grpSp>
      <p:grpSp>
        <p:nvGrpSpPr>
          <p:cNvPr id="24" name="组合 23"/>
          <p:cNvGrpSpPr/>
          <p:nvPr/>
        </p:nvGrpSpPr>
        <p:grpSpPr>
          <a:xfrm>
            <a:off x="9200515" y="2606675"/>
            <a:ext cx="1915795" cy="2920365"/>
            <a:chOff x="7561177" y="1392350"/>
            <a:chExt cx="2364827" cy="3695655"/>
          </a:xfrm>
        </p:grpSpPr>
        <p:cxnSp>
          <p:nvCxnSpPr>
            <p:cNvPr id="25" name="直接连接符 24"/>
            <p:cNvCxnSpPr/>
            <p:nvPr/>
          </p:nvCxnSpPr>
          <p:spPr>
            <a:xfrm>
              <a:off x="7561177" y="2116426"/>
              <a:ext cx="2364827" cy="2480441"/>
            </a:xfrm>
            <a:prstGeom prst="line">
              <a:avLst/>
            </a:prstGeom>
            <a:ln w="25400">
              <a:solidFill>
                <a:srgbClr val="C00000"/>
              </a:solidFill>
              <a:head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rot="2780970" flipH="1">
              <a:off x="7081381" y="3032087"/>
              <a:ext cx="3695655" cy="416181"/>
            </a:xfrm>
            <a:prstGeom prst="rect">
              <a:avLst/>
            </a:prstGeom>
            <a:noFill/>
          </p:spPr>
          <p:txBody>
            <a:bodyPr wrap="square" rtlCol="0">
              <a:spAutoFit/>
            </a:bodyPr>
            <a:lstStyle/>
            <a:p>
              <a:pPr algn="dist"/>
              <a:r>
                <a:rPr lang="zh-CN" altLang="en-US" sz="1600" b="1" dirty="0">
                  <a:latin typeface="宋体" panose="02010600030101010101" pitchFamily="2" charset="-122"/>
                  <a:ea typeface="宋体" panose="02010600030101010101" pitchFamily="2" charset="-122"/>
                </a:rPr>
                <a:t>最高法院可宣布总统法令违宪</a:t>
              </a:r>
            </a:p>
          </p:txBody>
        </p:sp>
      </p:grpSp>
      <p:grpSp>
        <p:nvGrpSpPr>
          <p:cNvPr id="40" name="组合 39"/>
          <p:cNvGrpSpPr/>
          <p:nvPr/>
        </p:nvGrpSpPr>
        <p:grpSpPr>
          <a:xfrm>
            <a:off x="9006840" y="3546475"/>
            <a:ext cx="1739900" cy="1939290"/>
            <a:chOff x="7322047" y="2581461"/>
            <a:chExt cx="2147774" cy="2453815"/>
          </a:xfrm>
        </p:grpSpPr>
        <p:cxnSp>
          <p:nvCxnSpPr>
            <p:cNvPr id="41" name="直接连接符 40"/>
            <p:cNvCxnSpPr/>
            <p:nvPr/>
          </p:nvCxnSpPr>
          <p:spPr>
            <a:xfrm>
              <a:off x="7322047" y="2581461"/>
              <a:ext cx="2147774" cy="2203091"/>
            </a:xfrm>
            <a:prstGeom prst="line">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rot="2780970" flipH="1">
              <a:off x="7097913" y="3661290"/>
              <a:ext cx="2331765" cy="416206"/>
            </a:xfrm>
            <a:prstGeom prst="rect">
              <a:avLst/>
            </a:prstGeom>
            <a:noFill/>
          </p:spPr>
          <p:txBody>
            <a:bodyPr wrap="square" rtlCol="0">
              <a:spAutoFit/>
            </a:bodyPr>
            <a:lstStyle/>
            <a:p>
              <a:pPr algn="dist"/>
              <a:r>
                <a:rPr lang="zh-CN" altLang="en-US" sz="1600" b="1" dirty="0">
                  <a:latin typeface="宋体" panose="02010600030101010101" pitchFamily="2" charset="-122"/>
                  <a:ea typeface="宋体" panose="02010600030101010101" pitchFamily="2" charset="-122"/>
                </a:rPr>
                <a:t>总统任命联邦法官</a:t>
              </a:r>
            </a:p>
          </p:txBody>
        </p:sp>
      </p:grpSp>
      <p:grpSp>
        <p:nvGrpSpPr>
          <p:cNvPr id="19" name="组合 18"/>
          <p:cNvGrpSpPr/>
          <p:nvPr/>
        </p:nvGrpSpPr>
        <p:grpSpPr>
          <a:xfrm>
            <a:off x="5654675" y="5301615"/>
            <a:ext cx="4718050" cy="346710"/>
            <a:chOff x="3184635" y="4802621"/>
            <a:chExt cx="5822731" cy="438799"/>
          </a:xfrm>
        </p:grpSpPr>
        <p:cxnSp>
          <p:nvCxnSpPr>
            <p:cNvPr id="26" name="直接连接符 25"/>
            <p:cNvCxnSpPr/>
            <p:nvPr/>
          </p:nvCxnSpPr>
          <p:spPr>
            <a:xfrm>
              <a:off x="3184635" y="5241420"/>
              <a:ext cx="5822731" cy="0"/>
            </a:xfrm>
            <a:prstGeom prst="line">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3584028" y="4802621"/>
              <a:ext cx="5023944" cy="426696"/>
            </a:xfrm>
            <a:prstGeom prst="rect">
              <a:avLst/>
            </a:prstGeom>
            <a:noFill/>
          </p:spPr>
          <p:txBody>
            <a:bodyPr wrap="square" rtlCol="0">
              <a:spAutoFit/>
            </a:bodyPr>
            <a:lstStyle/>
            <a:p>
              <a:pPr algn="dist"/>
              <a:r>
                <a:rPr lang="zh-CN" altLang="en-US" sz="1600" b="1" dirty="0">
                  <a:latin typeface="宋体" panose="02010600030101010101" pitchFamily="2" charset="-122"/>
                  <a:ea typeface="宋体" panose="02010600030101010101" pitchFamily="2" charset="-122"/>
                </a:rPr>
                <a:t>总统任命的司法官员必须经参议院确认</a:t>
              </a:r>
            </a:p>
          </p:txBody>
        </p:sp>
      </p:grpSp>
      <p:grpSp>
        <p:nvGrpSpPr>
          <p:cNvPr id="28" name="组合 27"/>
          <p:cNvGrpSpPr/>
          <p:nvPr/>
        </p:nvGrpSpPr>
        <p:grpSpPr>
          <a:xfrm>
            <a:off x="5654675" y="6030595"/>
            <a:ext cx="4718050" cy="363855"/>
            <a:chOff x="3184635" y="5724896"/>
            <a:chExt cx="5822731" cy="460236"/>
          </a:xfrm>
        </p:grpSpPr>
        <p:cxnSp>
          <p:nvCxnSpPr>
            <p:cNvPr id="30" name="直接连接符 29"/>
            <p:cNvCxnSpPr/>
            <p:nvPr/>
          </p:nvCxnSpPr>
          <p:spPr>
            <a:xfrm>
              <a:off x="3184635" y="5724896"/>
              <a:ext cx="5822731" cy="0"/>
            </a:xfrm>
            <a:prstGeom prst="line">
              <a:avLst/>
            </a:prstGeom>
            <a:ln w="25400">
              <a:solidFill>
                <a:srgbClr val="C00000"/>
              </a:solidFill>
              <a:headEnd type="triangle"/>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3584028" y="5758840"/>
              <a:ext cx="5023944" cy="426292"/>
            </a:xfrm>
            <a:prstGeom prst="rect">
              <a:avLst/>
            </a:prstGeom>
            <a:noFill/>
          </p:spPr>
          <p:txBody>
            <a:bodyPr wrap="square" rtlCol="0">
              <a:spAutoFit/>
            </a:bodyPr>
            <a:lstStyle/>
            <a:p>
              <a:pPr algn="ctr"/>
              <a:r>
                <a:rPr lang="zh-CN" altLang="en-US" sz="1600" b="1" dirty="0">
                  <a:latin typeface="宋体" panose="02010600030101010101" pitchFamily="2" charset="-122"/>
                  <a:ea typeface="宋体" panose="02010600030101010101" pitchFamily="2" charset="-122"/>
                </a:rPr>
                <a:t>最高法院可宣布法律违宪</a:t>
              </a:r>
            </a:p>
          </p:txBody>
        </p:sp>
      </p:grpSp>
      <p:grpSp>
        <p:nvGrpSpPr>
          <p:cNvPr id="33" name="组合 32"/>
          <p:cNvGrpSpPr/>
          <p:nvPr/>
        </p:nvGrpSpPr>
        <p:grpSpPr>
          <a:xfrm>
            <a:off x="7044055" y="2487930"/>
            <a:ext cx="1938655" cy="1349375"/>
            <a:chOff x="4899639" y="1241905"/>
            <a:chExt cx="2392722" cy="1707125"/>
          </a:xfrm>
        </p:grpSpPr>
        <p:sp>
          <p:nvSpPr>
            <p:cNvPr id="34" name="white-house_64007"/>
            <p:cNvSpPr>
              <a:spLocks noChangeAspect="1"/>
            </p:cNvSpPr>
            <p:nvPr/>
          </p:nvSpPr>
          <p:spPr bwMode="auto">
            <a:xfrm>
              <a:off x="4899639" y="1241905"/>
              <a:ext cx="2392722" cy="112900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 name="connsiteX234" fmla="*/ 373273 h 605239"/>
                <a:gd name="connsiteY234" fmla="*/ 373273 h 605239"/>
                <a:gd name="connsiteX235" fmla="*/ 373273 h 605239"/>
                <a:gd name="connsiteY235" fmla="*/ 373273 h 605239"/>
                <a:gd name="connsiteX236" fmla="*/ 373273 h 605239"/>
                <a:gd name="connsiteY236" fmla="*/ 373273 h 605239"/>
                <a:gd name="connsiteX237" fmla="*/ 373273 h 605239"/>
                <a:gd name="connsiteY237" fmla="*/ 373273 h 605239"/>
                <a:gd name="connsiteX238" fmla="*/ 373273 h 605239"/>
                <a:gd name="connsiteY238" fmla="*/ 373273 h 605239"/>
                <a:gd name="connsiteX239" fmla="*/ 373273 h 605239"/>
                <a:gd name="connsiteY239" fmla="*/ 373273 h 605239"/>
                <a:gd name="connsiteX240" fmla="*/ 373273 h 605239"/>
                <a:gd name="connsiteY240" fmla="*/ 373273 h 605239"/>
                <a:gd name="connsiteX241" fmla="*/ 373273 h 605239"/>
                <a:gd name="connsiteY241" fmla="*/ 373273 h 605239"/>
                <a:gd name="connsiteX242" fmla="*/ 373273 h 605239"/>
                <a:gd name="connsiteY242" fmla="*/ 373273 h 605239"/>
                <a:gd name="connsiteX243" fmla="*/ 373273 h 605239"/>
                <a:gd name="connsiteY243" fmla="*/ 373273 h 605239"/>
                <a:gd name="connsiteX244" fmla="*/ 373273 h 605239"/>
                <a:gd name="connsiteY244" fmla="*/ 373273 h 605239"/>
                <a:gd name="connsiteX245" fmla="*/ 373273 h 605239"/>
                <a:gd name="connsiteY245" fmla="*/ 373273 h 605239"/>
                <a:gd name="connsiteX246" fmla="*/ 373273 h 605239"/>
                <a:gd name="connsiteY246" fmla="*/ 373273 h 605239"/>
                <a:gd name="connsiteX247" fmla="*/ 373273 h 605239"/>
                <a:gd name="connsiteY247" fmla="*/ 373273 h 605239"/>
                <a:gd name="connsiteX248" fmla="*/ 373273 h 605239"/>
                <a:gd name="connsiteY248" fmla="*/ 373273 h 605239"/>
                <a:gd name="connsiteX249" fmla="*/ 373273 h 605239"/>
                <a:gd name="connsiteY249" fmla="*/ 373273 h 605239"/>
                <a:gd name="connsiteX250" fmla="*/ 373273 h 605239"/>
                <a:gd name="connsiteY250" fmla="*/ 373273 h 605239"/>
                <a:gd name="connsiteX251" fmla="*/ 373273 h 605239"/>
                <a:gd name="connsiteY251" fmla="*/ 373273 h 605239"/>
                <a:gd name="connsiteX252" fmla="*/ 373273 h 605239"/>
                <a:gd name="connsiteY252" fmla="*/ 373273 h 605239"/>
                <a:gd name="connsiteX253" fmla="*/ 373273 h 605239"/>
                <a:gd name="connsiteY253" fmla="*/ 373273 h 605239"/>
                <a:gd name="connsiteX254" fmla="*/ 373273 h 605239"/>
                <a:gd name="connsiteY254" fmla="*/ 373273 h 605239"/>
                <a:gd name="connsiteX255" fmla="*/ 373273 h 605239"/>
                <a:gd name="connsiteY255" fmla="*/ 373273 h 605239"/>
                <a:gd name="connsiteX256" fmla="*/ 373273 h 605239"/>
                <a:gd name="connsiteY256" fmla="*/ 373273 h 605239"/>
                <a:gd name="connsiteX257" fmla="*/ 373273 h 605239"/>
                <a:gd name="connsiteY257" fmla="*/ 373273 h 605239"/>
                <a:gd name="connsiteX258" fmla="*/ 373273 h 605239"/>
                <a:gd name="connsiteY258" fmla="*/ 373273 h 605239"/>
                <a:gd name="connsiteX259" fmla="*/ 373273 h 605239"/>
                <a:gd name="connsiteY259" fmla="*/ 373273 h 605239"/>
                <a:gd name="connsiteX260" fmla="*/ 373273 h 605239"/>
                <a:gd name="connsiteY260" fmla="*/ 373273 h 605239"/>
                <a:gd name="connsiteX261" fmla="*/ 373273 h 605239"/>
                <a:gd name="connsiteY261" fmla="*/ 373273 h 605239"/>
                <a:gd name="connsiteX262" fmla="*/ 373273 h 605239"/>
                <a:gd name="connsiteY262" fmla="*/ 373273 h 605239"/>
                <a:gd name="connsiteX263" fmla="*/ 373273 h 605239"/>
                <a:gd name="connsiteY263" fmla="*/ 373273 h 605239"/>
                <a:gd name="connsiteX264" fmla="*/ 373273 h 605239"/>
                <a:gd name="connsiteY264" fmla="*/ 373273 h 605239"/>
                <a:gd name="connsiteX265" fmla="*/ 373273 h 605239"/>
                <a:gd name="connsiteY265" fmla="*/ 373273 h 605239"/>
                <a:gd name="connsiteX266" fmla="*/ 373273 h 605239"/>
                <a:gd name="connsiteY266" fmla="*/ 373273 h 605239"/>
                <a:gd name="connsiteX267" fmla="*/ 373273 h 605239"/>
                <a:gd name="connsiteY267" fmla="*/ 373273 h 605239"/>
                <a:gd name="connsiteX268" fmla="*/ 373273 h 605239"/>
                <a:gd name="connsiteY268" fmla="*/ 373273 h 605239"/>
                <a:gd name="connsiteX269" fmla="*/ 373273 h 605239"/>
                <a:gd name="connsiteY269" fmla="*/ 373273 h 605239"/>
                <a:gd name="connsiteX270" fmla="*/ 373273 h 605239"/>
                <a:gd name="connsiteY270" fmla="*/ 373273 h 605239"/>
                <a:gd name="connsiteX271" fmla="*/ 373273 h 605239"/>
                <a:gd name="connsiteY271" fmla="*/ 373273 h 605239"/>
                <a:gd name="connsiteX272" fmla="*/ 373273 h 605239"/>
                <a:gd name="connsiteY272" fmla="*/ 373273 h 605239"/>
                <a:gd name="connsiteX273" fmla="*/ 373273 h 605239"/>
                <a:gd name="connsiteY273" fmla="*/ 373273 h 605239"/>
                <a:gd name="connsiteX274" fmla="*/ 373273 h 605239"/>
                <a:gd name="connsiteY274" fmla="*/ 373273 h 605239"/>
                <a:gd name="connsiteX275" fmla="*/ 373273 h 605239"/>
                <a:gd name="connsiteY275" fmla="*/ 373273 h 605239"/>
                <a:gd name="connsiteX276" fmla="*/ 373273 h 605239"/>
                <a:gd name="connsiteY276" fmla="*/ 373273 h 605239"/>
                <a:gd name="connsiteX277" fmla="*/ 373273 h 605239"/>
                <a:gd name="connsiteY277" fmla="*/ 373273 h 605239"/>
                <a:gd name="connsiteX278" fmla="*/ 373273 h 605239"/>
                <a:gd name="connsiteY278" fmla="*/ 373273 h 605239"/>
                <a:gd name="connsiteX279" fmla="*/ 373273 h 605239"/>
                <a:gd name="connsiteY279" fmla="*/ 373273 h 605239"/>
                <a:gd name="connsiteX280" fmla="*/ 373273 h 605239"/>
                <a:gd name="connsiteY280" fmla="*/ 373273 h 605239"/>
                <a:gd name="connsiteX281" fmla="*/ 373273 h 605239"/>
                <a:gd name="connsiteY281" fmla="*/ 373273 h 605239"/>
                <a:gd name="connsiteX282" fmla="*/ 373273 h 605239"/>
                <a:gd name="connsiteY282" fmla="*/ 373273 h 605239"/>
                <a:gd name="connsiteX283" fmla="*/ 373273 h 605239"/>
                <a:gd name="connsiteY283" fmla="*/ 373273 h 605239"/>
                <a:gd name="connsiteX284" fmla="*/ 373273 h 605239"/>
                <a:gd name="connsiteY284" fmla="*/ 373273 h 605239"/>
                <a:gd name="connsiteX285" fmla="*/ 373273 h 605239"/>
                <a:gd name="connsiteY285" fmla="*/ 373273 h 605239"/>
                <a:gd name="connsiteX286" fmla="*/ 373273 h 605239"/>
                <a:gd name="connsiteY286" fmla="*/ 373273 h 605239"/>
                <a:gd name="connsiteX287" fmla="*/ 373273 h 605239"/>
                <a:gd name="connsiteY287" fmla="*/ 373273 h 605239"/>
                <a:gd name="connsiteX288" fmla="*/ 373273 h 605239"/>
                <a:gd name="connsiteY288" fmla="*/ 373273 h 605239"/>
                <a:gd name="connsiteX289" fmla="*/ 373273 h 605239"/>
                <a:gd name="connsiteY289" fmla="*/ 373273 h 605239"/>
                <a:gd name="connsiteX290" fmla="*/ 373273 h 605239"/>
                <a:gd name="connsiteY290" fmla="*/ 373273 h 605239"/>
                <a:gd name="connsiteX291" fmla="*/ 373273 h 605239"/>
                <a:gd name="connsiteY291" fmla="*/ 373273 h 605239"/>
                <a:gd name="connsiteX292" fmla="*/ 373273 h 605239"/>
                <a:gd name="connsiteY292" fmla="*/ 373273 h 605239"/>
                <a:gd name="connsiteX293" fmla="*/ 373273 h 605239"/>
                <a:gd name="connsiteY293" fmla="*/ 373273 h 605239"/>
                <a:gd name="connsiteX294" fmla="*/ 373273 h 605239"/>
                <a:gd name="connsiteY294" fmla="*/ 373273 h 605239"/>
                <a:gd name="connsiteX295" fmla="*/ 373273 h 605239"/>
                <a:gd name="connsiteY295" fmla="*/ 373273 h 605239"/>
                <a:gd name="connsiteX296" fmla="*/ 373273 h 605239"/>
                <a:gd name="connsiteY296" fmla="*/ 373273 h 605239"/>
                <a:gd name="connsiteX297" fmla="*/ 373273 h 605239"/>
                <a:gd name="connsiteY297" fmla="*/ 373273 h 605239"/>
                <a:gd name="connsiteX298" fmla="*/ 373273 h 605239"/>
                <a:gd name="connsiteY298" fmla="*/ 373273 h 605239"/>
                <a:gd name="connsiteX299" fmla="*/ 373273 h 605239"/>
                <a:gd name="connsiteY299" fmla="*/ 373273 h 605239"/>
                <a:gd name="connsiteX300" fmla="*/ 373273 h 605239"/>
                <a:gd name="connsiteY300" fmla="*/ 373273 h 605239"/>
                <a:gd name="connsiteX301" fmla="*/ 373273 h 605239"/>
                <a:gd name="connsiteY301" fmla="*/ 373273 h 605239"/>
                <a:gd name="connsiteX302" fmla="*/ 373273 h 605239"/>
                <a:gd name="connsiteY302" fmla="*/ 373273 h 605239"/>
                <a:gd name="connsiteX303" fmla="*/ 373273 h 605239"/>
                <a:gd name="connsiteY303" fmla="*/ 373273 h 605239"/>
                <a:gd name="connsiteX304" fmla="*/ 373273 h 605239"/>
                <a:gd name="connsiteY304" fmla="*/ 373273 h 605239"/>
                <a:gd name="connsiteX305" fmla="*/ 373273 h 605239"/>
                <a:gd name="connsiteY305" fmla="*/ 373273 h 605239"/>
                <a:gd name="connsiteX306" fmla="*/ 373273 h 605239"/>
                <a:gd name="connsiteY306" fmla="*/ 373273 h 605239"/>
                <a:gd name="connsiteX307" fmla="*/ 373273 h 605239"/>
                <a:gd name="connsiteY307" fmla="*/ 373273 h 605239"/>
                <a:gd name="connsiteX308" fmla="*/ 373273 h 605239"/>
                <a:gd name="connsiteY308" fmla="*/ 373273 h 605239"/>
                <a:gd name="connsiteX309" fmla="*/ 373273 h 605239"/>
                <a:gd name="connsiteY309" fmla="*/ 373273 h 605239"/>
                <a:gd name="connsiteX310" fmla="*/ 373273 h 605239"/>
                <a:gd name="connsiteY310" fmla="*/ 373273 h 605239"/>
                <a:gd name="connsiteX311" fmla="*/ 373273 h 605239"/>
                <a:gd name="connsiteY311" fmla="*/ 373273 h 605239"/>
                <a:gd name="connsiteX312" fmla="*/ 373273 h 605239"/>
                <a:gd name="connsiteY312" fmla="*/ 373273 h 605239"/>
                <a:gd name="connsiteX313" fmla="*/ 373273 h 605239"/>
                <a:gd name="connsiteY313" fmla="*/ 373273 h 605239"/>
                <a:gd name="connsiteX314" fmla="*/ 373273 h 605239"/>
                <a:gd name="connsiteY314" fmla="*/ 373273 h 605239"/>
                <a:gd name="connsiteX315" fmla="*/ 373273 h 605239"/>
                <a:gd name="connsiteY315" fmla="*/ 373273 h 605239"/>
                <a:gd name="connsiteX316" fmla="*/ 373273 h 605239"/>
                <a:gd name="connsiteY316" fmla="*/ 373273 h 605239"/>
                <a:gd name="connsiteX317" fmla="*/ 373273 h 605239"/>
                <a:gd name="connsiteY317" fmla="*/ 373273 h 605239"/>
                <a:gd name="connsiteX318" fmla="*/ 373273 h 605239"/>
                <a:gd name="connsiteY318" fmla="*/ 373273 h 605239"/>
                <a:gd name="connsiteX319" fmla="*/ 373273 h 605239"/>
                <a:gd name="connsiteY319" fmla="*/ 373273 h 605239"/>
                <a:gd name="connsiteX320" fmla="*/ 373273 h 605239"/>
                <a:gd name="connsiteY320" fmla="*/ 373273 h 605239"/>
                <a:gd name="connsiteX321" fmla="*/ 373273 h 605239"/>
                <a:gd name="connsiteY321" fmla="*/ 373273 h 605239"/>
                <a:gd name="connsiteX322" fmla="*/ 373273 h 605239"/>
                <a:gd name="connsiteY322" fmla="*/ 373273 h 605239"/>
                <a:gd name="connsiteX323" fmla="*/ 373273 h 605239"/>
                <a:gd name="connsiteY323" fmla="*/ 373273 h 605239"/>
                <a:gd name="connsiteX324" fmla="*/ 373273 h 605239"/>
                <a:gd name="connsiteY324" fmla="*/ 373273 h 605239"/>
                <a:gd name="connsiteX325" fmla="*/ 373273 h 605239"/>
                <a:gd name="connsiteY325" fmla="*/ 373273 h 605239"/>
                <a:gd name="connsiteX326" fmla="*/ 373273 h 605239"/>
                <a:gd name="connsiteY326" fmla="*/ 373273 h 605239"/>
                <a:gd name="connsiteX327" fmla="*/ 373273 h 605239"/>
                <a:gd name="connsiteY327" fmla="*/ 373273 h 605239"/>
                <a:gd name="connsiteX328" fmla="*/ 373273 h 605239"/>
                <a:gd name="connsiteY328" fmla="*/ 373273 h 605239"/>
                <a:gd name="connsiteX329" fmla="*/ 373273 h 605239"/>
                <a:gd name="connsiteY329" fmla="*/ 373273 h 605239"/>
                <a:gd name="connsiteX330" fmla="*/ 373273 h 605239"/>
                <a:gd name="connsiteY330" fmla="*/ 373273 h 605239"/>
                <a:gd name="connsiteX331" fmla="*/ 373273 h 605239"/>
                <a:gd name="connsiteY331" fmla="*/ 373273 h 605239"/>
                <a:gd name="connsiteX332" fmla="*/ 373273 h 605239"/>
                <a:gd name="connsiteY332" fmla="*/ 373273 h 605239"/>
                <a:gd name="connsiteX333" fmla="*/ 373273 h 605239"/>
                <a:gd name="connsiteY333" fmla="*/ 373273 h 605239"/>
                <a:gd name="connsiteX334" fmla="*/ 373273 h 605239"/>
                <a:gd name="connsiteY334" fmla="*/ 373273 h 605239"/>
                <a:gd name="connsiteX335" fmla="*/ 373273 h 605239"/>
                <a:gd name="connsiteY335" fmla="*/ 373273 h 605239"/>
                <a:gd name="connsiteX336" fmla="*/ 373273 h 605239"/>
                <a:gd name="connsiteY336" fmla="*/ 373273 h 605239"/>
                <a:gd name="connsiteX337" fmla="*/ 373273 h 605239"/>
                <a:gd name="connsiteY337" fmla="*/ 373273 h 605239"/>
                <a:gd name="connsiteX338" fmla="*/ 373273 h 605239"/>
                <a:gd name="connsiteY338" fmla="*/ 373273 h 605239"/>
                <a:gd name="connsiteX339" fmla="*/ 373273 h 605239"/>
                <a:gd name="connsiteY339" fmla="*/ 373273 h 605239"/>
                <a:gd name="connsiteX340" fmla="*/ 373273 h 605239"/>
                <a:gd name="connsiteY340" fmla="*/ 373273 h 605239"/>
                <a:gd name="connsiteX341" fmla="*/ 373273 h 605239"/>
                <a:gd name="connsiteY341" fmla="*/ 373273 h 605239"/>
                <a:gd name="connsiteX342" fmla="*/ 373273 h 605239"/>
                <a:gd name="connsiteY342" fmla="*/ 373273 h 605239"/>
                <a:gd name="connsiteX343" fmla="*/ 373273 h 605239"/>
                <a:gd name="connsiteY343" fmla="*/ 373273 h 605239"/>
                <a:gd name="connsiteX344" fmla="*/ 373273 h 605239"/>
                <a:gd name="connsiteY344" fmla="*/ 373273 h 605239"/>
                <a:gd name="connsiteX345" fmla="*/ 373273 h 605239"/>
                <a:gd name="connsiteY345" fmla="*/ 373273 h 605239"/>
                <a:gd name="connsiteX346" fmla="*/ 373273 h 605239"/>
                <a:gd name="connsiteY346" fmla="*/ 373273 h 605239"/>
                <a:gd name="connsiteX347" fmla="*/ 373273 h 605239"/>
                <a:gd name="connsiteY347" fmla="*/ 373273 h 605239"/>
                <a:gd name="connsiteX348" fmla="*/ 373273 h 605239"/>
                <a:gd name="connsiteY348" fmla="*/ 373273 h 605239"/>
                <a:gd name="connsiteX349" fmla="*/ 373273 h 605239"/>
                <a:gd name="connsiteY349" fmla="*/ 373273 h 605239"/>
                <a:gd name="connsiteX350" fmla="*/ 373273 h 605239"/>
                <a:gd name="connsiteY350" fmla="*/ 373273 h 605239"/>
                <a:gd name="connsiteX351" fmla="*/ 373273 h 605239"/>
                <a:gd name="connsiteY351" fmla="*/ 373273 h 605239"/>
                <a:gd name="connsiteX352" fmla="*/ 373273 h 605239"/>
                <a:gd name="connsiteY352" fmla="*/ 373273 h 605239"/>
                <a:gd name="connsiteX353" fmla="*/ 373273 h 605239"/>
                <a:gd name="connsiteY353" fmla="*/ 373273 h 605239"/>
                <a:gd name="connsiteX354" fmla="*/ 373273 h 605239"/>
                <a:gd name="connsiteY354" fmla="*/ 373273 h 605239"/>
                <a:gd name="connsiteX355" fmla="*/ 373273 h 605239"/>
                <a:gd name="connsiteY355" fmla="*/ 373273 h 605239"/>
                <a:gd name="connsiteX356" fmla="*/ 373273 h 605239"/>
                <a:gd name="connsiteY356" fmla="*/ 373273 h 605239"/>
                <a:gd name="connsiteX357" fmla="*/ 373273 h 605239"/>
                <a:gd name="connsiteY357" fmla="*/ 373273 h 605239"/>
                <a:gd name="connsiteX358" fmla="*/ 373273 h 605239"/>
                <a:gd name="connsiteY358" fmla="*/ 373273 h 605239"/>
                <a:gd name="connsiteX359" fmla="*/ 373273 h 605239"/>
                <a:gd name="connsiteY359" fmla="*/ 373273 h 605239"/>
                <a:gd name="connsiteX360" fmla="*/ 373273 h 605239"/>
                <a:gd name="connsiteY360" fmla="*/ 373273 h 605239"/>
                <a:gd name="connsiteX361" fmla="*/ 373273 h 605239"/>
                <a:gd name="connsiteY361" fmla="*/ 373273 h 605239"/>
                <a:gd name="connsiteX362" fmla="*/ 373273 h 605239"/>
                <a:gd name="connsiteY362" fmla="*/ 373273 h 605239"/>
                <a:gd name="connsiteX363" fmla="*/ 373273 h 605239"/>
                <a:gd name="connsiteY363" fmla="*/ 373273 h 605239"/>
                <a:gd name="connsiteX364" fmla="*/ 373273 h 605239"/>
                <a:gd name="connsiteY364" fmla="*/ 373273 h 605239"/>
                <a:gd name="connsiteX365" fmla="*/ 373273 h 605239"/>
                <a:gd name="connsiteY365" fmla="*/ 373273 h 605239"/>
                <a:gd name="connsiteX366" fmla="*/ 373273 h 605239"/>
                <a:gd name="connsiteY366" fmla="*/ 373273 h 605239"/>
                <a:gd name="connsiteX367" fmla="*/ 373273 h 605239"/>
                <a:gd name="connsiteY367" fmla="*/ 373273 h 605239"/>
                <a:gd name="connsiteX368" fmla="*/ 373273 h 605239"/>
                <a:gd name="connsiteY368" fmla="*/ 373273 h 605239"/>
                <a:gd name="connsiteX369" fmla="*/ 373273 h 605239"/>
                <a:gd name="connsiteY369" fmla="*/ 373273 h 605239"/>
                <a:gd name="connsiteX370" fmla="*/ 373273 h 605239"/>
                <a:gd name="connsiteY370" fmla="*/ 373273 h 605239"/>
                <a:gd name="connsiteX371" fmla="*/ 373273 h 605239"/>
                <a:gd name="connsiteY371" fmla="*/ 373273 h 605239"/>
                <a:gd name="connsiteX372" fmla="*/ 373273 h 605239"/>
                <a:gd name="connsiteY372" fmla="*/ 373273 h 605239"/>
                <a:gd name="connsiteX373" fmla="*/ 373273 h 605239"/>
                <a:gd name="connsiteY373" fmla="*/ 373273 h 605239"/>
                <a:gd name="connsiteX374" fmla="*/ 373273 h 605239"/>
                <a:gd name="connsiteY374" fmla="*/ 373273 h 605239"/>
                <a:gd name="connsiteX375" fmla="*/ 373273 h 605239"/>
                <a:gd name="connsiteY375" fmla="*/ 373273 h 605239"/>
                <a:gd name="connsiteX376" fmla="*/ 373273 h 605239"/>
                <a:gd name="connsiteY376" fmla="*/ 373273 h 605239"/>
                <a:gd name="connsiteX377" fmla="*/ 373273 h 605239"/>
                <a:gd name="connsiteY377" fmla="*/ 373273 h 605239"/>
                <a:gd name="connsiteX378" fmla="*/ 373273 h 605239"/>
                <a:gd name="connsiteY378" fmla="*/ 373273 h 605239"/>
                <a:gd name="connsiteX379" fmla="*/ 373273 h 605239"/>
                <a:gd name="connsiteY379" fmla="*/ 373273 h 605239"/>
                <a:gd name="connsiteX380" fmla="*/ 373273 h 605239"/>
                <a:gd name="connsiteY380" fmla="*/ 373273 h 605239"/>
                <a:gd name="connsiteX381" fmla="*/ 373273 h 605239"/>
                <a:gd name="connsiteY381" fmla="*/ 373273 h 605239"/>
                <a:gd name="connsiteX382" fmla="*/ 373273 h 605239"/>
                <a:gd name="connsiteY382" fmla="*/ 373273 h 605239"/>
                <a:gd name="connsiteX383" fmla="*/ 373273 h 605239"/>
                <a:gd name="connsiteY383" fmla="*/ 373273 h 605239"/>
                <a:gd name="connsiteX384" fmla="*/ 373273 h 605239"/>
                <a:gd name="connsiteY384" fmla="*/ 373273 h 605239"/>
                <a:gd name="connsiteX385" fmla="*/ 373273 h 605239"/>
                <a:gd name="connsiteY385" fmla="*/ 373273 h 605239"/>
                <a:gd name="connsiteX386" fmla="*/ 373273 h 605239"/>
                <a:gd name="connsiteY38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Lst>
              <a:rect l="l" t="t" r="r" b="b"/>
              <a:pathLst>
                <a:path w="607074" h="286448">
                  <a:moveTo>
                    <a:pt x="551384" y="216002"/>
                  </a:moveTo>
                  <a:lnTo>
                    <a:pt x="551384" y="245980"/>
                  </a:lnTo>
                  <a:lnTo>
                    <a:pt x="565751" y="245980"/>
                  </a:lnTo>
                  <a:lnTo>
                    <a:pt x="565751" y="216002"/>
                  </a:lnTo>
                  <a:close/>
                  <a:moveTo>
                    <a:pt x="505093" y="216002"/>
                  </a:moveTo>
                  <a:lnTo>
                    <a:pt x="505093" y="245980"/>
                  </a:lnTo>
                  <a:lnTo>
                    <a:pt x="519374" y="245980"/>
                  </a:lnTo>
                  <a:lnTo>
                    <a:pt x="519374" y="216002"/>
                  </a:lnTo>
                  <a:close/>
                  <a:moveTo>
                    <a:pt x="458717" y="216002"/>
                  </a:moveTo>
                  <a:lnTo>
                    <a:pt x="458717" y="245980"/>
                  </a:lnTo>
                  <a:lnTo>
                    <a:pt x="473084" y="245980"/>
                  </a:lnTo>
                  <a:lnTo>
                    <a:pt x="473084" y="216002"/>
                  </a:lnTo>
                  <a:close/>
                  <a:moveTo>
                    <a:pt x="412429" y="216002"/>
                  </a:moveTo>
                  <a:lnTo>
                    <a:pt x="412429" y="245980"/>
                  </a:lnTo>
                  <a:lnTo>
                    <a:pt x="426806" y="245980"/>
                  </a:lnTo>
                  <a:lnTo>
                    <a:pt x="426806" y="216002"/>
                  </a:lnTo>
                  <a:close/>
                  <a:moveTo>
                    <a:pt x="180266" y="216002"/>
                  </a:moveTo>
                  <a:lnTo>
                    <a:pt x="180266" y="245980"/>
                  </a:lnTo>
                  <a:lnTo>
                    <a:pt x="194633" y="245980"/>
                  </a:lnTo>
                  <a:lnTo>
                    <a:pt x="194633" y="216002"/>
                  </a:lnTo>
                  <a:close/>
                  <a:moveTo>
                    <a:pt x="133978" y="216002"/>
                  </a:moveTo>
                  <a:lnTo>
                    <a:pt x="133978" y="245980"/>
                  </a:lnTo>
                  <a:lnTo>
                    <a:pt x="148355" y="245980"/>
                  </a:lnTo>
                  <a:lnTo>
                    <a:pt x="148355" y="216002"/>
                  </a:lnTo>
                  <a:close/>
                  <a:moveTo>
                    <a:pt x="87687" y="216002"/>
                  </a:moveTo>
                  <a:lnTo>
                    <a:pt x="87687" y="245980"/>
                  </a:lnTo>
                  <a:lnTo>
                    <a:pt x="102064" y="245980"/>
                  </a:lnTo>
                  <a:lnTo>
                    <a:pt x="102064" y="216002"/>
                  </a:lnTo>
                  <a:close/>
                  <a:moveTo>
                    <a:pt x="41408" y="216002"/>
                  </a:moveTo>
                  <a:lnTo>
                    <a:pt x="41408" y="245980"/>
                  </a:lnTo>
                  <a:lnTo>
                    <a:pt x="55775" y="245980"/>
                  </a:lnTo>
                  <a:lnTo>
                    <a:pt x="55775" y="216002"/>
                  </a:lnTo>
                  <a:close/>
                  <a:moveTo>
                    <a:pt x="548717" y="210590"/>
                  </a:moveTo>
                  <a:lnTo>
                    <a:pt x="568418" y="210590"/>
                  </a:lnTo>
                  <a:cubicBezTo>
                    <a:pt x="569881" y="210590"/>
                    <a:pt x="571085" y="211793"/>
                    <a:pt x="571085" y="213253"/>
                  </a:cubicBezTo>
                  <a:lnTo>
                    <a:pt x="571085" y="248643"/>
                  </a:lnTo>
                  <a:cubicBezTo>
                    <a:pt x="571085" y="250103"/>
                    <a:pt x="569881" y="251306"/>
                    <a:pt x="568418" y="251306"/>
                  </a:cubicBezTo>
                  <a:lnTo>
                    <a:pt x="548717" y="251306"/>
                  </a:lnTo>
                  <a:cubicBezTo>
                    <a:pt x="547168" y="251306"/>
                    <a:pt x="545964" y="250103"/>
                    <a:pt x="545964" y="248643"/>
                  </a:cubicBezTo>
                  <a:lnTo>
                    <a:pt x="545964" y="213253"/>
                  </a:lnTo>
                  <a:cubicBezTo>
                    <a:pt x="545964" y="211793"/>
                    <a:pt x="547168" y="210590"/>
                    <a:pt x="548717" y="210590"/>
                  </a:cubicBezTo>
                  <a:close/>
                  <a:moveTo>
                    <a:pt x="502340" y="210590"/>
                  </a:moveTo>
                  <a:lnTo>
                    <a:pt x="522127" y="210590"/>
                  </a:lnTo>
                  <a:cubicBezTo>
                    <a:pt x="523590" y="210590"/>
                    <a:pt x="524794" y="211793"/>
                    <a:pt x="524794" y="213253"/>
                  </a:cubicBezTo>
                  <a:lnTo>
                    <a:pt x="524794" y="248643"/>
                  </a:lnTo>
                  <a:cubicBezTo>
                    <a:pt x="524794" y="250103"/>
                    <a:pt x="523590" y="251306"/>
                    <a:pt x="522127" y="251306"/>
                  </a:cubicBezTo>
                  <a:lnTo>
                    <a:pt x="502340" y="251306"/>
                  </a:lnTo>
                  <a:cubicBezTo>
                    <a:pt x="500877" y="251306"/>
                    <a:pt x="499673" y="250103"/>
                    <a:pt x="499673" y="248643"/>
                  </a:cubicBezTo>
                  <a:lnTo>
                    <a:pt x="499673" y="213253"/>
                  </a:lnTo>
                  <a:cubicBezTo>
                    <a:pt x="499673" y="211793"/>
                    <a:pt x="500877" y="210590"/>
                    <a:pt x="502340" y="210590"/>
                  </a:cubicBezTo>
                  <a:close/>
                  <a:moveTo>
                    <a:pt x="456050" y="210590"/>
                  </a:moveTo>
                  <a:lnTo>
                    <a:pt x="475751" y="210590"/>
                  </a:lnTo>
                  <a:cubicBezTo>
                    <a:pt x="477300" y="210590"/>
                    <a:pt x="478504" y="211793"/>
                    <a:pt x="478504" y="213253"/>
                  </a:cubicBezTo>
                  <a:lnTo>
                    <a:pt x="478504" y="248643"/>
                  </a:lnTo>
                  <a:cubicBezTo>
                    <a:pt x="478504" y="250103"/>
                    <a:pt x="477300" y="251306"/>
                    <a:pt x="475751" y="251306"/>
                  </a:cubicBezTo>
                  <a:lnTo>
                    <a:pt x="456050" y="251306"/>
                  </a:lnTo>
                  <a:cubicBezTo>
                    <a:pt x="454587" y="251306"/>
                    <a:pt x="453383" y="250103"/>
                    <a:pt x="453383" y="248643"/>
                  </a:cubicBezTo>
                  <a:lnTo>
                    <a:pt x="453383" y="213253"/>
                  </a:lnTo>
                  <a:cubicBezTo>
                    <a:pt x="453383" y="211793"/>
                    <a:pt x="454587" y="210590"/>
                    <a:pt x="456050" y="210590"/>
                  </a:cubicBezTo>
                  <a:close/>
                  <a:moveTo>
                    <a:pt x="409761" y="210590"/>
                  </a:moveTo>
                  <a:lnTo>
                    <a:pt x="429474" y="210590"/>
                  </a:lnTo>
                  <a:cubicBezTo>
                    <a:pt x="430938" y="210590"/>
                    <a:pt x="432143" y="211793"/>
                    <a:pt x="432143" y="213253"/>
                  </a:cubicBezTo>
                  <a:lnTo>
                    <a:pt x="432143" y="248643"/>
                  </a:lnTo>
                  <a:cubicBezTo>
                    <a:pt x="432143" y="250103"/>
                    <a:pt x="430938" y="251306"/>
                    <a:pt x="429474" y="251306"/>
                  </a:cubicBezTo>
                  <a:lnTo>
                    <a:pt x="409761" y="251306"/>
                  </a:lnTo>
                  <a:cubicBezTo>
                    <a:pt x="408297" y="251306"/>
                    <a:pt x="407092" y="250103"/>
                    <a:pt x="407092" y="248643"/>
                  </a:cubicBezTo>
                  <a:lnTo>
                    <a:pt x="407092" y="213253"/>
                  </a:lnTo>
                  <a:cubicBezTo>
                    <a:pt x="407092" y="211793"/>
                    <a:pt x="408297" y="210590"/>
                    <a:pt x="409761" y="210590"/>
                  </a:cubicBezTo>
                  <a:close/>
                  <a:moveTo>
                    <a:pt x="177599" y="210590"/>
                  </a:moveTo>
                  <a:lnTo>
                    <a:pt x="197300" y="210590"/>
                  </a:lnTo>
                  <a:cubicBezTo>
                    <a:pt x="198849" y="210590"/>
                    <a:pt x="200053" y="211793"/>
                    <a:pt x="200053" y="213253"/>
                  </a:cubicBezTo>
                  <a:lnTo>
                    <a:pt x="200053" y="248643"/>
                  </a:lnTo>
                  <a:cubicBezTo>
                    <a:pt x="200053" y="250103"/>
                    <a:pt x="198849" y="251306"/>
                    <a:pt x="197300" y="251306"/>
                  </a:cubicBezTo>
                  <a:lnTo>
                    <a:pt x="177599" y="251306"/>
                  </a:lnTo>
                  <a:cubicBezTo>
                    <a:pt x="176136" y="251306"/>
                    <a:pt x="174932" y="250103"/>
                    <a:pt x="174932" y="248643"/>
                  </a:cubicBezTo>
                  <a:lnTo>
                    <a:pt x="174932" y="213253"/>
                  </a:lnTo>
                  <a:cubicBezTo>
                    <a:pt x="174932" y="211793"/>
                    <a:pt x="176136" y="210590"/>
                    <a:pt x="177599" y="210590"/>
                  </a:cubicBezTo>
                  <a:close/>
                  <a:moveTo>
                    <a:pt x="131310" y="210590"/>
                  </a:moveTo>
                  <a:lnTo>
                    <a:pt x="151023" y="210590"/>
                  </a:lnTo>
                  <a:cubicBezTo>
                    <a:pt x="152487" y="210590"/>
                    <a:pt x="153692" y="211793"/>
                    <a:pt x="153692" y="213253"/>
                  </a:cubicBezTo>
                  <a:lnTo>
                    <a:pt x="153692" y="248643"/>
                  </a:lnTo>
                  <a:cubicBezTo>
                    <a:pt x="153692" y="250103"/>
                    <a:pt x="152487" y="251306"/>
                    <a:pt x="151023" y="251306"/>
                  </a:cubicBezTo>
                  <a:lnTo>
                    <a:pt x="131310" y="251306"/>
                  </a:lnTo>
                  <a:cubicBezTo>
                    <a:pt x="129846" y="251306"/>
                    <a:pt x="128641" y="250103"/>
                    <a:pt x="128641" y="248643"/>
                  </a:cubicBezTo>
                  <a:lnTo>
                    <a:pt x="128641" y="213253"/>
                  </a:lnTo>
                  <a:cubicBezTo>
                    <a:pt x="128641" y="211793"/>
                    <a:pt x="129846" y="210590"/>
                    <a:pt x="131310" y="210590"/>
                  </a:cubicBezTo>
                  <a:close/>
                  <a:moveTo>
                    <a:pt x="85019" y="210590"/>
                  </a:moveTo>
                  <a:lnTo>
                    <a:pt x="104732" y="210590"/>
                  </a:lnTo>
                  <a:cubicBezTo>
                    <a:pt x="106196" y="210590"/>
                    <a:pt x="107401" y="211793"/>
                    <a:pt x="107401" y="213253"/>
                  </a:cubicBezTo>
                  <a:lnTo>
                    <a:pt x="107401" y="248643"/>
                  </a:lnTo>
                  <a:cubicBezTo>
                    <a:pt x="107401" y="250103"/>
                    <a:pt x="106196" y="251306"/>
                    <a:pt x="104732" y="251306"/>
                  </a:cubicBezTo>
                  <a:lnTo>
                    <a:pt x="85019" y="251306"/>
                  </a:lnTo>
                  <a:cubicBezTo>
                    <a:pt x="83555" y="251306"/>
                    <a:pt x="82350" y="250103"/>
                    <a:pt x="82350" y="248643"/>
                  </a:cubicBezTo>
                  <a:lnTo>
                    <a:pt x="82350" y="213253"/>
                  </a:lnTo>
                  <a:cubicBezTo>
                    <a:pt x="82350" y="211793"/>
                    <a:pt x="83555" y="210590"/>
                    <a:pt x="85019" y="210590"/>
                  </a:cubicBezTo>
                  <a:close/>
                  <a:moveTo>
                    <a:pt x="38741" y="210590"/>
                  </a:moveTo>
                  <a:lnTo>
                    <a:pt x="58442" y="210590"/>
                  </a:lnTo>
                  <a:cubicBezTo>
                    <a:pt x="59905" y="210590"/>
                    <a:pt x="61109" y="211793"/>
                    <a:pt x="61109" y="213253"/>
                  </a:cubicBezTo>
                  <a:lnTo>
                    <a:pt x="61109" y="248643"/>
                  </a:lnTo>
                  <a:cubicBezTo>
                    <a:pt x="61109" y="250103"/>
                    <a:pt x="59905" y="251306"/>
                    <a:pt x="58442" y="251306"/>
                  </a:cubicBezTo>
                  <a:lnTo>
                    <a:pt x="38741" y="251306"/>
                  </a:lnTo>
                  <a:cubicBezTo>
                    <a:pt x="37192" y="251306"/>
                    <a:pt x="35988" y="250103"/>
                    <a:pt x="35988" y="248643"/>
                  </a:cubicBezTo>
                  <a:lnTo>
                    <a:pt x="35988" y="213253"/>
                  </a:lnTo>
                  <a:cubicBezTo>
                    <a:pt x="35988" y="211793"/>
                    <a:pt x="37192" y="210590"/>
                    <a:pt x="38741" y="210590"/>
                  </a:cubicBezTo>
                  <a:close/>
                  <a:moveTo>
                    <a:pt x="551384" y="145719"/>
                  </a:moveTo>
                  <a:lnTo>
                    <a:pt x="551384" y="175697"/>
                  </a:lnTo>
                  <a:lnTo>
                    <a:pt x="565751" y="175697"/>
                  </a:lnTo>
                  <a:lnTo>
                    <a:pt x="565751" y="145719"/>
                  </a:lnTo>
                  <a:close/>
                  <a:moveTo>
                    <a:pt x="505093" y="145719"/>
                  </a:moveTo>
                  <a:lnTo>
                    <a:pt x="505093" y="175697"/>
                  </a:lnTo>
                  <a:lnTo>
                    <a:pt x="519374" y="175697"/>
                  </a:lnTo>
                  <a:lnTo>
                    <a:pt x="519374" y="145719"/>
                  </a:lnTo>
                  <a:close/>
                  <a:moveTo>
                    <a:pt x="458717" y="145719"/>
                  </a:moveTo>
                  <a:lnTo>
                    <a:pt x="458717" y="175697"/>
                  </a:lnTo>
                  <a:lnTo>
                    <a:pt x="473084" y="175697"/>
                  </a:lnTo>
                  <a:lnTo>
                    <a:pt x="473084" y="145719"/>
                  </a:lnTo>
                  <a:close/>
                  <a:moveTo>
                    <a:pt x="412429" y="145719"/>
                  </a:moveTo>
                  <a:lnTo>
                    <a:pt x="412429" y="175697"/>
                  </a:lnTo>
                  <a:lnTo>
                    <a:pt x="426806" y="175697"/>
                  </a:lnTo>
                  <a:lnTo>
                    <a:pt x="426806" y="145719"/>
                  </a:lnTo>
                  <a:close/>
                  <a:moveTo>
                    <a:pt x="180266" y="145719"/>
                  </a:moveTo>
                  <a:lnTo>
                    <a:pt x="180266" y="175697"/>
                  </a:lnTo>
                  <a:lnTo>
                    <a:pt x="194633" y="175697"/>
                  </a:lnTo>
                  <a:lnTo>
                    <a:pt x="194633" y="145719"/>
                  </a:lnTo>
                  <a:close/>
                  <a:moveTo>
                    <a:pt x="133978" y="145719"/>
                  </a:moveTo>
                  <a:lnTo>
                    <a:pt x="133978" y="175697"/>
                  </a:lnTo>
                  <a:lnTo>
                    <a:pt x="148355" y="175697"/>
                  </a:lnTo>
                  <a:lnTo>
                    <a:pt x="148355" y="145719"/>
                  </a:lnTo>
                  <a:close/>
                  <a:moveTo>
                    <a:pt x="87687" y="145719"/>
                  </a:moveTo>
                  <a:lnTo>
                    <a:pt x="87687" y="175697"/>
                  </a:lnTo>
                  <a:lnTo>
                    <a:pt x="102064" y="175697"/>
                  </a:lnTo>
                  <a:lnTo>
                    <a:pt x="102064" y="145719"/>
                  </a:lnTo>
                  <a:close/>
                  <a:moveTo>
                    <a:pt x="41408" y="145719"/>
                  </a:moveTo>
                  <a:lnTo>
                    <a:pt x="41408" y="175697"/>
                  </a:lnTo>
                  <a:lnTo>
                    <a:pt x="55775" y="175697"/>
                  </a:lnTo>
                  <a:lnTo>
                    <a:pt x="55775" y="145719"/>
                  </a:lnTo>
                  <a:close/>
                  <a:moveTo>
                    <a:pt x="548717" y="140307"/>
                  </a:moveTo>
                  <a:lnTo>
                    <a:pt x="568418" y="140307"/>
                  </a:lnTo>
                  <a:cubicBezTo>
                    <a:pt x="569881" y="140307"/>
                    <a:pt x="571085" y="141510"/>
                    <a:pt x="571085" y="143056"/>
                  </a:cubicBezTo>
                  <a:lnTo>
                    <a:pt x="571085" y="178360"/>
                  </a:lnTo>
                  <a:cubicBezTo>
                    <a:pt x="571085" y="179820"/>
                    <a:pt x="569881" y="181023"/>
                    <a:pt x="568418" y="181023"/>
                  </a:cubicBezTo>
                  <a:lnTo>
                    <a:pt x="548717" y="181023"/>
                  </a:lnTo>
                  <a:cubicBezTo>
                    <a:pt x="547168" y="181023"/>
                    <a:pt x="545964" y="179820"/>
                    <a:pt x="545964" y="178360"/>
                  </a:cubicBezTo>
                  <a:lnTo>
                    <a:pt x="545964" y="143056"/>
                  </a:lnTo>
                  <a:cubicBezTo>
                    <a:pt x="545964" y="141510"/>
                    <a:pt x="547168" y="140307"/>
                    <a:pt x="548717" y="140307"/>
                  </a:cubicBezTo>
                  <a:close/>
                  <a:moveTo>
                    <a:pt x="502340" y="140307"/>
                  </a:moveTo>
                  <a:lnTo>
                    <a:pt x="522127" y="140307"/>
                  </a:lnTo>
                  <a:cubicBezTo>
                    <a:pt x="523590" y="140307"/>
                    <a:pt x="524794" y="141510"/>
                    <a:pt x="524794" y="143056"/>
                  </a:cubicBezTo>
                  <a:lnTo>
                    <a:pt x="524794" y="178360"/>
                  </a:lnTo>
                  <a:cubicBezTo>
                    <a:pt x="524794" y="179820"/>
                    <a:pt x="523590" y="181023"/>
                    <a:pt x="522127" y="181023"/>
                  </a:cubicBezTo>
                  <a:lnTo>
                    <a:pt x="502340" y="181023"/>
                  </a:lnTo>
                  <a:cubicBezTo>
                    <a:pt x="500877" y="181023"/>
                    <a:pt x="499673" y="179820"/>
                    <a:pt x="499673" y="178360"/>
                  </a:cubicBezTo>
                  <a:lnTo>
                    <a:pt x="499673" y="143056"/>
                  </a:lnTo>
                  <a:cubicBezTo>
                    <a:pt x="499673" y="141510"/>
                    <a:pt x="500877" y="140307"/>
                    <a:pt x="502340" y="140307"/>
                  </a:cubicBezTo>
                  <a:close/>
                  <a:moveTo>
                    <a:pt x="456050" y="140307"/>
                  </a:moveTo>
                  <a:lnTo>
                    <a:pt x="475751" y="140307"/>
                  </a:lnTo>
                  <a:cubicBezTo>
                    <a:pt x="477300" y="140307"/>
                    <a:pt x="478504" y="141510"/>
                    <a:pt x="478504" y="143056"/>
                  </a:cubicBezTo>
                  <a:lnTo>
                    <a:pt x="478504" y="178360"/>
                  </a:lnTo>
                  <a:cubicBezTo>
                    <a:pt x="478504" y="179820"/>
                    <a:pt x="477300" y="181023"/>
                    <a:pt x="475751" y="181023"/>
                  </a:cubicBezTo>
                  <a:lnTo>
                    <a:pt x="456050" y="181023"/>
                  </a:lnTo>
                  <a:cubicBezTo>
                    <a:pt x="454587" y="181023"/>
                    <a:pt x="453383" y="179820"/>
                    <a:pt x="453383" y="178360"/>
                  </a:cubicBezTo>
                  <a:lnTo>
                    <a:pt x="453383" y="143056"/>
                  </a:lnTo>
                  <a:cubicBezTo>
                    <a:pt x="453383" y="141510"/>
                    <a:pt x="454587" y="140307"/>
                    <a:pt x="456050" y="140307"/>
                  </a:cubicBezTo>
                  <a:close/>
                  <a:moveTo>
                    <a:pt x="409761" y="140307"/>
                  </a:moveTo>
                  <a:lnTo>
                    <a:pt x="429474" y="140307"/>
                  </a:lnTo>
                  <a:cubicBezTo>
                    <a:pt x="430938" y="140307"/>
                    <a:pt x="432143" y="141510"/>
                    <a:pt x="432143" y="143056"/>
                  </a:cubicBezTo>
                  <a:lnTo>
                    <a:pt x="432143" y="178360"/>
                  </a:lnTo>
                  <a:cubicBezTo>
                    <a:pt x="432143" y="179820"/>
                    <a:pt x="430938" y="181023"/>
                    <a:pt x="429474" y="181023"/>
                  </a:cubicBezTo>
                  <a:lnTo>
                    <a:pt x="409761" y="181023"/>
                  </a:lnTo>
                  <a:cubicBezTo>
                    <a:pt x="408297" y="181023"/>
                    <a:pt x="407092" y="179820"/>
                    <a:pt x="407092" y="178360"/>
                  </a:cubicBezTo>
                  <a:lnTo>
                    <a:pt x="407092" y="143056"/>
                  </a:lnTo>
                  <a:cubicBezTo>
                    <a:pt x="407092" y="141510"/>
                    <a:pt x="408297" y="140307"/>
                    <a:pt x="409761" y="140307"/>
                  </a:cubicBezTo>
                  <a:close/>
                  <a:moveTo>
                    <a:pt x="177599" y="140307"/>
                  </a:moveTo>
                  <a:lnTo>
                    <a:pt x="197300" y="140307"/>
                  </a:lnTo>
                  <a:cubicBezTo>
                    <a:pt x="198849" y="140307"/>
                    <a:pt x="200053" y="141510"/>
                    <a:pt x="200053" y="143056"/>
                  </a:cubicBezTo>
                  <a:lnTo>
                    <a:pt x="200053" y="178360"/>
                  </a:lnTo>
                  <a:cubicBezTo>
                    <a:pt x="200053" y="179820"/>
                    <a:pt x="198849" y="181023"/>
                    <a:pt x="197300" y="181023"/>
                  </a:cubicBezTo>
                  <a:lnTo>
                    <a:pt x="177599" y="181023"/>
                  </a:lnTo>
                  <a:cubicBezTo>
                    <a:pt x="176136" y="181023"/>
                    <a:pt x="174932" y="179820"/>
                    <a:pt x="174932" y="178360"/>
                  </a:cubicBezTo>
                  <a:lnTo>
                    <a:pt x="174932" y="143056"/>
                  </a:lnTo>
                  <a:cubicBezTo>
                    <a:pt x="174932" y="141510"/>
                    <a:pt x="176136" y="140307"/>
                    <a:pt x="177599" y="140307"/>
                  </a:cubicBezTo>
                  <a:close/>
                  <a:moveTo>
                    <a:pt x="131310" y="140307"/>
                  </a:moveTo>
                  <a:lnTo>
                    <a:pt x="151023" y="140307"/>
                  </a:lnTo>
                  <a:cubicBezTo>
                    <a:pt x="152487" y="140307"/>
                    <a:pt x="153692" y="141510"/>
                    <a:pt x="153692" y="143056"/>
                  </a:cubicBezTo>
                  <a:lnTo>
                    <a:pt x="153692" y="178360"/>
                  </a:lnTo>
                  <a:cubicBezTo>
                    <a:pt x="153692" y="179820"/>
                    <a:pt x="152487" y="181023"/>
                    <a:pt x="151023" y="181023"/>
                  </a:cubicBezTo>
                  <a:lnTo>
                    <a:pt x="131310" y="181023"/>
                  </a:lnTo>
                  <a:cubicBezTo>
                    <a:pt x="129846" y="181023"/>
                    <a:pt x="128641" y="179820"/>
                    <a:pt x="128641" y="178360"/>
                  </a:cubicBezTo>
                  <a:lnTo>
                    <a:pt x="128641" y="143056"/>
                  </a:lnTo>
                  <a:cubicBezTo>
                    <a:pt x="128641" y="141510"/>
                    <a:pt x="129846" y="140307"/>
                    <a:pt x="131310" y="140307"/>
                  </a:cubicBezTo>
                  <a:close/>
                  <a:moveTo>
                    <a:pt x="85019" y="140307"/>
                  </a:moveTo>
                  <a:lnTo>
                    <a:pt x="104732" y="140307"/>
                  </a:lnTo>
                  <a:cubicBezTo>
                    <a:pt x="106196" y="140307"/>
                    <a:pt x="107401" y="141510"/>
                    <a:pt x="107401" y="143056"/>
                  </a:cubicBezTo>
                  <a:lnTo>
                    <a:pt x="107401" y="178360"/>
                  </a:lnTo>
                  <a:cubicBezTo>
                    <a:pt x="107401" y="179820"/>
                    <a:pt x="106196" y="181023"/>
                    <a:pt x="104732" y="181023"/>
                  </a:cubicBezTo>
                  <a:lnTo>
                    <a:pt x="85019" y="181023"/>
                  </a:lnTo>
                  <a:cubicBezTo>
                    <a:pt x="83555" y="181023"/>
                    <a:pt x="82350" y="179820"/>
                    <a:pt x="82350" y="178360"/>
                  </a:cubicBezTo>
                  <a:lnTo>
                    <a:pt x="82350" y="143056"/>
                  </a:lnTo>
                  <a:cubicBezTo>
                    <a:pt x="82350" y="141510"/>
                    <a:pt x="83555" y="140307"/>
                    <a:pt x="85019" y="140307"/>
                  </a:cubicBezTo>
                  <a:close/>
                  <a:moveTo>
                    <a:pt x="38741" y="140307"/>
                  </a:moveTo>
                  <a:lnTo>
                    <a:pt x="58442" y="140307"/>
                  </a:lnTo>
                  <a:cubicBezTo>
                    <a:pt x="59905" y="140307"/>
                    <a:pt x="61109" y="141510"/>
                    <a:pt x="61109" y="143056"/>
                  </a:cubicBezTo>
                  <a:lnTo>
                    <a:pt x="61109" y="178360"/>
                  </a:lnTo>
                  <a:cubicBezTo>
                    <a:pt x="61109" y="179820"/>
                    <a:pt x="59905" y="181023"/>
                    <a:pt x="58442" y="181023"/>
                  </a:cubicBezTo>
                  <a:lnTo>
                    <a:pt x="38741" y="181023"/>
                  </a:lnTo>
                  <a:cubicBezTo>
                    <a:pt x="37192" y="181023"/>
                    <a:pt x="35988" y="179820"/>
                    <a:pt x="35988" y="178360"/>
                  </a:cubicBezTo>
                  <a:lnTo>
                    <a:pt x="35988" y="143056"/>
                  </a:lnTo>
                  <a:cubicBezTo>
                    <a:pt x="35988" y="141510"/>
                    <a:pt x="37192" y="140307"/>
                    <a:pt x="38741" y="140307"/>
                  </a:cubicBezTo>
                  <a:close/>
                  <a:moveTo>
                    <a:pt x="389660" y="120867"/>
                  </a:moveTo>
                  <a:lnTo>
                    <a:pt x="389660" y="281035"/>
                  </a:lnTo>
                  <a:lnTo>
                    <a:pt x="588576" y="281035"/>
                  </a:lnTo>
                  <a:lnTo>
                    <a:pt x="588576" y="120867"/>
                  </a:lnTo>
                  <a:close/>
                  <a:moveTo>
                    <a:pt x="371076" y="120867"/>
                  </a:moveTo>
                  <a:lnTo>
                    <a:pt x="371076" y="281035"/>
                  </a:lnTo>
                  <a:lnTo>
                    <a:pt x="384239" y="281035"/>
                  </a:lnTo>
                  <a:lnTo>
                    <a:pt x="384239" y="120867"/>
                  </a:lnTo>
                  <a:close/>
                  <a:moveTo>
                    <a:pt x="340447" y="120867"/>
                  </a:moveTo>
                  <a:lnTo>
                    <a:pt x="340447" y="281035"/>
                  </a:lnTo>
                  <a:lnTo>
                    <a:pt x="365741" y="281035"/>
                  </a:lnTo>
                  <a:lnTo>
                    <a:pt x="365741" y="120867"/>
                  </a:lnTo>
                  <a:close/>
                  <a:moveTo>
                    <a:pt x="321949" y="120867"/>
                  </a:moveTo>
                  <a:lnTo>
                    <a:pt x="321949" y="281035"/>
                  </a:lnTo>
                  <a:lnTo>
                    <a:pt x="335026" y="281035"/>
                  </a:lnTo>
                  <a:lnTo>
                    <a:pt x="335026" y="120867"/>
                  </a:lnTo>
                  <a:close/>
                  <a:moveTo>
                    <a:pt x="290545" y="120867"/>
                  </a:moveTo>
                  <a:lnTo>
                    <a:pt x="290545" y="281035"/>
                  </a:lnTo>
                  <a:lnTo>
                    <a:pt x="316528" y="281035"/>
                  </a:lnTo>
                  <a:lnTo>
                    <a:pt x="316528" y="120867"/>
                  </a:lnTo>
                  <a:close/>
                  <a:moveTo>
                    <a:pt x="272048" y="120867"/>
                  </a:moveTo>
                  <a:lnTo>
                    <a:pt x="272048" y="281035"/>
                  </a:lnTo>
                  <a:lnTo>
                    <a:pt x="285211" y="281035"/>
                  </a:lnTo>
                  <a:lnTo>
                    <a:pt x="285211" y="120867"/>
                  </a:lnTo>
                  <a:close/>
                  <a:moveTo>
                    <a:pt x="241419" y="120867"/>
                  </a:moveTo>
                  <a:lnTo>
                    <a:pt x="241419" y="281035"/>
                  </a:lnTo>
                  <a:lnTo>
                    <a:pt x="266627" y="281035"/>
                  </a:lnTo>
                  <a:lnTo>
                    <a:pt x="266627" y="120867"/>
                  </a:lnTo>
                  <a:close/>
                  <a:moveTo>
                    <a:pt x="222835" y="120867"/>
                  </a:moveTo>
                  <a:lnTo>
                    <a:pt x="222835" y="281035"/>
                  </a:lnTo>
                  <a:lnTo>
                    <a:pt x="235998" y="281035"/>
                  </a:lnTo>
                  <a:lnTo>
                    <a:pt x="235998" y="120867"/>
                  </a:lnTo>
                  <a:close/>
                  <a:moveTo>
                    <a:pt x="18498" y="120867"/>
                  </a:moveTo>
                  <a:lnTo>
                    <a:pt x="18498" y="281035"/>
                  </a:lnTo>
                  <a:lnTo>
                    <a:pt x="217500" y="281035"/>
                  </a:lnTo>
                  <a:lnTo>
                    <a:pt x="217500" y="120867"/>
                  </a:lnTo>
                  <a:close/>
                  <a:moveTo>
                    <a:pt x="389660" y="110126"/>
                  </a:moveTo>
                  <a:lnTo>
                    <a:pt x="389660" y="115454"/>
                  </a:lnTo>
                  <a:lnTo>
                    <a:pt x="591243" y="115454"/>
                  </a:lnTo>
                  <a:lnTo>
                    <a:pt x="601740" y="115454"/>
                  </a:lnTo>
                  <a:lnTo>
                    <a:pt x="601740" y="110126"/>
                  </a:lnTo>
                  <a:lnTo>
                    <a:pt x="591243" y="110126"/>
                  </a:lnTo>
                  <a:close/>
                  <a:moveTo>
                    <a:pt x="5420" y="110126"/>
                  </a:moveTo>
                  <a:lnTo>
                    <a:pt x="5420" y="115454"/>
                  </a:lnTo>
                  <a:lnTo>
                    <a:pt x="15831" y="115454"/>
                  </a:lnTo>
                  <a:lnTo>
                    <a:pt x="217500" y="115454"/>
                  </a:lnTo>
                  <a:lnTo>
                    <a:pt x="217500" y="110126"/>
                  </a:lnTo>
                  <a:lnTo>
                    <a:pt x="15831" y="110126"/>
                  </a:lnTo>
                  <a:close/>
                  <a:moveTo>
                    <a:pt x="222835" y="107462"/>
                  </a:moveTo>
                  <a:lnTo>
                    <a:pt x="222835" y="115454"/>
                  </a:lnTo>
                  <a:lnTo>
                    <a:pt x="238665" y="115454"/>
                  </a:lnTo>
                  <a:lnTo>
                    <a:pt x="269380" y="115454"/>
                  </a:lnTo>
                  <a:lnTo>
                    <a:pt x="287878" y="115454"/>
                  </a:lnTo>
                  <a:lnTo>
                    <a:pt x="319196" y="115454"/>
                  </a:lnTo>
                  <a:lnTo>
                    <a:pt x="337779" y="115454"/>
                  </a:lnTo>
                  <a:lnTo>
                    <a:pt x="368408" y="115454"/>
                  </a:lnTo>
                  <a:lnTo>
                    <a:pt x="384239" y="115454"/>
                  </a:lnTo>
                  <a:lnTo>
                    <a:pt x="384239" y="107462"/>
                  </a:lnTo>
                  <a:close/>
                  <a:moveTo>
                    <a:pt x="389660" y="89246"/>
                  </a:moveTo>
                  <a:lnTo>
                    <a:pt x="389660" y="104541"/>
                  </a:lnTo>
                  <a:cubicBezTo>
                    <a:pt x="389660" y="104627"/>
                    <a:pt x="389660" y="104627"/>
                    <a:pt x="389660" y="104713"/>
                  </a:cubicBezTo>
                  <a:lnTo>
                    <a:pt x="588576" y="104713"/>
                  </a:lnTo>
                  <a:lnTo>
                    <a:pt x="588576" y="89246"/>
                  </a:lnTo>
                  <a:lnTo>
                    <a:pt x="432936" y="89246"/>
                  </a:lnTo>
                  <a:lnTo>
                    <a:pt x="406695" y="89246"/>
                  </a:lnTo>
                  <a:close/>
                  <a:moveTo>
                    <a:pt x="18498" y="89246"/>
                  </a:moveTo>
                  <a:lnTo>
                    <a:pt x="18498" y="104713"/>
                  </a:lnTo>
                  <a:lnTo>
                    <a:pt x="217500" y="104713"/>
                  </a:lnTo>
                  <a:lnTo>
                    <a:pt x="217500" y="89246"/>
                  </a:lnTo>
                  <a:lnTo>
                    <a:pt x="200465" y="89246"/>
                  </a:lnTo>
                  <a:lnTo>
                    <a:pt x="174138" y="89246"/>
                  </a:lnTo>
                  <a:close/>
                  <a:moveTo>
                    <a:pt x="303537" y="71287"/>
                  </a:moveTo>
                  <a:lnTo>
                    <a:pt x="233073" y="102049"/>
                  </a:lnTo>
                  <a:lnTo>
                    <a:pt x="374087" y="102049"/>
                  </a:lnTo>
                  <a:close/>
                  <a:moveTo>
                    <a:pt x="311624" y="68967"/>
                  </a:moveTo>
                  <a:lnTo>
                    <a:pt x="384239" y="100674"/>
                  </a:lnTo>
                  <a:lnTo>
                    <a:pt x="384239" y="86582"/>
                  </a:lnTo>
                  <a:lnTo>
                    <a:pt x="384239" y="68967"/>
                  </a:lnTo>
                  <a:close/>
                  <a:moveTo>
                    <a:pt x="222835" y="68967"/>
                  </a:moveTo>
                  <a:lnTo>
                    <a:pt x="222835" y="86582"/>
                  </a:lnTo>
                  <a:lnTo>
                    <a:pt x="222835" y="100674"/>
                  </a:lnTo>
                  <a:lnTo>
                    <a:pt x="295449" y="68967"/>
                  </a:lnTo>
                  <a:close/>
                  <a:moveTo>
                    <a:pt x="409362" y="54617"/>
                  </a:moveTo>
                  <a:lnTo>
                    <a:pt x="409362" y="83833"/>
                  </a:lnTo>
                  <a:lnTo>
                    <a:pt x="430269" y="83833"/>
                  </a:lnTo>
                  <a:lnTo>
                    <a:pt x="430269" y="54617"/>
                  </a:lnTo>
                  <a:close/>
                  <a:moveTo>
                    <a:pt x="176891" y="54617"/>
                  </a:moveTo>
                  <a:lnTo>
                    <a:pt x="176891" y="83833"/>
                  </a:lnTo>
                  <a:lnTo>
                    <a:pt x="197798" y="83833"/>
                  </a:lnTo>
                  <a:lnTo>
                    <a:pt x="197798" y="54617"/>
                  </a:lnTo>
                  <a:close/>
                  <a:moveTo>
                    <a:pt x="306204" y="7100"/>
                  </a:moveTo>
                  <a:lnTo>
                    <a:pt x="306204" y="14404"/>
                  </a:lnTo>
                  <a:lnTo>
                    <a:pt x="313345" y="10795"/>
                  </a:lnTo>
                  <a:close/>
                  <a:moveTo>
                    <a:pt x="304741" y="312"/>
                  </a:moveTo>
                  <a:lnTo>
                    <a:pt x="320486" y="8389"/>
                  </a:lnTo>
                  <a:cubicBezTo>
                    <a:pt x="320572" y="8475"/>
                    <a:pt x="320658" y="8475"/>
                    <a:pt x="320744" y="8561"/>
                  </a:cubicBezTo>
                  <a:cubicBezTo>
                    <a:pt x="320830" y="8561"/>
                    <a:pt x="320916" y="8647"/>
                    <a:pt x="320916" y="8647"/>
                  </a:cubicBezTo>
                  <a:cubicBezTo>
                    <a:pt x="321002" y="8732"/>
                    <a:pt x="321088" y="8818"/>
                    <a:pt x="321088" y="8818"/>
                  </a:cubicBezTo>
                  <a:cubicBezTo>
                    <a:pt x="321174" y="8904"/>
                    <a:pt x="321260" y="8990"/>
                    <a:pt x="321346" y="9076"/>
                  </a:cubicBezTo>
                  <a:cubicBezTo>
                    <a:pt x="321346" y="9076"/>
                    <a:pt x="321346" y="9162"/>
                    <a:pt x="321433" y="9248"/>
                  </a:cubicBezTo>
                  <a:cubicBezTo>
                    <a:pt x="321519" y="9334"/>
                    <a:pt x="321519" y="9420"/>
                    <a:pt x="321605" y="9506"/>
                  </a:cubicBezTo>
                  <a:cubicBezTo>
                    <a:pt x="321691" y="9592"/>
                    <a:pt x="321691" y="9678"/>
                    <a:pt x="321691" y="9678"/>
                  </a:cubicBezTo>
                  <a:cubicBezTo>
                    <a:pt x="321777" y="9764"/>
                    <a:pt x="321777" y="9850"/>
                    <a:pt x="321777" y="10021"/>
                  </a:cubicBezTo>
                  <a:cubicBezTo>
                    <a:pt x="321863" y="10107"/>
                    <a:pt x="321863" y="10193"/>
                    <a:pt x="321863" y="10279"/>
                  </a:cubicBezTo>
                  <a:cubicBezTo>
                    <a:pt x="321863" y="10365"/>
                    <a:pt x="321863" y="10365"/>
                    <a:pt x="321949" y="10537"/>
                  </a:cubicBezTo>
                  <a:cubicBezTo>
                    <a:pt x="321949" y="10623"/>
                    <a:pt x="321949" y="10709"/>
                    <a:pt x="321949" y="10795"/>
                  </a:cubicBezTo>
                  <a:cubicBezTo>
                    <a:pt x="321949" y="10881"/>
                    <a:pt x="321949" y="10967"/>
                    <a:pt x="321949" y="11052"/>
                  </a:cubicBezTo>
                  <a:cubicBezTo>
                    <a:pt x="321863" y="11138"/>
                    <a:pt x="321863" y="11224"/>
                    <a:pt x="321863" y="11310"/>
                  </a:cubicBezTo>
                  <a:cubicBezTo>
                    <a:pt x="321863" y="11396"/>
                    <a:pt x="321863" y="11482"/>
                    <a:pt x="321777" y="11568"/>
                  </a:cubicBezTo>
                  <a:cubicBezTo>
                    <a:pt x="321777" y="11654"/>
                    <a:pt x="321691" y="11740"/>
                    <a:pt x="321691" y="11826"/>
                  </a:cubicBezTo>
                  <a:cubicBezTo>
                    <a:pt x="321691" y="11912"/>
                    <a:pt x="321691" y="11912"/>
                    <a:pt x="321605" y="11998"/>
                  </a:cubicBezTo>
                  <a:cubicBezTo>
                    <a:pt x="321519" y="12084"/>
                    <a:pt x="321519" y="12170"/>
                    <a:pt x="321433" y="12255"/>
                  </a:cubicBezTo>
                  <a:cubicBezTo>
                    <a:pt x="321346" y="12341"/>
                    <a:pt x="321346" y="12427"/>
                    <a:pt x="321346" y="12427"/>
                  </a:cubicBezTo>
                  <a:cubicBezTo>
                    <a:pt x="321260" y="12513"/>
                    <a:pt x="321174" y="12599"/>
                    <a:pt x="321088" y="12685"/>
                  </a:cubicBezTo>
                  <a:cubicBezTo>
                    <a:pt x="321088" y="12685"/>
                    <a:pt x="321002" y="12771"/>
                    <a:pt x="320916" y="12857"/>
                  </a:cubicBezTo>
                  <a:cubicBezTo>
                    <a:pt x="320916" y="12857"/>
                    <a:pt x="320830" y="12943"/>
                    <a:pt x="320744" y="12943"/>
                  </a:cubicBezTo>
                  <a:cubicBezTo>
                    <a:pt x="320658" y="13029"/>
                    <a:pt x="320572" y="13115"/>
                    <a:pt x="320486" y="13115"/>
                  </a:cubicBezTo>
                  <a:lnTo>
                    <a:pt x="306204" y="20419"/>
                  </a:lnTo>
                  <a:lnTo>
                    <a:pt x="306204" y="63554"/>
                  </a:lnTo>
                  <a:lnTo>
                    <a:pt x="386906" y="63554"/>
                  </a:lnTo>
                  <a:cubicBezTo>
                    <a:pt x="388455" y="63554"/>
                    <a:pt x="389660" y="64757"/>
                    <a:pt x="389660" y="66218"/>
                  </a:cubicBezTo>
                  <a:lnTo>
                    <a:pt x="389660" y="83833"/>
                  </a:lnTo>
                  <a:lnTo>
                    <a:pt x="403942" y="83833"/>
                  </a:lnTo>
                  <a:lnTo>
                    <a:pt x="403942" y="51954"/>
                  </a:lnTo>
                  <a:cubicBezTo>
                    <a:pt x="403942" y="50407"/>
                    <a:pt x="405146" y="49204"/>
                    <a:pt x="406695" y="49204"/>
                  </a:cubicBezTo>
                  <a:lnTo>
                    <a:pt x="417105" y="49204"/>
                  </a:lnTo>
                  <a:lnTo>
                    <a:pt x="417105" y="37604"/>
                  </a:lnTo>
                  <a:cubicBezTo>
                    <a:pt x="417105" y="36143"/>
                    <a:pt x="418310" y="34940"/>
                    <a:pt x="419772" y="34940"/>
                  </a:cubicBezTo>
                  <a:cubicBezTo>
                    <a:pt x="421321" y="34940"/>
                    <a:pt x="422526" y="36143"/>
                    <a:pt x="422526" y="37604"/>
                  </a:cubicBezTo>
                  <a:lnTo>
                    <a:pt x="422526" y="49204"/>
                  </a:lnTo>
                  <a:lnTo>
                    <a:pt x="432936" y="49204"/>
                  </a:lnTo>
                  <a:cubicBezTo>
                    <a:pt x="434399" y="49204"/>
                    <a:pt x="435603" y="50407"/>
                    <a:pt x="435603" y="51954"/>
                  </a:cubicBezTo>
                  <a:lnTo>
                    <a:pt x="435603" y="83833"/>
                  </a:lnTo>
                  <a:lnTo>
                    <a:pt x="591243" y="83833"/>
                  </a:lnTo>
                  <a:cubicBezTo>
                    <a:pt x="592792" y="83833"/>
                    <a:pt x="593997" y="85035"/>
                    <a:pt x="593997" y="86582"/>
                  </a:cubicBezTo>
                  <a:lnTo>
                    <a:pt x="593997" y="104713"/>
                  </a:lnTo>
                  <a:lnTo>
                    <a:pt x="604407" y="104713"/>
                  </a:lnTo>
                  <a:cubicBezTo>
                    <a:pt x="605870" y="104713"/>
                    <a:pt x="607074" y="105916"/>
                    <a:pt x="607074" y="107462"/>
                  </a:cubicBezTo>
                  <a:lnTo>
                    <a:pt x="607074" y="118203"/>
                  </a:lnTo>
                  <a:cubicBezTo>
                    <a:pt x="607074" y="119664"/>
                    <a:pt x="605870" y="120867"/>
                    <a:pt x="604407" y="120867"/>
                  </a:cubicBezTo>
                  <a:lnTo>
                    <a:pt x="593997" y="120867"/>
                  </a:lnTo>
                  <a:lnTo>
                    <a:pt x="593997" y="283784"/>
                  </a:lnTo>
                  <a:cubicBezTo>
                    <a:pt x="593997" y="285245"/>
                    <a:pt x="592792" y="286448"/>
                    <a:pt x="591243" y="286448"/>
                  </a:cubicBezTo>
                  <a:lnTo>
                    <a:pt x="386906" y="286448"/>
                  </a:lnTo>
                  <a:lnTo>
                    <a:pt x="368408" y="286448"/>
                  </a:lnTo>
                  <a:lnTo>
                    <a:pt x="337779" y="286448"/>
                  </a:lnTo>
                  <a:lnTo>
                    <a:pt x="319196" y="286448"/>
                  </a:lnTo>
                  <a:lnTo>
                    <a:pt x="287878" y="286448"/>
                  </a:lnTo>
                  <a:lnTo>
                    <a:pt x="269380" y="286448"/>
                  </a:lnTo>
                  <a:lnTo>
                    <a:pt x="238665" y="286448"/>
                  </a:lnTo>
                  <a:lnTo>
                    <a:pt x="220167" y="286448"/>
                  </a:lnTo>
                  <a:lnTo>
                    <a:pt x="15831" y="286448"/>
                  </a:lnTo>
                  <a:cubicBezTo>
                    <a:pt x="14368" y="286448"/>
                    <a:pt x="13164" y="285245"/>
                    <a:pt x="13164" y="283784"/>
                  </a:cubicBezTo>
                  <a:lnTo>
                    <a:pt x="13164" y="120867"/>
                  </a:lnTo>
                  <a:lnTo>
                    <a:pt x="2667" y="120867"/>
                  </a:lnTo>
                  <a:cubicBezTo>
                    <a:pt x="1204" y="120867"/>
                    <a:pt x="0" y="119664"/>
                    <a:pt x="0" y="118203"/>
                  </a:cubicBezTo>
                  <a:lnTo>
                    <a:pt x="0" y="107462"/>
                  </a:lnTo>
                  <a:cubicBezTo>
                    <a:pt x="0" y="105916"/>
                    <a:pt x="1204" y="104713"/>
                    <a:pt x="2667" y="104713"/>
                  </a:cubicBezTo>
                  <a:lnTo>
                    <a:pt x="13164" y="104713"/>
                  </a:lnTo>
                  <a:lnTo>
                    <a:pt x="13164" y="86582"/>
                  </a:lnTo>
                  <a:cubicBezTo>
                    <a:pt x="13164" y="85035"/>
                    <a:pt x="14368" y="83833"/>
                    <a:pt x="15831" y="83833"/>
                  </a:cubicBezTo>
                  <a:lnTo>
                    <a:pt x="171471" y="83833"/>
                  </a:lnTo>
                  <a:lnTo>
                    <a:pt x="171471" y="51954"/>
                  </a:lnTo>
                  <a:cubicBezTo>
                    <a:pt x="171471" y="50407"/>
                    <a:pt x="172675" y="49204"/>
                    <a:pt x="174138" y="49204"/>
                  </a:cubicBezTo>
                  <a:lnTo>
                    <a:pt x="184634" y="49204"/>
                  </a:lnTo>
                  <a:lnTo>
                    <a:pt x="184634" y="37604"/>
                  </a:lnTo>
                  <a:cubicBezTo>
                    <a:pt x="184634" y="36143"/>
                    <a:pt x="185839" y="34940"/>
                    <a:pt x="187302" y="34940"/>
                  </a:cubicBezTo>
                  <a:cubicBezTo>
                    <a:pt x="188764" y="34940"/>
                    <a:pt x="189969" y="36143"/>
                    <a:pt x="189969" y="37604"/>
                  </a:cubicBezTo>
                  <a:lnTo>
                    <a:pt x="189969" y="49204"/>
                  </a:lnTo>
                  <a:lnTo>
                    <a:pt x="200465" y="49204"/>
                  </a:lnTo>
                  <a:cubicBezTo>
                    <a:pt x="201928" y="49204"/>
                    <a:pt x="203132" y="50407"/>
                    <a:pt x="203132" y="51954"/>
                  </a:cubicBezTo>
                  <a:lnTo>
                    <a:pt x="203132" y="83833"/>
                  </a:lnTo>
                  <a:lnTo>
                    <a:pt x="217500" y="83833"/>
                  </a:lnTo>
                  <a:lnTo>
                    <a:pt x="217500" y="66218"/>
                  </a:lnTo>
                  <a:cubicBezTo>
                    <a:pt x="217500" y="64757"/>
                    <a:pt x="218705" y="63554"/>
                    <a:pt x="220167" y="63554"/>
                  </a:cubicBezTo>
                  <a:lnTo>
                    <a:pt x="300870" y="63554"/>
                  </a:lnTo>
                  <a:lnTo>
                    <a:pt x="300870" y="2718"/>
                  </a:lnTo>
                  <a:cubicBezTo>
                    <a:pt x="300870" y="1772"/>
                    <a:pt x="301386" y="913"/>
                    <a:pt x="302160" y="398"/>
                  </a:cubicBezTo>
                  <a:cubicBezTo>
                    <a:pt x="302935" y="-118"/>
                    <a:pt x="303967" y="-118"/>
                    <a:pt x="304741" y="312"/>
                  </a:cubicBezTo>
                  <a:close/>
                </a:path>
              </a:pathLst>
            </a:custGeom>
            <a:solidFill>
              <a:srgbClr val="1E213D"/>
            </a:solidFill>
            <a:ln>
              <a:noFill/>
            </a:ln>
          </p:spPr>
        </p:sp>
        <p:sp>
          <p:nvSpPr>
            <p:cNvPr id="59" name="文本框 58"/>
            <p:cNvSpPr txBox="1"/>
            <p:nvPr/>
          </p:nvSpPr>
          <p:spPr>
            <a:xfrm>
              <a:off x="5370785" y="2444483"/>
              <a:ext cx="1450430" cy="504547"/>
            </a:xfrm>
            <a:prstGeom prst="rect">
              <a:avLst/>
            </a:prstGeom>
            <a:noFill/>
          </p:spPr>
          <p:txBody>
            <a:bodyPr wrap="square" rtlCol="0">
              <a:spAutoFit/>
            </a:bodyPr>
            <a:lstStyle/>
            <a:p>
              <a:pPr algn="dist"/>
              <a:r>
                <a:rPr lang="zh-CN" altLang="en-US" sz="2000" b="1" dirty="0">
                  <a:solidFill>
                    <a:schemeClr val="tx1">
                      <a:lumMod val="95000"/>
                      <a:lumOff val="5000"/>
                    </a:schemeClr>
                  </a:solidFill>
                  <a:latin typeface="微软雅黑 Light" panose="020B0502040204020203" pitchFamily="34" charset="-122"/>
                  <a:ea typeface="微软雅黑 Light" panose="020B0502040204020203" pitchFamily="34" charset="-122"/>
                </a:rPr>
                <a:t>总统</a:t>
              </a:r>
            </a:p>
          </p:txBody>
        </p:sp>
      </p:grpSp>
      <p:sp>
        <p:nvSpPr>
          <p:cNvPr id="60" name="文本框 59"/>
          <p:cNvSpPr txBox="1"/>
          <p:nvPr/>
        </p:nvSpPr>
        <p:spPr>
          <a:xfrm>
            <a:off x="7371715" y="3775710"/>
            <a:ext cx="1302385" cy="398780"/>
          </a:xfrm>
          <a:prstGeom prst="rect">
            <a:avLst/>
          </a:prstGeom>
          <a:noFill/>
        </p:spPr>
        <p:txBody>
          <a:bodyPr wrap="square" rtlCol="0">
            <a:spAutoFit/>
          </a:bodyPr>
          <a:lstStyle/>
          <a:p>
            <a:pPr algn="ctr"/>
            <a:r>
              <a:rPr lang="zh-CN" altLang="en-US" sz="2000" dirty="0">
                <a:solidFill>
                  <a:srgbClr val="FF0000"/>
                </a:solidFill>
                <a:latin typeface="微软雅黑" panose="020B0503020204020204" charset="-122"/>
                <a:ea typeface="微软雅黑" panose="020B0503020204020204" charset="-122"/>
              </a:rPr>
              <a:t>（行政权）</a:t>
            </a:r>
          </a:p>
        </p:txBody>
      </p:sp>
      <p:grpSp>
        <p:nvGrpSpPr>
          <p:cNvPr id="62" name="组合 61"/>
          <p:cNvGrpSpPr/>
          <p:nvPr/>
        </p:nvGrpSpPr>
        <p:grpSpPr>
          <a:xfrm>
            <a:off x="4312285" y="5210175"/>
            <a:ext cx="885190" cy="1339850"/>
            <a:chOff x="1236656" y="4686533"/>
            <a:chExt cx="1092606" cy="1696031"/>
          </a:xfrm>
        </p:grpSpPr>
        <p:sp>
          <p:nvSpPr>
            <p:cNvPr id="63" name="capitol_223160"/>
            <p:cNvSpPr>
              <a:spLocks noChangeAspect="1"/>
            </p:cNvSpPr>
            <p:nvPr/>
          </p:nvSpPr>
          <p:spPr bwMode="auto">
            <a:xfrm>
              <a:off x="1236656" y="4686533"/>
              <a:ext cx="1092606" cy="110977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597336" h="606722">
                  <a:moveTo>
                    <a:pt x="545779" y="524443"/>
                  </a:moveTo>
                  <a:cubicBezTo>
                    <a:pt x="552023" y="524443"/>
                    <a:pt x="556126" y="528530"/>
                    <a:pt x="556126" y="534749"/>
                  </a:cubicBezTo>
                  <a:lnTo>
                    <a:pt x="556126" y="565579"/>
                  </a:lnTo>
                  <a:cubicBezTo>
                    <a:pt x="556126" y="571709"/>
                    <a:pt x="552023" y="575885"/>
                    <a:pt x="545779" y="575885"/>
                  </a:cubicBezTo>
                  <a:cubicBezTo>
                    <a:pt x="539624" y="575885"/>
                    <a:pt x="535521" y="571709"/>
                    <a:pt x="535521" y="565579"/>
                  </a:cubicBezTo>
                  <a:lnTo>
                    <a:pt x="535521" y="534749"/>
                  </a:lnTo>
                  <a:cubicBezTo>
                    <a:pt x="535521" y="528530"/>
                    <a:pt x="539624" y="524443"/>
                    <a:pt x="545779" y="524443"/>
                  </a:cubicBezTo>
                  <a:close/>
                  <a:moveTo>
                    <a:pt x="504569" y="524443"/>
                  </a:moveTo>
                  <a:cubicBezTo>
                    <a:pt x="510813" y="524443"/>
                    <a:pt x="514916" y="528530"/>
                    <a:pt x="514916" y="534749"/>
                  </a:cubicBezTo>
                  <a:lnTo>
                    <a:pt x="514916" y="565579"/>
                  </a:lnTo>
                  <a:cubicBezTo>
                    <a:pt x="514916" y="571709"/>
                    <a:pt x="510813" y="575885"/>
                    <a:pt x="504569" y="575885"/>
                  </a:cubicBezTo>
                  <a:cubicBezTo>
                    <a:pt x="498414" y="575885"/>
                    <a:pt x="494311" y="571709"/>
                    <a:pt x="494311" y="565579"/>
                  </a:cubicBezTo>
                  <a:lnTo>
                    <a:pt x="494311" y="534749"/>
                  </a:lnTo>
                  <a:cubicBezTo>
                    <a:pt x="494311" y="528530"/>
                    <a:pt x="498414" y="524443"/>
                    <a:pt x="504569" y="524443"/>
                  </a:cubicBezTo>
                  <a:close/>
                  <a:moveTo>
                    <a:pt x="432575" y="524443"/>
                  </a:moveTo>
                  <a:cubicBezTo>
                    <a:pt x="438709" y="524443"/>
                    <a:pt x="442798" y="528530"/>
                    <a:pt x="442798" y="534749"/>
                  </a:cubicBezTo>
                  <a:lnTo>
                    <a:pt x="442798" y="565579"/>
                  </a:lnTo>
                  <a:cubicBezTo>
                    <a:pt x="442798" y="571709"/>
                    <a:pt x="438709" y="575885"/>
                    <a:pt x="432575" y="575885"/>
                  </a:cubicBezTo>
                  <a:cubicBezTo>
                    <a:pt x="426352" y="575885"/>
                    <a:pt x="422263" y="571709"/>
                    <a:pt x="422263" y="565579"/>
                  </a:cubicBezTo>
                  <a:lnTo>
                    <a:pt x="422263" y="534749"/>
                  </a:lnTo>
                  <a:cubicBezTo>
                    <a:pt x="422263" y="528530"/>
                    <a:pt x="426352" y="524443"/>
                    <a:pt x="432575" y="524443"/>
                  </a:cubicBezTo>
                  <a:close/>
                  <a:moveTo>
                    <a:pt x="164770" y="524443"/>
                  </a:moveTo>
                  <a:cubicBezTo>
                    <a:pt x="170987" y="524443"/>
                    <a:pt x="175073" y="528530"/>
                    <a:pt x="175073" y="534749"/>
                  </a:cubicBezTo>
                  <a:lnTo>
                    <a:pt x="175073" y="565579"/>
                  </a:lnTo>
                  <a:cubicBezTo>
                    <a:pt x="175073" y="571709"/>
                    <a:pt x="170987" y="575885"/>
                    <a:pt x="164770" y="575885"/>
                  </a:cubicBezTo>
                  <a:cubicBezTo>
                    <a:pt x="158642" y="575885"/>
                    <a:pt x="154468" y="571709"/>
                    <a:pt x="154468" y="565579"/>
                  </a:cubicBezTo>
                  <a:lnTo>
                    <a:pt x="154468" y="534749"/>
                  </a:lnTo>
                  <a:cubicBezTo>
                    <a:pt x="154468" y="528530"/>
                    <a:pt x="158642" y="524443"/>
                    <a:pt x="164770" y="524443"/>
                  </a:cubicBezTo>
                  <a:close/>
                  <a:moveTo>
                    <a:pt x="92652" y="524443"/>
                  </a:moveTo>
                  <a:cubicBezTo>
                    <a:pt x="98869" y="524443"/>
                    <a:pt x="102955" y="528530"/>
                    <a:pt x="102955" y="534749"/>
                  </a:cubicBezTo>
                  <a:lnTo>
                    <a:pt x="102955" y="565579"/>
                  </a:lnTo>
                  <a:cubicBezTo>
                    <a:pt x="102955" y="571709"/>
                    <a:pt x="98869" y="575885"/>
                    <a:pt x="92652" y="575885"/>
                  </a:cubicBezTo>
                  <a:cubicBezTo>
                    <a:pt x="86524" y="575885"/>
                    <a:pt x="82350" y="571709"/>
                    <a:pt x="82350" y="565579"/>
                  </a:cubicBezTo>
                  <a:lnTo>
                    <a:pt x="82350" y="534749"/>
                  </a:lnTo>
                  <a:cubicBezTo>
                    <a:pt x="82350" y="528530"/>
                    <a:pt x="86524" y="524443"/>
                    <a:pt x="92652" y="524443"/>
                  </a:cubicBezTo>
                  <a:close/>
                  <a:moveTo>
                    <a:pt x="51468" y="524443"/>
                  </a:moveTo>
                  <a:cubicBezTo>
                    <a:pt x="57712" y="524443"/>
                    <a:pt x="61815" y="528530"/>
                    <a:pt x="61815" y="534749"/>
                  </a:cubicBezTo>
                  <a:lnTo>
                    <a:pt x="61815" y="565579"/>
                  </a:lnTo>
                  <a:cubicBezTo>
                    <a:pt x="61815" y="571709"/>
                    <a:pt x="57712" y="575885"/>
                    <a:pt x="51468" y="575885"/>
                  </a:cubicBezTo>
                  <a:cubicBezTo>
                    <a:pt x="45313" y="575885"/>
                    <a:pt x="41210" y="571709"/>
                    <a:pt x="41210" y="565579"/>
                  </a:cubicBezTo>
                  <a:lnTo>
                    <a:pt x="41210" y="534749"/>
                  </a:lnTo>
                  <a:cubicBezTo>
                    <a:pt x="41210" y="528530"/>
                    <a:pt x="45313" y="524443"/>
                    <a:pt x="51468" y="524443"/>
                  </a:cubicBezTo>
                  <a:close/>
                  <a:moveTo>
                    <a:pt x="360457" y="442163"/>
                  </a:moveTo>
                  <a:cubicBezTo>
                    <a:pt x="366591" y="442163"/>
                    <a:pt x="370680" y="446339"/>
                    <a:pt x="370680" y="452470"/>
                  </a:cubicBezTo>
                  <a:lnTo>
                    <a:pt x="370680" y="565578"/>
                  </a:lnTo>
                  <a:cubicBezTo>
                    <a:pt x="370680" y="571709"/>
                    <a:pt x="366591" y="575885"/>
                    <a:pt x="360457" y="575885"/>
                  </a:cubicBezTo>
                  <a:cubicBezTo>
                    <a:pt x="354234" y="575885"/>
                    <a:pt x="350145" y="571709"/>
                    <a:pt x="350145" y="565578"/>
                  </a:cubicBezTo>
                  <a:lnTo>
                    <a:pt x="350145" y="452470"/>
                  </a:lnTo>
                  <a:cubicBezTo>
                    <a:pt x="350145" y="446339"/>
                    <a:pt x="354234" y="442163"/>
                    <a:pt x="360457" y="442163"/>
                  </a:cubicBezTo>
                  <a:close/>
                  <a:moveTo>
                    <a:pt x="319247" y="442163"/>
                  </a:moveTo>
                  <a:cubicBezTo>
                    <a:pt x="325381" y="442163"/>
                    <a:pt x="329470" y="446339"/>
                    <a:pt x="329470" y="452470"/>
                  </a:cubicBezTo>
                  <a:lnTo>
                    <a:pt x="329470" y="565578"/>
                  </a:lnTo>
                  <a:cubicBezTo>
                    <a:pt x="329470" y="571709"/>
                    <a:pt x="325381" y="575885"/>
                    <a:pt x="319247" y="575885"/>
                  </a:cubicBezTo>
                  <a:cubicBezTo>
                    <a:pt x="313024" y="575885"/>
                    <a:pt x="308935" y="571709"/>
                    <a:pt x="308935" y="565578"/>
                  </a:cubicBezTo>
                  <a:lnTo>
                    <a:pt x="308935" y="452470"/>
                  </a:lnTo>
                  <a:cubicBezTo>
                    <a:pt x="308935" y="446339"/>
                    <a:pt x="313024" y="442163"/>
                    <a:pt x="319247" y="442163"/>
                  </a:cubicBezTo>
                  <a:close/>
                  <a:moveTo>
                    <a:pt x="278063" y="442163"/>
                  </a:moveTo>
                  <a:cubicBezTo>
                    <a:pt x="284213" y="442163"/>
                    <a:pt x="288401" y="446339"/>
                    <a:pt x="288401" y="452470"/>
                  </a:cubicBezTo>
                  <a:lnTo>
                    <a:pt x="288401" y="565578"/>
                  </a:lnTo>
                  <a:cubicBezTo>
                    <a:pt x="288401" y="571709"/>
                    <a:pt x="284213" y="575885"/>
                    <a:pt x="278063" y="575885"/>
                  </a:cubicBezTo>
                  <a:cubicBezTo>
                    <a:pt x="271825" y="575885"/>
                    <a:pt x="267725" y="571709"/>
                    <a:pt x="267725" y="565578"/>
                  </a:cubicBezTo>
                  <a:lnTo>
                    <a:pt x="267725" y="452470"/>
                  </a:lnTo>
                  <a:cubicBezTo>
                    <a:pt x="267725" y="446339"/>
                    <a:pt x="271825" y="442163"/>
                    <a:pt x="278063" y="442163"/>
                  </a:cubicBezTo>
                  <a:close/>
                  <a:moveTo>
                    <a:pt x="236853" y="442163"/>
                  </a:moveTo>
                  <a:cubicBezTo>
                    <a:pt x="243091" y="442163"/>
                    <a:pt x="247191" y="446339"/>
                    <a:pt x="247191" y="452470"/>
                  </a:cubicBezTo>
                  <a:lnTo>
                    <a:pt x="247191" y="565578"/>
                  </a:lnTo>
                  <a:cubicBezTo>
                    <a:pt x="247191" y="571709"/>
                    <a:pt x="243091" y="575885"/>
                    <a:pt x="236853" y="575885"/>
                  </a:cubicBezTo>
                  <a:cubicBezTo>
                    <a:pt x="230703" y="575885"/>
                    <a:pt x="226515" y="571709"/>
                    <a:pt x="226515" y="565578"/>
                  </a:cubicBezTo>
                  <a:lnTo>
                    <a:pt x="226515" y="452470"/>
                  </a:lnTo>
                  <a:cubicBezTo>
                    <a:pt x="226515" y="446339"/>
                    <a:pt x="230703" y="442163"/>
                    <a:pt x="236853" y="442163"/>
                  </a:cubicBezTo>
                  <a:close/>
                  <a:moveTo>
                    <a:pt x="473703" y="421604"/>
                  </a:moveTo>
                  <a:lnTo>
                    <a:pt x="473703" y="586104"/>
                  </a:lnTo>
                  <a:lnTo>
                    <a:pt x="576686" y="586104"/>
                  </a:lnTo>
                  <a:lnTo>
                    <a:pt x="576686" y="421604"/>
                  </a:lnTo>
                  <a:close/>
                  <a:moveTo>
                    <a:pt x="411932" y="421604"/>
                  </a:moveTo>
                  <a:lnTo>
                    <a:pt x="411932" y="586104"/>
                  </a:lnTo>
                  <a:lnTo>
                    <a:pt x="453142" y="586104"/>
                  </a:lnTo>
                  <a:lnTo>
                    <a:pt x="453142" y="421604"/>
                  </a:lnTo>
                  <a:lnTo>
                    <a:pt x="442817" y="421604"/>
                  </a:lnTo>
                  <a:close/>
                  <a:moveTo>
                    <a:pt x="205965" y="421604"/>
                  </a:moveTo>
                  <a:lnTo>
                    <a:pt x="205965" y="586104"/>
                  </a:lnTo>
                  <a:lnTo>
                    <a:pt x="391371" y="586104"/>
                  </a:lnTo>
                  <a:lnTo>
                    <a:pt x="391371" y="421604"/>
                  </a:lnTo>
                  <a:close/>
                  <a:moveTo>
                    <a:pt x="144194" y="421604"/>
                  </a:moveTo>
                  <a:lnTo>
                    <a:pt x="144194" y="586104"/>
                  </a:lnTo>
                  <a:lnTo>
                    <a:pt x="185404" y="586104"/>
                  </a:lnTo>
                  <a:lnTo>
                    <a:pt x="185404" y="421604"/>
                  </a:lnTo>
                  <a:lnTo>
                    <a:pt x="154429" y="421604"/>
                  </a:lnTo>
                  <a:close/>
                  <a:moveTo>
                    <a:pt x="20561" y="421604"/>
                  </a:moveTo>
                  <a:lnTo>
                    <a:pt x="20561" y="586104"/>
                  </a:lnTo>
                  <a:lnTo>
                    <a:pt x="123544" y="586104"/>
                  </a:lnTo>
                  <a:lnTo>
                    <a:pt x="123544" y="421604"/>
                  </a:lnTo>
                  <a:close/>
                  <a:moveTo>
                    <a:pt x="411932" y="308471"/>
                  </a:moveTo>
                  <a:lnTo>
                    <a:pt x="411932" y="401075"/>
                  </a:lnTo>
                  <a:lnTo>
                    <a:pt x="432582" y="401075"/>
                  </a:lnTo>
                  <a:lnTo>
                    <a:pt x="432582" y="308471"/>
                  </a:lnTo>
                  <a:close/>
                  <a:moveTo>
                    <a:pt x="370721" y="308471"/>
                  </a:moveTo>
                  <a:lnTo>
                    <a:pt x="370721" y="401075"/>
                  </a:lnTo>
                  <a:lnTo>
                    <a:pt x="391371" y="401075"/>
                  </a:lnTo>
                  <a:lnTo>
                    <a:pt x="391371" y="308471"/>
                  </a:lnTo>
                  <a:close/>
                  <a:moveTo>
                    <a:pt x="329510" y="308471"/>
                  </a:moveTo>
                  <a:lnTo>
                    <a:pt x="329510" y="401075"/>
                  </a:lnTo>
                  <a:lnTo>
                    <a:pt x="350160" y="401075"/>
                  </a:lnTo>
                  <a:lnTo>
                    <a:pt x="350160" y="308471"/>
                  </a:lnTo>
                  <a:close/>
                  <a:moveTo>
                    <a:pt x="288388" y="308471"/>
                  </a:moveTo>
                  <a:lnTo>
                    <a:pt x="288388" y="401075"/>
                  </a:lnTo>
                  <a:lnTo>
                    <a:pt x="308949" y="401075"/>
                  </a:lnTo>
                  <a:lnTo>
                    <a:pt x="308949" y="308471"/>
                  </a:lnTo>
                  <a:close/>
                  <a:moveTo>
                    <a:pt x="247176" y="308471"/>
                  </a:moveTo>
                  <a:lnTo>
                    <a:pt x="247176" y="401075"/>
                  </a:lnTo>
                  <a:lnTo>
                    <a:pt x="267738" y="401075"/>
                  </a:lnTo>
                  <a:lnTo>
                    <a:pt x="267738" y="308471"/>
                  </a:lnTo>
                  <a:close/>
                  <a:moveTo>
                    <a:pt x="205965" y="308471"/>
                  </a:moveTo>
                  <a:lnTo>
                    <a:pt x="205965" y="401075"/>
                  </a:lnTo>
                  <a:lnTo>
                    <a:pt x="226526" y="401075"/>
                  </a:lnTo>
                  <a:lnTo>
                    <a:pt x="226526" y="308471"/>
                  </a:lnTo>
                  <a:close/>
                  <a:moveTo>
                    <a:pt x="164754" y="308471"/>
                  </a:moveTo>
                  <a:lnTo>
                    <a:pt x="164754" y="401075"/>
                  </a:lnTo>
                  <a:lnTo>
                    <a:pt x="185404" y="401075"/>
                  </a:lnTo>
                  <a:lnTo>
                    <a:pt x="185404" y="308471"/>
                  </a:lnTo>
                  <a:close/>
                  <a:moveTo>
                    <a:pt x="339808" y="217977"/>
                  </a:moveTo>
                  <a:cubicBezTo>
                    <a:pt x="346047" y="217977"/>
                    <a:pt x="350146" y="222070"/>
                    <a:pt x="350146" y="228297"/>
                  </a:cubicBezTo>
                  <a:lnTo>
                    <a:pt x="350146" y="259170"/>
                  </a:lnTo>
                  <a:cubicBezTo>
                    <a:pt x="350146" y="264330"/>
                    <a:pt x="346047" y="269490"/>
                    <a:pt x="339808" y="269490"/>
                  </a:cubicBezTo>
                  <a:cubicBezTo>
                    <a:pt x="333659" y="269490"/>
                    <a:pt x="329470" y="265308"/>
                    <a:pt x="329470" y="259170"/>
                  </a:cubicBezTo>
                  <a:lnTo>
                    <a:pt x="329470" y="228297"/>
                  </a:lnTo>
                  <a:cubicBezTo>
                    <a:pt x="329470" y="222070"/>
                    <a:pt x="333659" y="217977"/>
                    <a:pt x="339808" y="217977"/>
                  </a:cubicBezTo>
                  <a:close/>
                  <a:moveTo>
                    <a:pt x="298624" y="217977"/>
                  </a:moveTo>
                  <a:cubicBezTo>
                    <a:pt x="304847" y="217977"/>
                    <a:pt x="308936" y="222070"/>
                    <a:pt x="308936" y="228297"/>
                  </a:cubicBezTo>
                  <a:lnTo>
                    <a:pt x="308936" y="259170"/>
                  </a:lnTo>
                  <a:cubicBezTo>
                    <a:pt x="308936" y="264330"/>
                    <a:pt x="304847" y="269490"/>
                    <a:pt x="298624" y="269490"/>
                  </a:cubicBezTo>
                  <a:cubicBezTo>
                    <a:pt x="292490" y="269490"/>
                    <a:pt x="288401" y="265308"/>
                    <a:pt x="288401" y="259170"/>
                  </a:cubicBezTo>
                  <a:lnTo>
                    <a:pt x="288401" y="228297"/>
                  </a:lnTo>
                  <a:cubicBezTo>
                    <a:pt x="288401" y="222070"/>
                    <a:pt x="292490" y="217977"/>
                    <a:pt x="298624" y="217977"/>
                  </a:cubicBezTo>
                  <a:close/>
                  <a:moveTo>
                    <a:pt x="257503" y="217977"/>
                  </a:moveTo>
                  <a:cubicBezTo>
                    <a:pt x="263637" y="217977"/>
                    <a:pt x="267726" y="222070"/>
                    <a:pt x="267726" y="228297"/>
                  </a:cubicBezTo>
                  <a:lnTo>
                    <a:pt x="267726" y="259170"/>
                  </a:lnTo>
                  <a:cubicBezTo>
                    <a:pt x="267726" y="264330"/>
                    <a:pt x="263637" y="269490"/>
                    <a:pt x="257503" y="269490"/>
                  </a:cubicBezTo>
                  <a:cubicBezTo>
                    <a:pt x="251280" y="269490"/>
                    <a:pt x="247191" y="265308"/>
                    <a:pt x="247191" y="259170"/>
                  </a:cubicBezTo>
                  <a:lnTo>
                    <a:pt x="247191" y="228297"/>
                  </a:lnTo>
                  <a:cubicBezTo>
                    <a:pt x="247191" y="222070"/>
                    <a:pt x="251280" y="217977"/>
                    <a:pt x="257503" y="217977"/>
                  </a:cubicBezTo>
                  <a:close/>
                  <a:moveTo>
                    <a:pt x="205965" y="195338"/>
                  </a:moveTo>
                  <a:lnTo>
                    <a:pt x="205965" y="287942"/>
                  </a:lnTo>
                  <a:lnTo>
                    <a:pt x="391371" y="287942"/>
                  </a:lnTo>
                  <a:lnTo>
                    <a:pt x="391371" y="195338"/>
                  </a:lnTo>
                  <a:close/>
                  <a:moveTo>
                    <a:pt x="298624" y="92515"/>
                  </a:moveTo>
                  <a:cubicBezTo>
                    <a:pt x="250648" y="92515"/>
                    <a:pt x="211573" y="128330"/>
                    <a:pt x="206499" y="174809"/>
                  </a:cubicBezTo>
                  <a:lnTo>
                    <a:pt x="390748" y="174809"/>
                  </a:lnTo>
                  <a:cubicBezTo>
                    <a:pt x="385674" y="128330"/>
                    <a:pt x="346688" y="92515"/>
                    <a:pt x="298624" y="92515"/>
                  </a:cubicBezTo>
                  <a:close/>
                  <a:moveTo>
                    <a:pt x="288388" y="51456"/>
                  </a:moveTo>
                  <a:lnTo>
                    <a:pt x="288388" y="71985"/>
                  </a:lnTo>
                  <a:lnTo>
                    <a:pt x="308949" y="71985"/>
                  </a:lnTo>
                  <a:lnTo>
                    <a:pt x="308949" y="51456"/>
                  </a:lnTo>
                  <a:close/>
                  <a:moveTo>
                    <a:pt x="298624" y="0"/>
                  </a:moveTo>
                  <a:cubicBezTo>
                    <a:pt x="304854" y="0"/>
                    <a:pt x="308949" y="4088"/>
                    <a:pt x="308949" y="10309"/>
                  </a:cubicBezTo>
                  <a:lnTo>
                    <a:pt x="308949" y="30838"/>
                  </a:lnTo>
                  <a:lnTo>
                    <a:pt x="319274" y="30838"/>
                  </a:lnTo>
                  <a:cubicBezTo>
                    <a:pt x="325415" y="30838"/>
                    <a:pt x="329510" y="34926"/>
                    <a:pt x="329510" y="41147"/>
                  </a:cubicBezTo>
                  <a:lnTo>
                    <a:pt x="329510" y="76162"/>
                  </a:lnTo>
                  <a:cubicBezTo>
                    <a:pt x="374014" y="88693"/>
                    <a:pt x="407214" y="127441"/>
                    <a:pt x="411486" y="174809"/>
                  </a:cubicBezTo>
                  <a:lnTo>
                    <a:pt x="422257" y="174809"/>
                  </a:lnTo>
                  <a:cubicBezTo>
                    <a:pt x="428398" y="174809"/>
                    <a:pt x="432493" y="178897"/>
                    <a:pt x="432493" y="185118"/>
                  </a:cubicBezTo>
                  <a:cubicBezTo>
                    <a:pt x="432493" y="191250"/>
                    <a:pt x="428398" y="195338"/>
                    <a:pt x="422257" y="195338"/>
                  </a:cubicBezTo>
                  <a:lnTo>
                    <a:pt x="411932" y="195338"/>
                  </a:lnTo>
                  <a:lnTo>
                    <a:pt x="411932" y="287942"/>
                  </a:lnTo>
                  <a:lnTo>
                    <a:pt x="442817" y="287942"/>
                  </a:lnTo>
                  <a:lnTo>
                    <a:pt x="463467" y="287942"/>
                  </a:lnTo>
                  <a:cubicBezTo>
                    <a:pt x="469609" y="287942"/>
                    <a:pt x="473703" y="292030"/>
                    <a:pt x="473703" y="298162"/>
                  </a:cubicBezTo>
                  <a:cubicBezTo>
                    <a:pt x="473703" y="304383"/>
                    <a:pt x="469609" y="308471"/>
                    <a:pt x="463467" y="308471"/>
                  </a:cubicBezTo>
                  <a:lnTo>
                    <a:pt x="453142" y="308471"/>
                  </a:lnTo>
                  <a:lnTo>
                    <a:pt x="453142" y="401075"/>
                  </a:lnTo>
                  <a:lnTo>
                    <a:pt x="463467" y="401075"/>
                  </a:lnTo>
                  <a:lnTo>
                    <a:pt x="587011" y="401075"/>
                  </a:lnTo>
                  <a:cubicBezTo>
                    <a:pt x="593242" y="401075"/>
                    <a:pt x="597336" y="405163"/>
                    <a:pt x="597336" y="411295"/>
                  </a:cubicBezTo>
                  <a:lnTo>
                    <a:pt x="597336" y="596413"/>
                  </a:lnTo>
                  <a:cubicBezTo>
                    <a:pt x="597336" y="602545"/>
                    <a:pt x="593242" y="606722"/>
                    <a:pt x="587011" y="606722"/>
                  </a:cubicBezTo>
                  <a:lnTo>
                    <a:pt x="463467" y="606722"/>
                  </a:lnTo>
                  <a:lnTo>
                    <a:pt x="401607" y="606722"/>
                  </a:lnTo>
                  <a:lnTo>
                    <a:pt x="195640" y="606722"/>
                  </a:lnTo>
                  <a:lnTo>
                    <a:pt x="133869" y="606722"/>
                  </a:lnTo>
                  <a:lnTo>
                    <a:pt x="10325" y="606722"/>
                  </a:lnTo>
                  <a:cubicBezTo>
                    <a:pt x="4094" y="606722"/>
                    <a:pt x="0" y="602545"/>
                    <a:pt x="0" y="596413"/>
                  </a:cubicBezTo>
                  <a:lnTo>
                    <a:pt x="0" y="411295"/>
                  </a:lnTo>
                  <a:cubicBezTo>
                    <a:pt x="0" y="405163"/>
                    <a:pt x="4094" y="401075"/>
                    <a:pt x="10325" y="401075"/>
                  </a:cubicBezTo>
                  <a:lnTo>
                    <a:pt x="133869" y="401075"/>
                  </a:lnTo>
                  <a:lnTo>
                    <a:pt x="144194" y="401075"/>
                  </a:lnTo>
                  <a:lnTo>
                    <a:pt x="144194" y="308471"/>
                  </a:lnTo>
                  <a:lnTo>
                    <a:pt x="133869" y="308471"/>
                  </a:lnTo>
                  <a:cubicBezTo>
                    <a:pt x="127727" y="308471"/>
                    <a:pt x="123544" y="304383"/>
                    <a:pt x="123544" y="298162"/>
                  </a:cubicBezTo>
                  <a:cubicBezTo>
                    <a:pt x="123544" y="292030"/>
                    <a:pt x="127727" y="287942"/>
                    <a:pt x="133869" y="287942"/>
                  </a:cubicBezTo>
                  <a:lnTo>
                    <a:pt x="154429" y="287942"/>
                  </a:lnTo>
                  <a:lnTo>
                    <a:pt x="185404" y="287942"/>
                  </a:lnTo>
                  <a:lnTo>
                    <a:pt x="185404" y="195338"/>
                  </a:lnTo>
                  <a:lnTo>
                    <a:pt x="175079" y="195338"/>
                  </a:lnTo>
                  <a:cubicBezTo>
                    <a:pt x="168849" y="195338"/>
                    <a:pt x="164754" y="191250"/>
                    <a:pt x="164754" y="185118"/>
                  </a:cubicBezTo>
                  <a:cubicBezTo>
                    <a:pt x="164754" y="178897"/>
                    <a:pt x="168849" y="174809"/>
                    <a:pt x="175079" y="174809"/>
                  </a:cubicBezTo>
                  <a:lnTo>
                    <a:pt x="185849" y="174809"/>
                  </a:lnTo>
                  <a:cubicBezTo>
                    <a:pt x="190033" y="127441"/>
                    <a:pt x="223233" y="88693"/>
                    <a:pt x="267738" y="76162"/>
                  </a:cubicBezTo>
                  <a:lnTo>
                    <a:pt x="267738" y="41147"/>
                  </a:lnTo>
                  <a:cubicBezTo>
                    <a:pt x="267738" y="34926"/>
                    <a:pt x="271832" y="30838"/>
                    <a:pt x="278063" y="30838"/>
                  </a:cubicBezTo>
                  <a:lnTo>
                    <a:pt x="288388" y="30838"/>
                  </a:lnTo>
                  <a:lnTo>
                    <a:pt x="288388" y="10309"/>
                  </a:lnTo>
                  <a:cubicBezTo>
                    <a:pt x="288388" y="4088"/>
                    <a:pt x="292482" y="0"/>
                    <a:pt x="298624" y="0"/>
                  </a:cubicBezTo>
                  <a:close/>
                </a:path>
              </a:pathLst>
            </a:custGeom>
            <a:solidFill>
              <a:srgbClr val="1E213D"/>
            </a:solidFill>
            <a:ln>
              <a:noFill/>
            </a:ln>
          </p:spPr>
        </p:sp>
        <p:sp>
          <p:nvSpPr>
            <p:cNvPr id="64" name="文本框 63"/>
            <p:cNvSpPr txBox="1"/>
            <p:nvPr/>
          </p:nvSpPr>
          <p:spPr>
            <a:xfrm>
              <a:off x="1316703" y="5877867"/>
              <a:ext cx="932512" cy="504697"/>
            </a:xfrm>
            <a:prstGeom prst="rect">
              <a:avLst/>
            </a:prstGeom>
            <a:noFill/>
          </p:spPr>
          <p:txBody>
            <a:bodyPr wrap="square" rtlCol="0">
              <a:spAutoFit/>
            </a:bodyPr>
            <a:lstStyle/>
            <a:p>
              <a:pPr algn="dist"/>
              <a:r>
                <a:rPr lang="zh-CN" altLang="en-US" sz="2000" b="1" dirty="0">
                  <a:solidFill>
                    <a:schemeClr val="tx1">
                      <a:lumMod val="95000"/>
                      <a:lumOff val="5000"/>
                    </a:schemeClr>
                  </a:solidFill>
                  <a:latin typeface="微软雅黑 Light" panose="020B0502040204020203" pitchFamily="34" charset="-122"/>
                  <a:ea typeface="微软雅黑 Light" panose="020B0502040204020203" pitchFamily="34" charset="-122"/>
                </a:rPr>
                <a:t>国会</a:t>
              </a:r>
            </a:p>
          </p:txBody>
        </p:sp>
      </p:grpSp>
      <p:sp>
        <p:nvSpPr>
          <p:cNvPr id="65" name="文本框 64"/>
          <p:cNvSpPr txBox="1"/>
          <p:nvPr/>
        </p:nvSpPr>
        <p:spPr>
          <a:xfrm>
            <a:off x="4104005" y="6404610"/>
            <a:ext cx="1302385" cy="398780"/>
          </a:xfrm>
          <a:prstGeom prst="rect">
            <a:avLst/>
          </a:prstGeom>
          <a:noFill/>
        </p:spPr>
        <p:txBody>
          <a:bodyPr wrap="square" rtlCol="0">
            <a:spAutoFit/>
          </a:bodyPr>
          <a:lstStyle/>
          <a:p>
            <a:pPr algn="ctr"/>
            <a:r>
              <a:rPr lang="zh-CN" altLang="en-US" sz="2000" dirty="0">
                <a:solidFill>
                  <a:srgbClr val="FF0000"/>
                </a:solidFill>
                <a:latin typeface="微软雅黑" panose="020B0503020204020204" charset="-122"/>
                <a:ea typeface="微软雅黑" panose="020B0503020204020204" charset="-122"/>
              </a:rPr>
              <a:t>（立法权）</a:t>
            </a:r>
          </a:p>
        </p:txBody>
      </p:sp>
      <p:grpSp>
        <p:nvGrpSpPr>
          <p:cNvPr id="67" name="组合 66"/>
          <p:cNvGrpSpPr/>
          <p:nvPr/>
        </p:nvGrpSpPr>
        <p:grpSpPr>
          <a:xfrm>
            <a:off x="10518140" y="5209540"/>
            <a:ext cx="1249045" cy="1339850"/>
            <a:chOff x="9801114" y="4850163"/>
            <a:chExt cx="1541592" cy="1695760"/>
          </a:xfrm>
        </p:grpSpPr>
        <p:sp>
          <p:nvSpPr>
            <p:cNvPr id="68" name="courthouse_372256"/>
            <p:cNvSpPr>
              <a:spLocks noChangeAspect="1"/>
            </p:cNvSpPr>
            <p:nvPr/>
          </p:nvSpPr>
          <p:spPr bwMode="auto">
            <a:xfrm>
              <a:off x="9934184" y="4850163"/>
              <a:ext cx="1210347" cy="1109775"/>
            </a:xfrm>
            <a:custGeom>
              <a:avLst/>
              <a:gdLst>
                <a:gd name="connsiteX0" fmla="*/ 304577 w 607639"/>
                <a:gd name="connsiteY0" fmla="*/ 492723 h 557149"/>
                <a:gd name="connsiteX1" fmla="*/ 304755 w 607639"/>
                <a:gd name="connsiteY1" fmla="*/ 492723 h 557149"/>
                <a:gd name="connsiteX2" fmla="*/ 317121 w 607639"/>
                <a:gd name="connsiteY2" fmla="*/ 505152 h 557149"/>
                <a:gd name="connsiteX3" fmla="*/ 304755 w 607639"/>
                <a:gd name="connsiteY3" fmla="*/ 517491 h 557149"/>
                <a:gd name="connsiteX4" fmla="*/ 304577 w 607639"/>
                <a:gd name="connsiteY4" fmla="*/ 517491 h 557149"/>
                <a:gd name="connsiteX5" fmla="*/ 292211 w 607639"/>
                <a:gd name="connsiteY5" fmla="*/ 505152 h 557149"/>
                <a:gd name="connsiteX6" fmla="*/ 304577 w 607639"/>
                <a:gd name="connsiteY6" fmla="*/ 492723 h 557149"/>
                <a:gd name="connsiteX7" fmla="*/ 37204 w 607639"/>
                <a:gd name="connsiteY7" fmla="*/ 477877 h 557149"/>
                <a:gd name="connsiteX8" fmla="*/ 37204 w 607639"/>
                <a:gd name="connsiteY8" fmla="*/ 492718 h 557149"/>
                <a:gd name="connsiteX9" fmla="*/ 264435 w 607639"/>
                <a:gd name="connsiteY9" fmla="*/ 492718 h 557149"/>
                <a:gd name="connsiteX10" fmla="*/ 276807 w 607639"/>
                <a:gd name="connsiteY10" fmla="*/ 505160 h 557149"/>
                <a:gd name="connsiteX11" fmla="*/ 264435 w 607639"/>
                <a:gd name="connsiteY11" fmla="*/ 517513 h 557149"/>
                <a:gd name="connsiteX12" fmla="*/ 24832 w 607639"/>
                <a:gd name="connsiteY12" fmla="*/ 517513 h 557149"/>
                <a:gd name="connsiteX13" fmla="*/ 24832 w 607639"/>
                <a:gd name="connsiteY13" fmla="*/ 532354 h 557149"/>
                <a:gd name="connsiteX14" fmla="*/ 582807 w 607639"/>
                <a:gd name="connsiteY14" fmla="*/ 532354 h 557149"/>
                <a:gd name="connsiteX15" fmla="*/ 582807 w 607639"/>
                <a:gd name="connsiteY15" fmla="*/ 517513 h 557149"/>
                <a:gd name="connsiteX16" fmla="*/ 343205 w 607639"/>
                <a:gd name="connsiteY16" fmla="*/ 517513 h 557149"/>
                <a:gd name="connsiteX17" fmla="*/ 330744 w 607639"/>
                <a:gd name="connsiteY17" fmla="*/ 505160 h 557149"/>
                <a:gd name="connsiteX18" fmla="*/ 343205 w 607639"/>
                <a:gd name="connsiteY18" fmla="*/ 492718 h 557149"/>
                <a:gd name="connsiteX19" fmla="*/ 570435 w 607639"/>
                <a:gd name="connsiteY19" fmla="*/ 492718 h 557149"/>
                <a:gd name="connsiteX20" fmla="*/ 570435 w 607639"/>
                <a:gd name="connsiteY20" fmla="*/ 477877 h 557149"/>
                <a:gd name="connsiteX21" fmla="*/ 518367 w 607639"/>
                <a:gd name="connsiteY21" fmla="*/ 435753 h 557149"/>
                <a:gd name="connsiteX22" fmla="*/ 518367 w 607639"/>
                <a:gd name="connsiteY22" fmla="*/ 453082 h 557149"/>
                <a:gd name="connsiteX23" fmla="*/ 570435 w 607639"/>
                <a:gd name="connsiteY23" fmla="*/ 453082 h 557149"/>
                <a:gd name="connsiteX24" fmla="*/ 570435 w 607639"/>
                <a:gd name="connsiteY24" fmla="*/ 435753 h 557149"/>
                <a:gd name="connsiteX25" fmla="*/ 567943 w 607639"/>
                <a:gd name="connsiteY25" fmla="*/ 435753 h 557149"/>
                <a:gd name="connsiteX26" fmla="*/ 520770 w 607639"/>
                <a:gd name="connsiteY26" fmla="*/ 435753 h 557149"/>
                <a:gd name="connsiteX27" fmla="*/ 398032 w 607639"/>
                <a:gd name="connsiteY27" fmla="*/ 435753 h 557149"/>
                <a:gd name="connsiteX28" fmla="*/ 398032 w 607639"/>
                <a:gd name="connsiteY28" fmla="*/ 453082 h 557149"/>
                <a:gd name="connsiteX29" fmla="*/ 450100 w 607639"/>
                <a:gd name="connsiteY29" fmla="*/ 453082 h 557149"/>
                <a:gd name="connsiteX30" fmla="*/ 450100 w 607639"/>
                <a:gd name="connsiteY30" fmla="*/ 435753 h 557149"/>
                <a:gd name="connsiteX31" fmla="*/ 447608 w 607639"/>
                <a:gd name="connsiteY31" fmla="*/ 435753 h 557149"/>
                <a:gd name="connsiteX32" fmla="*/ 400524 w 607639"/>
                <a:gd name="connsiteY32" fmla="*/ 435753 h 557149"/>
                <a:gd name="connsiteX33" fmla="*/ 277786 w 607639"/>
                <a:gd name="connsiteY33" fmla="*/ 435753 h 557149"/>
                <a:gd name="connsiteX34" fmla="*/ 277786 w 607639"/>
                <a:gd name="connsiteY34" fmla="*/ 453082 h 557149"/>
                <a:gd name="connsiteX35" fmla="*/ 329854 w 607639"/>
                <a:gd name="connsiteY35" fmla="*/ 453082 h 557149"/>
                <a:gd name="connsiteX36" fmla="*/ 329854 w 607639"/>
                <a:gd name="connsiteY36" fmla="*/ 435753 h 557149"/>
                <a:gd name="connsiteX37" fmla="*/ 327362 w 607639"/>
                <a:gd name="connsiteY37" fmla="*/ 435753 h 557149"/>
                <a:gd name="connsiteX38" fmla="*/ 280278 w 607639"/>
                <a:gd name="connsiteY38" fmla="*/ 435753 h 557149"/>
                <a:gd name="connsiteX39" fmla="*/ 157450 w 607639"/>
                <a:gd name="connsiteY39" fmla="*/ 435753 h 557149"/>
                <a:gd name="connsiteX40" fmla="*/ 157450 w 607639"/>
                <a:gd name="connsiteY40" fmla="*/ 453082 h 557149"/>
                <a:gd name="connsiteX41" fmla="*/ 209607 w 607639"/>
                <a:gd name="connsiteY41" fmla="*/ 453082 h 557149"/>
                <a:gd name="connsiteX42" fmla="*/ 209607 w 607639"/>
                <a:gd name="connsiteY42" fmla="*/ 435753 h 557149"/>
                <a:gd name="connsiteX43" fmla="*/ 207115 w 607639"/>
                <a:gd name="connsiteY43" fmla="*/ 435753 h 557149"/>
                <a:gd name="connsiteX44" fmla="*/ 159942 w 607639"/>
                <a:gd name="connsiteY44" fmla="*/ 435753 h 557149"/>
                <a:gd name="connsiteX45" fmla="*/ 37204 w 607639"/>
                <a:gd name="connsiteY45" fmla="*/ 435753 h 557149"/>
                <a:gd name="connsiteX46" fmla="*/ 37204 w 607639"/>
                <a:gd name="connsiteY46" fmla="*/ 453082 h 557149"/>
                <a:gd name="connsiteX47" fmla="*/ 89272 w 607639"/>
                <a:gd name="connsiteY47" fmla="*/ 453082 h 557149"/>
                <a:gd name="connsiteX48" fmla="*/ 89272 w 607639"/>
                <a:gd name="connsiteY48" fmla="*/ 435753 h 557149"/>
                <a:gd name="connsiteX49" fmla="*/ 86780 w 607639"/>
                <a:gd name="connsiteY49" fmla="*/ 435753 h 557149"/>
                <a:gd name="connsiteX50" fmla="*/ 39696 w 607639"/>
                <a:gd name="connsiteY50" fmla="*/ 435753 h 557149"/>
                <a:gd name="connsiteX51" fmla="*/ 533231 w 607639"/>
                <a:gd name="connsiteY51" fmla="*/ 286006 h 557149"/>
                <a:gd name="connsiteX52" fmla="*/ 533231 w 607639"/>
                <a:gd name="connsiteY52" fmla="*/ 410958 h 557149"/>
                <a:gd name="connsiteX53" fmla="*/ 555571 w 607639"/>
                <a:gd name="connsiteY53" fmla="*/ 410958 h 557149"/>
                <a:gd name="connsiteX54" fmla="*/ 555571 w 607639"/>
                <a:gd name="connsiteY54" fmla="*/ 286006 h 557149"/>
                <a:gd name="connsiteX55" fmla="*/ 412896 w 607639"/>
                <a:gd name="connsiteY55" fmla="*/ 286006 h 557149"/>
                <a:gd name="connsiteX56" fmla="*/ 412896 w 607639"/>
                <a:gd name="connsiteY56" fmla="*/ 410958 h 557149"/>
                <a:gd name="connsiteX57" fmla="*/ 435236 w 607639"/>
                <a:gd name="connsiteY57" fmla="*/ 410958 h 557149"/>
                <a:gd name="connsiteX58" fmla="*/ 435236 w 607639"/>
                <a:gd name="connsiteY58" fmla="*/ 286006 h 557149"/>
                <a:gd name="connsiteX59" fmla="*/ 292650 w 607639"/>
                <a:gd name="connsiteY59" fmla="*/ 286006 h 557149"/>
                <a:gd name="connsiteX60" fmla="*/ 292650 w 607639"/>
                <a:gd name="connsiteY60" fmla="*/ 410958 h 557149"/>
                <a:gd name="connsiteX61" fmla="*/ 314990 w 607639"/>
                <a:gd name="connsiteY61" fmla="*/ 410958 h 557149"/>
                <a:gd name="connsiteX62" fmla="*/ 314990 w 607639"/>
                <a:gd name="connsiteY62" fmla="*/ 286006 h 557149"/>
                <a:gd name="connsiteX63" fmla="*/ 172403 w 607639"/>
                <a:gd name="connsiteY63" fmla="*/ 286006 h 557149"/>
                <a:gd name="connsiteX64" fmla="*/ 172403 w 607639"/>
                <a:gd name="connsiteY64" fmla="*/ 410958 h 557149"/>
                <a:gd name="connsiteX65" fmla="*/ 194654 w 607639"/>
                <a:gd name="connsiteY65" fmla="*/ 410958 h 557149"/>
                <a:gd name="connsiteX66" fmla="*/ 194654 w 607639"/>
                <a:gd name="connsiteY66" fmla="*/ 286006 h 557149"/>
                <a:gd name="connsiteX67" fmla="*/ 52068 w 607639"/>
                <a:gd name="connsiteY67" fmla="*/ 286006 h 557149"/>
                <a:gd name="connsiteX68" fmla="*/ 52068 w 607639"/>
                <a:gd name="connsiteY68" fmla="*/ 410958 h 557149"/>
                <a:gd name="connsiteX69" fmla="*/ 74408 w 607639"/>
                <a:gd name="connsiteY69" fmla="*/ 410958 h 557149"/>
                <a:gd name="connsiteX70" fmla="*/ 74408 w 607639"/>
                <a:gd name="connsiteY70" fmla="*/ 286006 h 557149"/>
                <a:gd name="connsiteX71" fmla="*/ 518367 w 607639"/>
                <a:gd name="connsiteY71" fmla="*/ 243882 h 557149"/>
                <a:gd name="connsiteX72" fmla="*/ 518367 w 607639"/>
                <a:gd name="connsiteY72" fmla="*/ 261212 h 557149"/>
                <a:gd name="connsiteX73" fmla="*/ 520770 w 607639"/>
                <a:gd name="connsiteY73" fmla="*/ 261212 h 557149"/>
                <a:gd name="connsiteX74" fmla="*/ 567943 w 607639"/>
                <a:gd name="connsiteY74" fmla="*/ 261212 h 557149"/>
                <a:gd name="connsiteX75" fmla="*/ 570435 w 607639"/>
                <a:gd name="connsiteY75" fmla="*/ 261212 h 557149"/>
                <a:gd name="connsiteX76" fmla="*/ 570435 w 607639"/>
                <a:gd name="connsiteY76" fmla="*/ 243882 h 557149"/>
                <a:gd name="connsiteX77" fmla="*/ 474932 w 607639"/>
                <a:gd name="connsiteY77" fmla="*/ 243882 h 557149"/>
                <a:gd name="connsiteX78" fmla="*/ 474932 w 607639"/>
                <a:gd name="connsiteY78" fmla="*/ 273653 h 557149"/>
                <a:gd name="connsiteX79" fmla="*/ 462561 w 607639"/>
                <a:gd name="connsiteY79" fmla="*/ 286006 h 557149"/>
                <a:gd name="connsiteX80" fmla="*/ 460068 w 607639"/>
                <a:gd name="connsiteY80" fmla="*/ 286006 h 557149"/>
                <a:gd name="connsiteX81" fmla="*/ 460068 w 607639"/>
                <a:gd name="connsiteY81" fmla="*/ 410958 h 557149"/>
                <a:gd name="connsiteX82" fmla="*/ 462561 w 607639"/>
                <a:gd name="connsiteY82" fmla="*/ 410958 h 557149"/>
                <a:gd name="connsiteX83" fmla="*/ 474932 w 607639"/>
                <a:gd name="connsiteY83" fmla="*/ 423400 h 557149"/>
                <a:gd name="connsiteX84" fmla="*/ 474932 w 607639"/>
                <a:gd name="connsiteY84" fmla="*/ 453082 h 557149"/>
                <a:gd name="connsiteX85" fmla="*/ 493534 w 607639"/>
                <a:gd name="connsiteY85" fmla="*/ 453082 h 557149"/>
                <a:gd name="connsiteX86" fmla="*/ 493534 w 607639"/>
                <a:gd name="connsiteY86" fmla="*/ 423400 h 557149"/>
                <a:gd name="connsiteX87" fmla="*/ 505906 w 607639"/>
                <a:gd name="connsiteY87" fmla="*/ 410958 h 557149"/>
                <a:gd name="connsiteX88" fmla="*/ 508398 w 607639"/>
                <a:gd name="connsiteY88" fmla="*/ 410958 h 557149"/>
                <a:gd name="connsiteX89" fmla="*/ 508398 w 607639"/>
                <a:gd name="connsiteY89" fmla="*/ 286006 h 557149"/>
                <a:gd name="connsiteX90" fmla="*/ 505906 w 607639"/>
                <a:gd name="connsiteY90" fmla="*/ 286006 h 557149"/>
                <a:gd name="connsiteX91" fmla="*/ 493534 w 607639"/>
                <a:gd name="connsiteY91" fmla="*/ 273653 h 557149"/>
                <a:gd name="connsiteX92" fmla="*/ 493534 w 607639"/>
                <a:gd name="connsiteY92" fmla="*/ 243882 h 557149"/>
                <a:gd name="connsiteX93" fmla="*/ 398032 w 607639"/>
                <a:gd name="connsiteY93" fmla="*/ 243882 h 557149"/>
                <a:gd name="connsiteX94" fmla="*/ 398032 w 607639"/>
                <a:gd name="connsiteY94" fmla="*/ 261212 h 557149"/>
                <a:gd name="connsiteX95" fmla="*/ 400524 w 607639"/>
                <a:gd name="connsiteY95" fmla="*/ 261212 h 557149"/>
                <a:gd name="connsiteX96" fmla="*/ 447608 w 607639"/>
                <a:gd name="connsiteY96" fmla="*/ 261212 h 557149"/>
                <a:gd name="connsiteX97" fmla="*/ 450100 w 607639"/>
                <a:gd name="connsiteY97" fmla="*/ 261212 h 557149"/>
                <a:gd name="connsiteX98" fmla="*/ 450100 w 607639"/>
                <a:gd name="connsiteY98" fmla="*/ 243882 h 557149"/>
                <a:gd name="connsiteX99" fmla="*/ 354686 w 607639"/>
                <a:gd name="connsiteY99" fmla="*/ 243882 h 557149"/>
                <a:gd name="connsiteX100" fmla="*/ 354686 w 607639"/>
                <a:gd name="connsiteY100" fmla="*/ 273653 h 557149"/>
                <a:gd name="connsiteX101" fmla="*/ 342226 w 607639"/>
                <a:gd name="connsiteY101" fmla="*/ 286006 h 557149"/>
                <a:gd name="connsiteX102" fmla="*/ 339733 w 607639"/>
                <a:gd name="connsiteY102" fmla="*/ 286006 h 557149"/>
                <a:gd name="connsiteX103" fmla="*/ 339733 w 607639"/>
                <a:gd name="connsiteY103" fmla="*/ 410958 h 557149"/>
                <a:gd name="connsiteX104" fmla="*/ 342226 w 607639"/>
                <a:gd name="connsiteY104" fmla="*/ 410958 h 557149"/>
                <a:gd name="connsiteX105" fmla="*/ 354686 w 607639"/>
                <a:gd name="connsiteY105" fmla="*/ 423400 h 557149"/>
                <a:gd name="connsiteX106" fmla="*/ 354686 w 607639"/>
                <a:gd name="connsiteY106" fmla="*/ 453082 h 557149"/>
                <a:gd name="connsiteX107" fmla="*/ 373288 w 607639"/>
                <a:gd name="connsiteY107" fmla="*/ 453082 h 557149"/>
                <a:gd name="connsiteX108" fmla="*/ 373288 w 607639"/>
                <a:gd name="connsiteY108" fmla="*/ 423400 h 557149"/>
                <a:gd name="connsiteX109" fmla="*/ 385660 w 607639"/>
                <a:gd name="connsiteY109" fmla="*/ 410958 h 557149"/>
                <a:gd name="connsiteX110" fmla="*/ 388152 w 607639"/>
                <a:gd name="connsiteY110" fmla="*/ 410958 h 557149"/>
                <a:gd name="connsiteX111" fmla="*/ 388152 w 607639"/>
                <a:gd name="connsiteY111" fmla="*/ 286006 h 557149"/>
                <a:gd name="connsiteX112" fmla="*/ 385660 w 607639"/>
                <a:gd name="connsiteY112" fmla="*/ 286006 h 557149"/>
                <a:gd name="connsiteX113" fmla="*/ 373288 w 607639"/>
                <a:gd name="connsiteY113" fmla="*/ 273653 h 557149"/>
                <a:gd name="connsiteX114" fmla="*/ 373288 w 607639"/>
                <a:gd name="connsiteY114" fmla="*/ 243882 h 557149"/>
                <a:gd name="connsiteX115" fmla="*/ 277786 w 607639"/>
                <a:gd name="connsiteY115" fmla="*/ 243882 h 557149"/>
                <a:gd name="connsiteX116" fmla="*/ 277786 w 607639"/>
                <a:gd name="connsiteY116" fmla="*/ 261212 h 557149"/>
                <a:gd name="connsiteX117" fmla="*/ 280278 w 607639"/>
                <a:gd name="connsiteY117" fmla="*/ 261212 h 557149"/>
                <a:gd name="connsiteX118" fmla="*/ 327362 w 607639"/>
                <a:gd name="connsiteY118" fmla="*/ 261212 h 557149"/>
                <a:gd name="connsiteX119" fmla="*/ 329854 w 607639"/>
                <a:gd name="connsiteY119" fmla="*/ 261212 h 557149"/>
                <a:gd name="connsiteX120" fmla="*/ 329854 w 607639"/>
                <a:gd name="connsiteY120" fmla="*/ 243882 h 557149"/>
                <a:gd name="connsiteX121" fmla="*/ 234351 w 607639"/>
                <a:gd name="connsiteY121" fmla="*/ 243882 h 557149"/>
                <a:gd name="connsiteX122" fmla="*/ 234351 w 607639"/>
                <a:gd name="connsiteY122" fmla="*/ 273653 h 557149"/>
                <a:gd name="connsiteX123" fmla="*/ 221979 w 607639"/>
                <a:gd name="connsiteY123" fmla="*/ 286006 h 557149"/>
                <a:gd name="connsiteX124" fmla="*/ 219487 w 607639"/>
                <a:gd name="connsiteY124" fmla="*/ 286006 h 557149"/>
                <a:gd name="connsiteX125" fmla="*/ 219487 w 607639"/>
                <a:gd name="connsiteY125" fmla="*/ 410958 h 557149"/>
                <a:gd name="connsiteX126" fmla="*/ 221979 w 607639"/>
                <a:gd name="connsiteY126" fmla="*/ 410958 h 557149"/>
                <a:gd name="connsiteX127" fmla="*/ 234351 w 607639"/>
                <a:gd name="connsiteY127" fmla="*/ 423400 h 557149"/>
                <a:gd name="connsiteX128" fmla="*/ 234351 w 607639"/>
                <a:gd name="connsiteY128" fmla="*/ 453082 h 557149"/>
                <a:gd name="connsiteX129" fmla="*/ 252953 w 607639"/>
                <a:gd name="connsiteY129" fmla="*/ 453082 h 557149"/>
                <a:gd name="connsiteX130" fmla="*/ 252953 w 607639"/>
                <a:gd name="connsiteY130" fmla="*/ 423400 h 557149"/>
                <a:gd name="connsiteX131" fmla="*/ 265325 w 607639"/>
                <a:gd name="connsiteY131" fmla="*/ 410958 h 557149"/>
                <a:gd name="connsiteX132" fmla="*/ 267817 w 607639"/>
                <a:gd name="connsiteY132" fmla="*/ 410958 h 557149"/>
                <a:gd name="connsiteX133" fmla="*/ 267817 w 607639"/>
                <a:gd name="connsiteY133" fmla="*/ 286006 h 557149"/>
                <a:gd name="connsiteX134" fmla="*/ 265325 w 607639"/>
                <a:gd name="connsiteY134" fmla="*/ 286006 h 557149"/>
                <a:gd name="connsiteX135" fmla="*/ 252953 w 607639"/>
                <a:gd name="connsiteY135" fmla="*/ 273653 h 557149"/>
                <a:gd name="connsiteX136" fmla="*/ 252953 w 607639"/>
                <a:gd name="connsiteY136" fmla="*/ 243882 h 557149"/>
                <a:gd name="connsiteX137" fmla="*/ 157450 w 607639"/>
                <a:gd name="connsiteY137" fmla="*/ 243882 h 557149"/>
                <a:gd name="connsiteX138" fmla="*/ 157450 w 607639"/>
                <a:gd name="connsiteY138" fmla="*/ 261212 h 557149"/>
                <a:gd name="connsiteX139" fmla="*/ 159942 w 607639"/>
                <a:gd name="connsiteY139" fmla="*/ 261212 h 557149"/>
                <a:gd name="connsiteX140" fmla="*/ 207115 w 607639"/>
                <a:gd name="connsiteY140" fmla="*/ 261212 h 557149"/>
                <a:gd name="connsiteX141" fmla="*/ 209607 w 607639"/>
                <a:gd name="connsiteY141" fmla="*/ 261212 h 557149"/>
                <a:gd name="connsiteX142" fmla="*/ 209607 w 607639"/>
                <a:gd name="connsiteY142" fmla="*/ 243882 h 557149"/>
                <a:gd name="connsiteX143" fmla="*/ 114105 w 607639"/>
                <a:gd name="connsiteY143" fmla="*/ 243882 h 557149"/>
                <a:gd name="connsiteX144" fmla="*/ 114105 w 607639"/>
                <a:gd name="connsiteY144" fmla="*/ 273653 h 557149"/>
                <a:gd name="connsiteX145" fmla="*/ 101644 w 607639"/>
                <a:gd name="connsiteY145" fmla="*/ 286006 h 557149"/>
                <a:gd name="connsiteX146" fmla="*/ 99241 w 607639"/>
                <a:gd name="connsiteY146" fmla="*/ 286006 h 557149"/>
                <a:gd name="connsiteX147" fmla="*/ 99241 w 607639"/>
                <a:gd name="connsiteY147" fmla="*/ 410958 h 557149"/>
                <a:gd name="connsiteX148" fmla="*/ 101644 w 607639"/>
                <a:gd name="connsiteY148" fmla="*/ 410958 h 557149"/>
                <a:gd name="connsiteX149" fmla="*/ 114105 w 607639"/>
                <a:gd name="connsiteY149" fmla="*/ 423400 h 557149"/>
                <a:gd name="connsiteX150" fmla="*/ 114105 w 607639"/>
                <a:gd name="connsiteY150" fmla="*/ 453082 h 557149"/>
                <a:gd name="connsiteX151" fmla="*/ 132707 w 607639"/>
                <a:gd name="connsiteY151" fmla="*/ 453082 h 557149"/>
                <a:gd name="connsiteX152" fmla="*/ 132707 w 607639"/>
                <a:gd name="connsiteY152" fmla="*/ 423400 h 557149"/>
                <a:gd name="connsiteX153" fmla="*/ 145078 w 607639"/>
                <a:gd name="connsiteY153" fmla="*/ 410958 h 557149"/>
                <a:gd name="connsiteX154" fmla="*/ 147571 w 607639"/>
                <a:gd name="connsiteY154" fmla="*/ 410958 h 557149"/>
                <a:gd name="connsiteX155" fmla="*/ 147571 w 607639"/>
                <a:gd name="connsiteY155" fmla="*/ 286006 h 557149"/>
                <a:gd name="connsiteX156" fmla="*/ 145078 w 607639"/>
                <a:gd name="connsiteY156" fmla="*/ 286006 h 557149"/>
                <a:gd name="connsiteX157" fmla="*/ 132707 w 607639"/>
                <a:gd name="connsiteY157" fmla="*/ 273653 h 557149"/>
                <a:gd name="connsiteX158" fmla="*/ 132707 w 607639"/>
                <a:gd name="connsiteY158" fmla="*/ 243882 h 557149"/>
                <a:gd name="connsiteX159" fmla="*/ 37204 w 607639"/>
                <a:gd name="connsiteY159" fmla="*/ 243882 h 557149"/>
                <a:gd name="connsiteX160" fmla="*/ 37204 w 607639"/>
                <a:gd name="connsiteY160" fmla="*/ 261212 h 557149"/>
                <a:gd name="connsiteX161" fmla="*/ 39696 w 607639"/>
                <a:gd name="connsiteY161" fmla="*/ 261212 h 557149"/>
                <a:gd name="connsiteX162" fmla="*/ 86780 w 607639"/>
                <a:gd name="connsiteY162" fmla="*/ 261212 h 557149"/>
                <a:gd name="connsiteX163" fmla="*/ 89272 w 607639"/>
                <a:gd name="connsiteY163" fmla="*/ 261212 h 557149"/>
                <a:gd name="connsiteX164" fmla="*/ 89272 w 607639"/>
                <a:gd name="connsiteY164" fmla="*/ 243882 h 557149"/>
                <a:gd name="connsiteX165" fmla="*/ 24832 w 607639"/>
                <a:gd name="connsiteY165" fmla="*/ 204246 h 557149"/>
                <a:gd name="connsiteX166" fmla="*/ 24832 w 607639"/>
                <a:gd name="connsiteY166" fmla="*/ 219176 h 557149"/>
                <a:gd name="connsiteX167" fmla="*/ 582807 w 607639"/>
                <a:gd name="connsiteY167" fmla="*/ 219176 h 557149"/>
                <a:gd name="connsiteX168" fmla="*/ 582807 w 607639"/>
                <a:gd name="connsiteY168" fmla="*/ 204246 h 557149"/>
                <a:gd name="connsiteX169" fmla="*/ 303961 w 607639"/>
                <a:gd name="connsiteY169" fmla="*/ 105218 h 557149"/>
                <a:gd name="connsiteX170" fmla="*/ 289099 w 607639"/>
                <a:gd name="connsiteY170" fmla="*/ 120067 h 557149"/>
                <a:gd name="connsiteX171" fmla="*/ 303961 w 607639"/>
                <a:gd name="connsiteY171" fmla="*/ 134917 h 557149"/>
                <a:gd name="connsiteX172" fmla="*/ 318824 w 607639"/>
                <a:gd name="connsiteY172" fmla="*/ 120067 h 557149"/>
                <a:gd name="connsiteX173" fmla="*/ 303961 w 607639"/>
                <a:gd name="connsiteY173" fmla="*/ 105218 h 557149"/>
                <a:gd name="connsiteX174" fmla="*/ 303961 w 607639"/>
                <a:gd name="connsiteY174" fmla="*/ 80409 h 557149"/>
                <a:gd name="connsiteX175" fmla="*/ 343654 w 607639"/>
                <a:gd name="connsiteY175" fmla="*/ 120067 h 557149"/>
                <a:gd name="connsiteX176" fmla="*/ 303961 w 607639"/>
                <a:gd name="connsiteY176" fmla="*/ 159725 h 557149"/>
                <a:gd name="connsiteX177" fmla="*/ 264268 w 607639"/>
                <a:gd name="connsiteY177" fmla="*/ 120067 h 557149"/>
                <a:gd name="connsiteX178" fmla="*/ 303961 w 607639"/>
                <a:gd name="connsiteY178" fmla="*/ 80409 h 557149"/>
                <a:gd name="connsiteX179" fmla="*/ 303775 w 607639"/>
                <a:gd name="connsiteY179" fmla="*/ 26949 h 557149"/>
                <a:gd name="connsiteX180" fmla="*/ 56073 w 607639"/>
                <a:gd name="connsiteY180" fmla="*/ 179451 h 557149"/>
                <a:gd name="connsiteX181" fmla="*/ 551477 w 607639"/>
                <a:gd name="connsiteY181" fmla="*/ 179451 h 557149"/>
                <a:gd name="connsiteX182" fmla="*/ 297278 w 607639"/>
                <a:gd name="connsiteY182" fmla="*/ 1799 h 557149"/>
                <a:gd name="connsiteX183" fmla="*/ 310273 w 607639"/>
                <a:gd name="connsiteY183" fmla="*/ 1799 h 557149"/>
                <a:gd name="connsiteX184" fmla="*/ 601676 w 607639"/>
                <a:gd name="connsiteY184" fmla="*/ 181317 h 557149"/>
                <a:gd name="connsiteX185" fmla="*/ 607639 w 607639"/>
                <a:gd name="connsiteY185" fmla="*/ 191626 h 557149"/>
                <a:gd name="connsiteX186" fmla="*/ 607639 w 607639"/>
                <a:gd name="connsiteY186" fmla="*/ 191893 h 557149"/>
                <a:gd name="connsiteX187" fmla="*/ 607639 w 607639"/>
                <a:gd name="connsiteY187" fmla="*/ 231529 h 557149"/>
                <a:gd name="connsiteX188" fmla="*/ 595178 w 607639"/>
                <a:gd name="connsiteY188" fmla="*/ 243882 h 557149"/>
                <a:gd name="connsiteX189" fmla="*/ 595178 w 607639"/>
                <a:gd name="connsiteY189" fmla="*/ 273653 h 557149"/>
                <a:gd name="connsiteX190" fmla="*/ 582807 w 607639"/>
                <a:gd name="connsiteY190" fmla="*/ 286006 h 557149"/>
                <a:gd name="connsiteX191" fmla="*/ 580315 w 607639"/>
                <a:gd name="connsiteY191" fmla="*/ 286006 h 557149"/>
                <a:gd name="connsiteX192" fmla="*/ 580315 w 607639"/>
                <a:gd name="connsiteY192" fmla="*/ 410958 h 557149"/>
                <a:gd name="connsiteX193" fmla="*/ 582807 w 607639"/>
                <a:gd name="connsiteY193" fmla="*/ 410958 h 557149"/>
                <a:gd name="connsiteX194" fmla="*/ 595178 w 607639"/>
                <a:gd name="connsiteY194" fmla="*/ 423400 h 557149"/>
                <a:gd name="connsiteX195" fmla="*/ 595178 w 607639"/>
                <a:gd name="connsiteY195" fmla="*/ 465435 h 557149"/>
                <a:gd name="connsiteX196" fmla="*/ 595178 w 607639"/>
                <a:gd name="connsiteY196" fmla="*/ 492718 h 557149"/>
                <a:gd name="connsiteX197" fmla="*/ 607639 w 607639"/>
                <a:gd name="connsiteY197" fmla="*/ 505160 h 557149"/>
                <a:gd name="connsiteX198" fmla="*/ 607639 w 607639"/>
                <a:gd name="connsiteY198" fmla="*/ 544796 h 557149"/>
                <a:gd name="connsiteX199" fmla="*/ 595178 w 607639"/>
                <a:gd name="connsiteY199" fmla="*/ 557149 h 557149"/>
                <a:gd name="connsiteX200" fmla="*/ 12371 w 607639"/>
                <a:gd name="connsiteY200" fmla="*/ 557149 h 557149"/>
                <a:gd name="connsiteX201" fmla="*/ 0 w 607639"/>
                <a:gd name="connsiteY201" fmla="*/ 544796 h 557149"/>
                <a:gd name="connsiteX202" fmla="*/ 0 w 607639"/>
                <a:gd name="connsiteY202" fmla="*/ 505160 h 557149"/>
                <a:gd name="connsiteX203" fmla="*/ 3649 w 607639"/>
                <a:gd name="connsiteY203" fmla="*/ 496362 h 557149"/>
                <a:gd name="connsiteX204" fmla="*/ 12371 w 607639"/>
                <a:gd name="connsiteY204" fmla="*/ 492718 h 557149"/>
                <a:gd name="connsiteX205" fmla="*/ 12371 w 607639"/>
                <a:gd name="connsiteY205" fmla="*/ 465435 h 557149"/>
                <a:gd name="connsiteX206" fmla="*/ 12371 w 607639"/>
                <a:gd name="connsiteY206" fmla="*/ 423400 h 557149"/>
                <a:gd name="connsiteX207" fmla="*/ 24832 w 607639"/>
                <a:gd name="connsiteY207" fmla="*/ 410958 h 557149"/>
                <a:gd name="connsiteX208" fmla="*/ 27324 w 607639"/>
                <a:gd name="connsiteY208" fmla="*/ 410958 h 557149"/>
                <a:gd name="connsiteX209" fmla="*/ 27324 w 607639"/>
                <a:gd name="connsiteY209" fmla="*/ 286006 h 557149"/>
                <a:gd name="connsiteX210" fmla="*/ 24832 w 607639"/>
                <a:gd name="connsiteY210" fmla="*/ 286006 h 557149"/>
                <a:gd name="connsiteX211" fmla="*/ 12371 w 607639"/>
                <a:gd name="connsiteY211" fmla="*/ 273653 h 557149"/>
                <a:gd name="connsiteX212" fmla="*/ 12371 w 607639"/>
                <a:gd name="connsiteY212" fmla="*/ 243882 h 557149"/>
                <a:gd name="connsiteX213" fmla="*/ 0 w 607639"/>
                <a:gd name="connsiteY213" fmla="*/ 231529 h 557149"/>
                <a:gd name="connsiteX214" fmla="*/ 0 w 607639"/>
                <a:gd name="connsiteY214" fmla="*/ 191893 h 557149"/>
                <a:gd name="connsiteX215" fmla="*/ 0 w 607639"/>
                <a:gd name="connsiteY215" fmla="*/ 191715 h 557149"/>
                <a:gd name="connsiteX216" fmla="*/ 5874 w 607639"/>
                <a:gd name="connsiteY216" fmla="*/ 181317 h 55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607639" h="557149">
                  <a:moveTo>
                    <a:pt x="304577" y="492723"/>
                  </a:moveTo>
                  <a:lnTo>
                    <a:pt x="304755" y="492723"/>
                  </a:lnTo>
                  <a:cubicBezTo>
                    <a:pt x="311605" y="492723"/>
                    <a:pt x="317121" y="498316"/>
                    <a:pt x="317121" y="505152"/>
                  </a:cubicBezTo>
                  <a:cubicBezTo>
                    <a:pt x="317121" y="511987"/>
                    <a:pt x="311605" y="517491"/>
                    <a:pt x="304755" y="517491"/>
                  </a:cubicBezTo>
                  <a:lnTo>
                    <a:pt x="304577" y="517491"/>
                  </a:lnTo>
                  <a:cubicBezTo>
                    <a:pt x="297727" y="517491"/>
                    <a:pt x="292211" y="511987"/>
                    <a:pt x="292211" y="505152"/>
                  </a:cubicBezTo>
                  <a:cubicBezTo>
                    <a:pt x="292211" y="498316"/>
                    <a:pt x="297727" y="492723"/>
                    <a:pt x="304577" y="492723"/>
                  </a:cubicBezTo>
                  <a:close/>
                  <a:moveTo>
                    <a:pt x="37204" y="477877"/>
                  </a:moveTo>
                  <a:lnTo>
                    <a:pt x="37204" y="492718"/>
                  </a:lnTo>
                  <a:lnTo>
                    <a:pt x="264435" y="492718"/>
                  </a:lnTo>
                  <a:cubicBezTo>
                    <a:pt x="271288" y="492718"/>
                    <a:pt x="276807" y="498317"/>
                    <a:pt x="276807" y="505160"/>
                  </a:cubicBezTo>
                  <a:cubicBezTo>
                    <a:pt x="276807" y="512003"/>
                    <a:pt x="271288" y="517513"/>
                    <a:pt x="264435" y="517513"/>
                  </a:cubicBezTo>
                  <a:lnTo>
                    <a:pt x="24832" y="517513"/>
                  </a:lnTo>
                  <a:lnTo>
                    <a:pt x="24832" y="532354"/>
                  </a:lnTo>
                  <a:lnTo>
                    <a:pt x="582807" y="532354"/>
                  </a:lnTo>
                  <a:lnTo>
                    <a:pt x="582807" y="517513"/>
                  </a:lnTo>
                  <a:lnTo>
                    <a:pt x="343205" y="517513"/>
                  </a:lnTo>
                  <a:cubicBezTo>
                    <a:pt x="336351" y="517513"/>
                    <a:pt x="330744" y="512003"/>
                    <a:pt x="330744" y="505160"/>
                  </a:cubicBezTo>
                  <a:cubicBezTo>
                    <a:pt x="330744" y="498317"/>
                    <a:pt x="336351" y="492718"/>
                    <a:pt x="343205" y="492718"/>
                  </a:cubicBezTo>
                  <a:lnTo>
                    <a:pt x="570435" y="492718"/>
                  </a:lnTo>
                  <a:lnTo>
                    <a:pt x="570435" y="477877"/>
                  </a:lnTo>
                  <a:close/>
                  <a:moveTo>
                    <a:pt x="518367" y="435753"/>
                  </a:moveTo>
                  <a:lnTo>
                    <a:pt x="518367" y="453082"/>
                  </a:lnTo>
                  <a:lnTo>
                    <a:pt x="570435" y="453082"/>
                  </a:lnTo>
                  <a:lnTo>
                    <a:pt x="570435" y="435753"/>
                  </a:lnTo>
                  <a:lnTo>
                    <a:pt x="567943" y="435753"/>
                  </a:lnTo>
                  <a:lnTo>
                    <a:pt x="520770" y="435753"/>
                  </a:lnTo>
                  <a:close/>
                  <a:moveTo>
                    <a:pt x="398032" y="435753"/>
                  </a:moveTo>
                  <a:lnTo>
                    <a:pt x="398032" y="453082"/>
                  </a:lnTo>
                  <a:lnTo>
                    <a:pt x="450100" y="453082"/>
                  </a:lnTo>
                  <a:lnTo>
                    <a:pt x="450100" y="435753"/>
                  </a:lnTo>
                  <a:lnTo>
                    <a:pt x="447608" y="435753"/>
                  </a:lnTo>
                  <a:lnTo>
                    <a:pt x="400524" y="435753"/>
                  </a:lnTo>
                  <a:close/>
                  <a:moveTo>
                    <a:pt x="277786" y="435753"/>
                  </a:moveTo>
                  <a:lnTo>
                    <a:pt x="277786" y="453082"/>
                  </a:lnTo>
                  <a:lnTo>
                    <a:pt x="329854" y="453082"/>
                  </a:lnTo>
                  <a:lnTo>
                    <a:pt x="329854" y="435753"/>
                  </a:lnTo>
                  <a:lnTo>
                    <a:pt x="327362" y="435753"/>
                  </a:lnTo>
                  <a:lnTo>
                    <a:pt x="280278" y="435753"/>
                  </a:lnTo>
                  <a:close/>
                  <a:moveTo>
                    <a:pt x="157450" y="435753"/>
                  </a:moveTo>
                  <a:lnTo>
                    <a:pt x="157450" y="453082"/>
                  </a:lnTo>
                  <a:lnTo>
                    <a:pt x="209607" y="453082"/>
                  </a:lnTo>
                  <a:lnTo>
                    <a:pt x="209607" y="435753"/>
                  </a:lnTo>
                  <a:lnTo>
                    <a:pt x="207115" y="435753"/>
                  </a:lnTo>
                  <a:lnTo>
                    <a:pt x="159942" y="435753"/>
                  </a:lnTo>
                  <a:close/>
                  <a:moveTo>
                    <a:pt x="37204" y="435753"/>
                  </a:moveTo>
                  <a:lnTo>
                    <a:pt x="37204" y="453082"/>
                  </a:lnTo>
                  <a:lnTo>
                    <a:pt x="89272" y="453082"/>
                  </a:lnTo>
                  <a:lnTo>
                    <a:pt x="89272" y="435753"/>
                  </a:lnTo>
                  <a:lnTo>
                    <a:pt x="86780" y="435753"/>
                  </a:lnTo>
                  <a:lnTo>
                    <a:pt x="39696" y="435753"/>
                  </a:lnTo>
                  <a:close/>
                  <a:moveTo>
                    <a:pt x="533231" y="286006"/>
                  </a:moveTo>
                  <a:lnTo>
                    <a:pt x="533231" y="410958"/>
                  </a:lnTo>
                  <a:lnTo>
                    <a:pt x="555571" y="410958"/>
                  </a:lnTo>
                  <a:lnTo>
                    <a:pt x="555571" y="286006"/>
                  </a:lnTo>
                  <a:close/>
                  <a:moveTo>
                    <a:pt x="412896" y="286006"/>
                  </a:moveTo>
                  <a:lnTo>
                    <a:pt x="412896" y="410958"/>
                  </a:lnTo>
                  <a:lnTo>
                    <a:pt x="435236" y="410958"/>
                  </a:lnTo>
                  <a:lnTo>
                    <a:pt x="435236" y="286006"/>
                  </a:lnTo>
                  <a:close/>
                  <a:moveTo>
                    <a:pt x="292650" y="286006"/>
                  </a:moveTo>
                  <a:lnTo>
                    <a:pt x="292650" y="410958"/>
                  </a:lnTo>
                  <a:lnTo>
                    <a:pt x="314990" y="410958"/>
                  </a:lnTo>
                  <a:lnTo>
                    <a:pt x="314990" y="286006"/>
                  </a:lnTo>
                  <a:close/>
                  <a:moveTo>
                    <a:pt x="172403" y="286006"/>
                  </a:moveTo>
                  <a:lnTo>
                    <a:pt x="172403" y="410958"/>
                  </a:lnTo>
                  <a:lnTo>
                    <a:pt x="194654" y="410958"/>
                  </a:lnTo>
                  <a:lnTo>
                    <a:pt x="194654" y="286006"/>
                  </a:lnTo>
                  <a:close/>
                  <a:moveTo>
                    <a:pt x="52068" y="286006"/>
                  </a:moveTo>
                  <a:lnTo>
                    <a:pt x="52068" y="410958"/>
                  </a:lnTo>
                  <a:lnTo>
                    <a:pt x="74408" y="410958"/>
                  </a:lnTo>
                  <a:lnTo>
                    <a:pt x="74408" y="286006"/>
                  </a:lnTo>
                  <a:close/>
                  <a:moveTo>
                    <a:pt x="518367" y="243882"/>
                  </a:moveTo>
                  <a:lnTo>
                    <a:pt x="518367" y="261212"/>
                  </a:lnTo>
                  <a:lnTo>
                    <a:pt x="520770" y="261212"/>
                  </a:lnTo>
                  <a:lnTo>
                    <a:pt x="567943" y="261212"/>
                  </a:lnTo>
                  <a:lnTo>
                    <a:pt x="570435" y="261212"/>
                  </a:lnTo>
                  <a:lnTo>
                    <a:pt x="570435" y="243882"/>
                  </a:lnTo>
                  <a:close/>
                  <a:moveTo>
                    <a:pt x="474932" y="243882"/>
                  </a:moveTo>
                  <a:lnTo>
                    <a:pt x="474932" y="273653"/>
                  </a:lnTo>
                  <a:cubicBezTo>
                    <a:pt x="474932" y="280496"/>
                    <a:pt x="469414" y="286006"/>
                    <a:pt x="462561" y="286006"/>
                  </a:cubicBezTo>
                  <a:lnTo>
                    <a:pt x="460068" y="286006"/>
                  </a:lnTo>
                  <a:lnTo>
                    <a:pt x="460068" y="410958"/>
                  </a:lnTo>
                  <a:lnTo>
                    <a:pt x="462561" y="410958"/>
                  </a:lnTo>
                  <a:cubicBezTo>
                    <a:pt x="469414" y="410958"/>
                    <a:pt x="474932" y="416557"/>
                    <a:pt x="474932" y="423400"/>
                  </a:cubicBezTo>
                  <a:lnTo>
                    <a:pt x="474932" y="453082"/>
                  </a:lnTo>
                  <a:lnTo>
                    <a:pt x="493534" y="453082"/>
                  </a:lnTo>
                  <a:lnTo>
                    <a:pt x="493534" y="423400"/>
                  </a:lnTo>
                  <a:cubicBezTo>
                    <a:pt x="493534" y="416557"/>
                    <a:pt x="499053" y="410958"/>
                    <a:pt x="505906" y="410958"/>
                  </a:cubicBezTo>
                  <a:lnTo>
                    <a:pt x="508398" y="410958"/>
                  </a:lnTo>
                  <a:lnTo>
                    <a:pt x="508398" y="286006"/>
                  </a:lnTo>
                  <a:lnTo>
                    <a:pt x="505906" y="286006"/>
                  </a:lnTo>
                  <a:cubicBezTo>
                    <a:pt x="499053" y="286006"/>
                    <a:pt x="493534" y="280496"/>
                    <a:pt x="493534" y="273653"/>
                  </a:cubicBezTo>
                  <a:lnTo>
                    <a:pt x="493534" y="243882"/>
                  </a:lnTo>
                  <a:close/>
                  <a:moveTo>
                    <a:pt x="398032" y="243882"/>
                  </a:moveTo>
                  <a:lnTo>
                    <a:pt x="398032" y="261212"/>
                  </a:lnTo>
                  <a:lnTo>
                    <a:pt x="400524" y="261212"/>
                  </a:lnTo>
                  <a:lnTo>
                    <a:pt x="447608" y="261212"/>
                  </a:lnTo>
                  <a:lnTo>
                    <a:pt x="450100" y="261212"/>
                  </a:lnTo>
                  <a:lnTo>
                    <a:pt x="450100" y="243882"/>
                  </a:lnTo>
                  <a:close/>
                  <a:moveTo>
                    <a:pt x="354686" y="243882"/>
                  </a:moveTo>
                  <a:lnTo>
                    <a:pt x="354686" y="273653"/>
                  </a:lnTo>
                  <a:cubicBezTo>
                    <a:pt x="354686" y="280496"/>
                    <a:pt x="349079" y="286006"/>
                    <a:pt x="342226" y="286006"/>
                  </a:cubicBezTo>
                  <a:lnTo>
                    <a:pt x="339733" y="286006"/>
                  </a:lnTo>
                  <a:lnTo>
                    <a:pt x="339733" y="410958"/>
                  </a:lnTo>
                  <a:lnTo>
                    <a:pt x="342226" y="410958"/>
                  </a:lnTo>
                  <a:cubicBezTo>
                    <a:pt x="349079" y="410958"/>
                    <a:pt x="354686" y="416557"/>
                    <a:pt x="354686" y="423400"/>
                  </a:cubicBezTo>
                  <a:lnTo>
                    <a:pt x="354686" y="453082"/>
                  </a:lnTo>
                  <a:lnTo>
                    <a:pt x="373288" y="453082"/>
                  </a:lnTo>
                  <a:lnTo>
                    <a:pt x="373288" y="423400"/>
                  </a:lnTo>
                  <a:cubicBezTo>
                    <a:pt x="373288" y="416557"/>
                    <a:pt x="378807" y="410958"/>
                    <a:pt x="385660" y="410958"/>
                  </a:cubicBezTo>
                  <a:lnTo>
                    <a:pt x="388152" y="410958"/>
                  </a:lnTo>
                  <a:lnTo>
                    <a:pt x="388152" y="286006"/>
                  </a:lnTo>
                  <a:lnTo>
                    <a:pt x="385660" y="286006"/>
                  </a:lnTo>
                  <a:cubicBezTo>
                    <a:pt x="378807" y="286006"/>
                    <a:pt x="373288" y="280496"/>
                    <a:pt x="373288" y="273653"/>
                  </a:cubicBezTo>
                  <a:lnTo>
                    <a:pt x="373288" y="243882"/>
                  </a:lnTo>
                  <a:close/>
                  <a:moveTo>
                    <a:pt x="277786" y="243882"/>
                  </a:moveTo>
                  <a:lnTo>
                    <a:pt x="277786" y="261212"/>
                  </a:lnTo>
                  <a:lnTo>
                    <a:pt x="280278" y="261212"/>
                  </a:lnTo>
                  <a:lnTo>
                    <a:pt x="327362" y="261212"/>
                  </a:lnTo>
                  <a:lnTo>
                    <a:pt x="329854" y="261212"/>
                  </a:lnTo>
                  <a:lnTo>
                    <a:pt x="329854" y="243882"/>
                  </a:lnTo>
                  <a:close/>
                  <a:moveTo>
                    <a:pt x="234351" y="243882"/>
                  </a:moveTo>
                  <a:lnTo>
                    <a:pt x="234351" y="273653"/>
                  </a:lnTo>
                  <a:cubicBezTo>
                    <a:pt x="234351" y="280496"/>
                    <a:pt x="228832" y="286006"/>
                    <a:pt x="221979" y="286006"/>
                  </a:cubicBezTo>
                  <a:lnTo>
                    <a:pt x="219487" y="286006"/>
                  </a:lnTo>
                  <a:lnTo>
                    <a:pt x="219487" y="410958"/>
                  </a:lnTo>
                  <a:lnTo>
                    <a:pt x="221979" y="410958"/>
                  </a:lnTo>
                  <a:cubicBezTo>
                    <a:pt x="228832" y="410958"/>
                    <a:pt x="234351" y="416557"/>
                    <a:pt x="234351" y="423400"/>
                  </a:cubicBezTo>
                  <a:lnTo>
                    <a:pt x="234351" y="453082"/>
                  </a:lnTo>
                  <a:lnTo>
                    <a:pt x="252953" y="453082"/>
                  </a:lnTo>
                  <a:lnTo>
                    <a:pt x="252953" y="423400"/>
                  </a:lnTo>
                  <a:cubicBezTo>
                    <a:pt x="252953" y="416557"/>
                    <a:pt x="258471" y="410958"/>
                    <a:pt x="265325" y="410958"/>
                  </a:cubicBezTo>
                  <a:lnTo>
                    <a:pt x="267817" y="410958"/>
                  </a:lnTo>
                  <a:lnTo>
                    <a:pt x="267817" y="286006"/>
                  </a:lnTo>
                  <a:lnTo>
                    <a:pt x="265325" y="286006"/>
                  </a:lnTo>
                  <a:cubicBezTo>
                    <a:pt x="258471" y="286006"/>
                    <a:pt x="252953" y="280496"/>
                    <a:pt x="252953" y="273653"/>
                  </a:cubicBezTo>
                  <a:lnTo>
                    <a:pt x="252953" y="243882"/>
                  </a:lnTo>
                  <a:close/>
                  <a:moveTo>
                    <a:pt x="157450" y="243882"/>
                  </a:moveTo>
                  <a:lnTo>
                    <a:pt x="157450" y="261212"/>
                  </a:lnTo>
                  <a:lnTo>
                    <a:pt x="159942" y="261212"/>
                  </a:lnTo>
                  <a:lnTo>
                    <a:pt x="207115" y="261212"/>
                  </a:lnTo>
                  <a:lnTo>
                    <a:pt x="209607" y="261212"/>
                  </a:lnTo>
                  <a:lnTo>
                    <a:pt x="209607" y="243882"/>
                  </a:lnTo>
                  <a:close/>
                  <a:moveTo>
                    <a:pt x="114105" y="243882"/>
                  </a:moveTo>
                  <a:lnTo>
                    <a:pt x="114105" y="273653"/>
                  </a:lnTo>
                  <a:cubicBezTo>
                    <a:pt x="114105" y="280496"/>
                    <a:pt x="108497" y="286006"/>
                    <a:pt x="101644" y="286006"/>
                  </a:cubicBezTo>
                  <a:lnTo>
                    <a:pt x="99241" y="286006"/>
                  </a:lnTo>
                  <a:lnTo>
                    <a:pt x="99241" y="410958"/>
                  </a:lnTo>
                  <a:lnTo>
                    <a:pt x="101644" y="410958"/>
                  </a:lnTo>
                  <a:cubicBezTo>
                    <a:pt x="108497" y="410958"/>
                    <a:pt x="114105" y="416557"/>
                    <a:pt x="114105" y="423400"/>
                  </a:cubicBezTo>
                  <a:lnTo>
                    <a:pt x="114105" y="453082"/>
                  </a:lnTo>
                  <a:lnTo>
                    <a:pt x="132707" y="453082"/>
                  </a:lnTo>
                  <a:lnTo>
                    <a:pt x="132707" y="423400"/>
                  </a:lnTo>
                  <a:cubicBezTo>
                    <a:pt x="132707" y="416557"/>
                    <a:pt x="138225" y="410958"/>
                    <a:pt x="145078" y="410958"/>
                  </a:cubicBezTo>
                  <a:lnTo>
                    <a:pt x="147571" y="410958"/>
                  </a:lnTo>
                  <a:lnTo>
                    <a:pt x="147571" y="286006"/>
                  </a:lnTo>
                  <a:lnTo>
                    <a:pt x="145078" y="286006"/>
                  </a:lnTo>
                  <a:cubicBezTo>
                    <a:pt x="138225" y="286006"/>
                    <a:pt x="132707" y="280496"/>
                    <a:pt x="132707" y="273653"/>
                  </a:cubicBezTo>
                  <a:lnTo>
                    <a:pt x="132707" y="243882"/>
                  </a:lnTo>
                  <a:close/>
                  <a:moveTo>
                    <a:pt x="37204" y="243882"/>
                  </a:moveTo>
                  <a:lnTo>
                    <a:pt x="37204" y="261212"/>
                  </a:lnTo>
                  <a:lnTo>
                    <a:pt x="39696" y="261212"/>
                  </a:lnTo>
                  <a:lnTo>
                    <a:pt x="86780" y="261212"/>
                  </a:lnTo>
                  <a:lnTo>
                    <a:pt x="89272" y="261212"/>
                  </a:lnTo>
                  <a:lnTo>
                    <a:pt x="89272" y="243882"/>
                  </a:lnTo>
                  <a:close/>
                  <a:moveTo>
                    <a:pt x="24832" y="204246"/>
                  </a:moveTo>
                  <a:lnTo>
                    <a:pt x="24832" y="219176"/>
                  </a:lnTo>
                  <a:lnTo>
                    <a:pt x="582807" y="219176"/>
                  </a:lnTo>
                  <a:lnTo>
                    <a:pt x="582807" y="204246"/>
                  </a:lnTo>
                  <a:close/>
                  <a:moveTo>
                    <a:pt x="303961" y="105218"/>
                  </a:moveTo>
                  <a:cubicBezTo>
                    <a:pt x="295773" y="105218"/>
                    <a:pt x="289099" y="111887"/>
                    <a:pt x="289099" y="120067"/>
                  </a:cubicBezTo>
                  <a:cubicBezTo>
                    <a:pt x="289099" y="128248"/>
                    <a:pt x="295773" y="134917"/>
                    <a:pt x="303961" y="134917"/>
                  </a:cubicBezTo>
                  <a:cubicBezTo>
                    <a:pt x="312149" y="134917"/>
                    <a:pt x="318824" y="128248"/>
                    <a:pt x="318824" y="120067"/>
                  </a:cubicBezTo>
                  <a:cubicBezTo>
                    <a:pt x="318824" y="111887"/>
                    <a:pt x="312149" y="105218"/>
                    <a:pt x="303961" y="105218"/>
                  </a:cubicBezTo>
                  <a:close/>
                  <a:moveTo>
                    <a:pt x="303961" y="80409"/>
                  </a:moveTo>
                  <a:cubicBezTo>
                    <a:pt x="325855" y="80409"/>
                    <a:pt x="343654" y="98193"/>
                    <a:pt x="343654" y="120067"/>
                  </a:cubicBezTo>
                  <a:cubicBezTo>
                    <a:pt x="343654" y="141941"/>
                    <a:pt x="325855" y="159725"/>
                    <a:pt x="303961" y="159725"/>
                  </a:cubicBezTo>
                  <a:cubicBezTo>
                    <a:pt x="282068" y="159725"/>
                    <a:pt x="264268" y="141941"/>
                    <a:pt x="264268" y="120067"/>
                  </a:cubicBezTo>
                  <a:cubicBezTo>
                    <a:pt x="264268" y="98193"/>
                    <a:pt x="282068" y="80409"/>
                    <a:pt x="303961" y="80409"/>
                  </a:cubicBezTo>
                  <a:close/>
                  <a:moveTo>
                    <a:pt x="303775" y="26949"/>
                  </a:moveTo>
                  <a:lnTo>
                    <a:pt x="56073" y="179451"/>
                  </a:lnTo>
                  <a:lnTo>
                    <a:pt x="551477" y="179451"/>
                  </a:lnTo>
                  <a:close/>
                  <a:moveTo>
                    <a:pt x="297278" y="1799"/>
                  </a:moveTo>
                  <a:cubicBezTo>
                    <a:pt x="301283" y="-600"/>
                    <a:pt x="306356" y="-600"/>
                    <a:pt x="310273" y="1799"/>
                  </a:cubicBezTo>
                  <a:lnTo>
                    <a:pt x="601676" y="181317"/>
                  </a:lnTo>
                  <a:cubicBezTo>
                    <a:pt x="605414" y="183628"/>
                    <a:pt x="607550" y="187538"/>
                    <a:pt x="607639" y="191626"/>
                  </a:cubicBezTo>
                  <a:cubicBezTo>
                    <a:pt x="607639" y="191715"/>
                    <a:pt x="607639" y="191804"/>
                    <a:pt x="607639" y="191893"/>
                  </a:cubicBezTo>
                  <a:lnTo>
                    <a:pt x="607639" y="231529"/>
                  </a:lnTo>
                  <a:cubicBezTo>
                    <a:pt x="607639" y="238372"/>
                    <a:pt x="602032" y="243882"/>
                    <a:pt x="595178" y="243882"/>
                  </a:cubicBezTo>
                  <a:lnTo>
                    <a:pt x="595178" y="273653"/>
                  </a:lnTo>
                  <a:cubicBezTo>
                    <a:pt x="595178" y="280496"/>
                    <a:pt x="589660" y="286006"/>
                    <a:pt x="582807" y="286006"/>
                  </a:cubicBezTo>
                  <a:lnTo>
                    <a:pt x="580315" y="286006"/>
                  </a:lnTo>
                  <a:lnTo>
                    <a:pt x="580315" y="410958"/>
                  </a:lnTo>
                  <a:lnTo>
                    <a:pt x="582807" y="410958"/>
                  </a:lnTo>
                  <a:cubicBezTo>
                    <a:pt x="589660" y="410958"/>
                    <a:pt x="595178" y="416557"/>
                    <a:pt x="595178" y="423400"/>
                  </a:cubicBezTo>
                  <a:lnTo>
                    <a:pt x="595178" y="465435"/>
                  </a:lnTo>
                  <a:lnTo>
                    <a:pt x="595178" y="492718"/>
                  </a:lnTo>
                  <a:cubicBezTo>
                    <a:pt x="602032" y="492718"/>
                    <a:pt x="607639" y="498317"/>
                    <a:pt x="607639" y="505160"/>
                  </a:cubicBezTo>
                  <a:lnTo>
                    <a:pt x="607639" y="544796"/>
                  </a:lnTo>
                  <a:cubicBezTo>
                    <a:pt x="607639" y="551639"/>
                    <a:pt x="602032" y="557149"/>
                    <a:pt x="595178" y="557149"/>
                  </a:cubicBezTo>
                  <a:lnTo>
                    <a:pt x="12371" y="557149"/>
                  </a:lnTo>
                  <a:cubicBezTo>
                    <a:pt x="5518" y="557149"/>
                    <a:pt x="0" y="551639"/>
                    <a:pt x="0" y="544796"/>
                  </a:cubicBezTo>
                  <a:lnTo>
                    <a:pt x="0" y="505160"/>
                  </a:lnTo>
                  <a:cubicBezTo>
                    <a:pt x="0" y="501872"/>
                    <a:pt x="1335" y="498673"/>
                    <a:pt x="3649" y="496362"/>
                  </a:cubicBezTo>
                  <a:cubicBezTo>
                    <a:pt x="5963" y="494051"/>
                    <a:pt x="9078" y="492718"/>
                    <a:pt x="12371" y="492718"/>
                  </a:cubicBezTo>
                  <a:lnTo>
                    <a:pt x="12371" y="465435"/>
                  </a:lnTo>
                  <a:lnTo>
                    <a:pt x="12371" y="423400"/>
                  </a:lnTo>
                  <a:cubicBezTo>
                    <a:pt x="12371" y="416557"/>
                    <a:pt x="17979" y="410958"/>
                    <a:pt x="24832" y="410958"/>
                  </a:cubicBezTo>
                  <a:lnTo>
                    <a:pt x="27324" y="410958"/>
                  </a:lnTo>
                  <a:lnTo>
                    <a:pt x="27324" y="286006"/>
                  </a:lnTo>
                  <a:lnTo>
                    <a:pt x="24832" y="286006"/>
                  </a:lnTo>
                  <a:cubicBezTo>
                    <a:pt x="17979" y="286006"/>
                    <a:pt x="12371" y="280496"/>
                    <a:pt x="12371" y="273653"/>
                  </a:cubicBezTo>
                  <a:lnTo>
                    <a:pt x="12371" y="243882"/>
                  </a:lnTo>
                  <a:cubicBezTo>
                    <a:pt x="5518" y="243882"/>
                    <a:pt x="0" y="238372"/>
                    <a:pt x="0" y="231529"/>
                  </a:cubicBezTo>
                  <a:lnTo>
                    <a:pt x="0" y="191893"/>
                  </a:lnTo>
                  <a:cubicBezTo>
                    <a:pt x="0" y="191804"/>
                    <a:pt x="0" y="191804"/>
                    <a:pt x="0" y="191715"/>
                  </a:cubicBezTo>
                  <a:cubicBezTo>
                    <a:pt x="89" y="187538"/>
                    <a:pt x="2225" y="183628"/>
                    <a:pt x="5874" y="181317"/>
                  </a:cubicBezTo>
                  <a:close/>
                </a:path>
              </a:pathLst>
            </a:custGeom>
            <a:solidFill>
              <a:srgbClr val="1E213D"/>
            </a:solidFill>
            <a:ln>
              <a:noFill/>
            </a:ln>
          </p:spPr>
        </p:sp>
        <p:sp>
          <p:nvSpPr>
            <p:cNvPr id="69" name="文本框 68"/>
            <p:cNvSpPr txBox="1"/>
            <p:nvPr/>
          </p:nvSpPr>
          <p:spPr>
            <a:xfrm>
              <a:off x="9801114" y="6041226"/>
              <a:ext cx="1541592" cy="504697"/>
            </a:xfrm>
            <a:prstGeom prst="rect">
              <a:avLst/>
            </a:prstGeom>
            <a:noFill/>
          </p:spPr>
          <p:txBody>
            <a:bodyPr wrap="square" rtlCol="0">
              <a:spAutoFit/>
            </a:bodyPr>
            <a:lstStyle/>
            <a:p>
              <a:pPr algn="dist"/>
              <a:r>
                <a:rPr lang="zh-CN" altLang="en-US" sz="2000" b="1" dirty="0">
                  <a:solidFill>
                    <a:schemeClr val="tx1">
                      <a:lumMod val="95000"/>
                      <a:lumOff val="5000"/>
                    </a:schemeClr>
                  </a:solidFill>
                  <a:latin typeface="微软雅黑 Light" panose="020B0502040204020203" pitchFamily="34" charset="-122"/>
                  <a:ea typeface="微软雅黑 Light" panose="020B0502040204020203" pitchFamily="34" charset="-122"/>
                </a:rPr>
                <a:t>联邦法院</a:t>
              </a:r>
            </a:p>
          </p:txBody>
        </p:sp>
      </p:grpSp>
      <p:sp>
        <p:nvSpPr>
          <p:cNvPr id="70" name="文本框 69"/>
          <p:cNvSpPr txBox="1"/>
          <p:nvPr/>
        </p:nvSpPr>
        <p:spPr>
          <a:xfrm>
            <a:off x="10465435" y="6394450"/>
            <a:ext cx="1302385" cy="398780"/>
          </a:xfrm>
          <a:prstGeom prst="rect">
            <a:avLst/>
          </a:prstGeom>
          <a:noFill/>
        </p:spPr>
        <p:txBody>
          <a:bodyPr wrap="square" rtlCol="0">
            <a:spAutoFit/>
          </a:bodyPr>
          <a:lstStyle/>
          <a:p>
            <a:pPr algn="ctr"/>
            <a:r>
              <a:rPr lang="zh-CN" altLang="en-US" sz="2000" dirty="0">
                <a:solidFill>
                  <a:srgbClr val="FF0000"/>
                </a:solidFill>
                <a:latin typeface="微软雅黑" panose="020B0503020204020204" charset="-122"/>
                <a:ea typeface="微软雅黑" panose="020B0503020204020204" charset="-122"/>
              </a:rPr>
              <a:t>（司法权）</a:t>
            </a:r>
          </a:p>
        </p:txBody>
      </p:sp>
      <p:sp>
        <p:nvSpPr>
          <p:cNvPr id="72" name="文本框 71"/>
          <p:cNvSpPr txBox="1"/>
          <p:nvPr/>
        </p:nvSpPr>
        <p:spPr>
          <a:xfrm>
            <a:off x="254000" y="2498090"/>
            <a:ext cx="1510030" cy="521970"/>
          </a:xfrm>
          <a:prstGeom prst="rect">
            <a:avLst/>
          </a:prstGeom>
          <a:noFill/>
        </p:spPr>
        <p:txBody>
          <a:bodyPr wrap="square" rtlCol="0" anchor="t">
            <a:spAutoFit/>
          </a:bodyPr>
          <a:lstStyle/>
          <a:p>
            <a:pPr algn="l"/>
            <a:r>
              <a:rPr lang="en-US" altLang="zh-CN" sz="2800" b="1">
                <a:latin typeface="黑体" panose="02010609060101010101" pitchFamily="49" charset="-122"/>
                <a:ea typeface="黑体" panose="02010609060101010101" pitchFamily="49" charset="-122"/>
              </a:rPr>
              <a:t>2.</a:t>
            </a:r>
            <a:r>
              <a:rPr lang="zh-CN" altLang="en-US" sz="2800" b="1">
                <a:latin typeface="黑体" panose="02010609060101010101" pitchFamily="49" charset="-122"/>
                <a:ea typeface="黑体" panose="02010609060101010101" pitchFamily="49" charset="-122"/>
              </a:rPr>
              <a:t>内容：</a:t>
            </a:r>
          </a:p>
        </p:txBody>
      </p:sp>
      <p:sp>
        <p:nvSpPr>
          <p:cNvPr id="73" name="文本框 72"/>
          <p:cNvSpPr txBox="1"/>
          <p:nvPr/>
        </p:nvSpPr>
        <p:spPr>
          <a:xfrm>
            <a:off x="3866515" y="2498090"/>
            <a:ext cx="2380615" cy="521970"/>
          </a:xfrm>
          <a:prstGeom prst="rect">
            <a:avLst/>
          </a:prstGeom>
          <a:noFill/>
        </p:spPr>
        <p:txBody>
          <a:bodyPr wrap="square" rtlCol="0" anchor="t">
            <a:spAutoFit/>
          </a:bodyPr>
          <a:lstStyle/>
          <a:p>
            <a:pPr algn="l"/>
            <a:r>
              <a:rPr lang="zh-CN" altLang="en-US" sz="2800">
                <a:latin typeface="黑体" panose="02010609060101010101" pitchFamily="49" charset="-122"/>
                <a:ea typeface="黑体" panose="02010609060101010101" pitchFamily="49" charset="-122"/>
              </a:rPr>
              <a:t>①三权分立：</a:t>
            </a:r>
            <a:endParaRPr lang="zh-CN" altLang="en-US" sz="2800" b="1">
              <a:latin typeface="宋体" panose="02010600030101010101" pitchFamily="2" charset="-122"/>
              <a:ea typeface="宋体" panose="02010600030101010101" pitchFamily="2" charset="-122"/>
            </a:endParaRPr>
          </a:p>
        </p:txBody>
      </p:sp>
      <p:sp>
        <p:nvSpPr>
          <p:cNvPr id="74" name="文本框 73"/>
          <p:cNvSpPr txBox="1"/>
          <p:nvPr/>
        </p:nvSpPr>
        <p:spPr>
          <a:xfrm>
            <a:off x="237490" y="3040380"/>
            <a:ext cx="4159250" cy="521970"/>
          </a:xfrm>
          <a:prstGeom prst="rect">
            <a:avLst/>
          </a:prstGeom>
          <a:noFill/>
        </p:spPr>
        <p:txBody>
          <a:bodyPr wrap="square" rtlCol="0" anchor="t">
            <a:spAutoFit/>
          </a:bodyPr>
          <a:lstStyle/>
          <a:p>
            <a:pPr algn="l"/>
            <a:r>
              <a:rPr lang="zh-CN" altLang="en-US" sz="2800">
                <a:latin typeface="黑体" panose="02010609060101010101" pitchFamily="49" charset="-122"/>
                <a:ea typeface="黑体" panose="02010609060101010101" pitchFamily="49" charset="-122"/>
              </a:rPr>
              <a:t>②联邦制：</a:t>
            </a:r>
            <a:endParaRPr lang="zh-CN" altLang="en-US" sz="2800" b="1">
              <a:latin typeface="宋体" panose="02010600030101010101" pitchFamily="2" charset="-122"/>
              <a:ea typeface="宋体" panose="02010600030101010101" pitchFamily="2" charset="-122"/>
            </a:endParaRPr>
          </a:p>
        </p:txBody>
      </p:sp>
      <p:sp>
        <p:nvSpPr>
          <p:cNvPr id="75" name="Rectangle 2"/>
          <p:cNvSpPr>
            <a:spLocks noChangeArrowheads="1"/>
          </p:cNvSpPr>
          <p:nvPr/>
        </p:nvSpPr>
        <p:spPr bwMode="auto">
          <a:xfrm>
            <a:off x="201295" y="3562350"/>
            <a:ext cx="4130675" cy="1512570"/>
          </a:xfrm>
          <a:prstGeom prst="rect">
            <a:avLst/>
          </a:prstGeom>
          <a:solidFill>
            <a:schemeClr val="bg1"/>
          </a:solidFill>
          <a:ln w="3175">
            <a:solidFill>
              <a:schemeClr val="tx1"/>
            </a:solidFill>
            <a:miter lim="800000"/>
          </a:ln>
          <a:effectLst/>
        </p:spPr>
        <p:txBody>
          <a:bodyPr wrap="square" anchor="ctr">
            <a:spAutoFit/>
          </a:bodyPr>
          <a:lstStyle/>
          <a:p>
            <a:pPr marL="0" marR="0" lvl="0" indent="0" algn="l" defTabSz="914400" rtl="0" fontAlgn="base">
              <a:lnSpc>
                <a:spcPct val="110000"/>
              </a:lnSpc>
              <a:spcBef>
                <a:spcPct val="0"/>
              </a:spcBef>
              <a:spcAft>
                <a:spcPct val="0"/>
              </a:spcAft>
              <a:buClrTx/>
              <a:buSzTx/>
              <a:buFontTx/>
              <a:buNone/>
              <a:defRPr/>
            </a:pPr>
            <a:r>
              <a:rPr lang="zh-CN" altLang="en-US" sz="2800" b="1" noProof="0" dirty="0">
                <a:ln>
                  <a:noFill/>
                </a:ln>
                <a:effectLst/>
                <a:uLnTx/>
                <a:uFillTx/>
                <a:latin typeface="楷体" panose="02010609060101010101" charset="-122"/>
                <a:ea typeface="楷体" panose="02010609060101010101" charset="-122"/>
                <a:cs typeface="宋体" panose="02010600030101010101" pitchFamily="2" charset="-122"/>
              </a:rPr>
              <a:t>联邦政府拥有最高权力，各州政府拥有一定自治权（议会、政府、法院）。</a:t>
            </a:r>
          </a:p>
        </p:txBody>
      </p:sp>
      <p:sp>
        <p:nvSpPr>
          <p:cNvPr id="76" name="文本框 75"/>
          <p:cNvSpPr txBox="1"/>
          <p:nvPr/>
        </p:nvSpPr>
        <p:spPr>
          <a:xfrm>
            <a:off x="187960" y="5154930"/>
            <a:ext cx="3121025" cy="521970"/>
          </a:xfrm>
          <a:prstGeom prst="rect">
            <a:avLst/>
          </a:prstGeom>
          <a:noFill/>
        </p:spPr>
        <p:txBody>
          <a:bodyPr wrap="square" rtlCol="0" anchor="t">
            <a:spAutoFit/>
          </a:bodyPr>
          <a:lstStyle/>
          <a:p>
            <a:pPr algn="l"/>
            <a:r>
              <a:rPr lang="en-US" altLang="zh-CN" sz="2800" b="1">
                <a:latin typeface="黑体" panose="02010609060101010101" pitchFamily="49" charset="-122"/>
                <a:ea typeface="黑体" panose="02010609060101010101" pitchFamily="49" charset="-122"/>
              </a:rPr>
              <a:t>3.</a:t>
            </a:r>
            <a:r>
              <a:rPr lang="zh-CN" altLang="en-US" sz="2800" b="1">
                <a:latin typeface="黑体" panose="02010609060101010101" pitchFamily="49" charset="-122"/>
                <a:ea typeface="黑体" panose="02010609060101010101" pitchFamily="49" charset="-122"/>
              </a:rPr>
              <a:t>体现的原则：</a:t>
            </a:r>
          </a:p>
        </p:txBody>
      </p:sp>
      <p:sp>
        <p:nvSpPr>
          <p:cNvPr id="4" name="文本框 3"/>
          <p:cNvSpPr txBox="1"/>
          <p:nvPr/>
        </p:nvSpPr>
        <p:spPr>
          <a:xfrm>
            <a:off x="254000" y="5785485"/>
            <a:ext cx="4131310" cy="521970"/>
          </a:xfrm>
          <a:prstGeom prst="rect">
            <a:avLst/>
          </a:prstGeom>
          <a:noFill/>
        </p:spPr>
        <p:txBody>
          <a:bodyPr wrap="square" rtlCol="0" anchor="t">
            <a:spAutoFit/>
          </a:bodyPr>
          <a:lstStyle/>
          <a:p>
            <a:pPr algn="l"/>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rPr>
              <a:t>分权制衡</a:t>
            </a:r>
            <a:r>
              <a:rPr lang="en-US" altLang="zh-CN" sz="2800" b="1">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rPr>
              <a:t>联邦制</a:t>
            </a:r>
            <a:r>
              <a:rPr lang="en-US" altLang="zh-CN" sz="2800" b="1">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altLang="en-US" sz="2800" b="1">
                <a:solidFill>
                  <a:srgbClr val="C00000"/>
                </a:solidFill>
                <a:latin typeface="宋体" panose="02010600030101010101" pitchFamily="2" charset="-122"/>
                <a:ea typeface="宋体" panose="02010600030101010101" pitchFamily="2" charset="-122"/>
                <a:cs typeface="宋体" panose="02010600030101010101" pitchFamily="2" charset="-122"/>
              </a:rPr>
              <a:t>民主。</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linds(horizontal)">
                                      <p:cBhvr>
                                        <p:cTn id="12" dur="500"/>
                                        <p:tgtEl>
                                          <p:spTgt spid="7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xit" presetSubtype="10" fill="hold" nodeType="withEffect">
                                  <p:stCondLst>
                                    <p:cond delay="0"/>
                                  </p:stCondLst>
                                  <p:childTnLst>
                                    <p:animEffect transition="out" filter="blinds(horizontal)">
                                      <p:cBhvr>
                                        <p:cTn id="17" dur="500"/>
                                        <p:tgtEl>
                                          <p:spTgt spid="71"/>
                                        </p:tgtEl>
                                      </p:cBhvr>
                                    </p:animEffect>
                                    <p:set>
                                      <p:cBhvr>
                                        <p:cTn id="18" dur="1" fill="hold">
                                          <p:stCondLst>
                                            <p:cond delay="499"/>
                                          </p:stCondLst>
                                        </p:cTn>
                                        <p:tgtEl>
                                          <p:spTgt spid="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blinds(horizontal)">
                                      <p:cBhvr>
                                        <p:cTn id="23" dur="500"/>
                                        <p:tgtEl>
                                          <p:spTgt spid="7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linds(horizontal)">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linds(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blinds(horizontal)">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blinds(horizontal)">
                                      <p:cBhvr>
                                        <p:cTn id="43" dur="500"/>
                                        <p:tgtEl>
                                          <p:spTgt spid="6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blinds(horizontal)">
                                      <p:cBhvr>
                                        <p:cTn id="48" dur="500"/>
                                        <p:tgtEl>
                                          <p:spTgt spid="6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blinds(horizontal)">
                                      <p:cBhvr>
                                        <p:cTn id="53" dur="500"/>
                                        <p:tgtEl>
                                          <p:spTgt spid="67"/>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70"/>
                                        </p:tgtEl>
                                        <p:attrNameLst>
                                          <p:attrName>style.visibility</p:attrName>
                                        </p:attrNameLst>
                                      </p:cBhvr>
                                      <p:to>
                                        <p:strVal val="visible"/>
                                      </p:to>
                                    </p:set>
                                    <p:animEffect transition="in" filter="blinds(horizontal)">
                                      <p:cBhvr>
                                        <p:cTn id="58" dur="500"/>
                                        <p:tgtEl>
                                          <p:spTgt spid="7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linds(horizont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blinds(horizontal)">
                                      <p:cBhvr>
                                        <p:cTn id="68" dur="500"/>
                                        <p:tgtEl>
                                          <p:spTgt spid="40"/>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blinds(horizontal)">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blinds(horizontal)">
                                      <p:cBhvr>
                                        <p:cTn id="78" dur="5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blinds(horizontal)">
                                      <p:cBhvr>
                                        <p:cTn id="83" dur="500"/>
                                        <p:tgtEl>
                                          <p:spTgt spid="24"/>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 calcmode="lin" valueType="num">
                                      <p:cBhvr additive="base">
                                        <p:cTn id="88" dur="500" fill="hold"/>
                                        <p:tgtEl>
                                          <p:spTgt spid="28"/>
                                        </p:tgtEl>
                                        <p:attrNameLst>
                                          <p:attrName>ppt_x</p:attrName>
                                        </p:attrNameLst>
                                      </p:cBhvr>
                                      <p:tavLst>
                                        <p:tav tm="0">
                                          <p:val>
                                            <p:strVal val="#ppt_x"/>
                                          </p:val>
                                        </p:tav>
                                        <p:tav tm="100000">
                                          <p:val>
                                            <p:strVal val="#ppt_x"/>
                                          </p:val>
                                        </p:tav>
                                      </p:tavLst>
                                    </p:anim>
                                    <p:anim calcmode="lin" valueType="num">
                                      <p:cBhvr additive="base">
                                        <p:cTn id="8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blinds(horizontal)">
                                      <p:cBhvr>
                                        <p:cTn id="94" dur="500"/>
                                        <p:tgtEl>
                                          <p:spTgt spid="75"/>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76"/>
                                        </p:tgtEl>
                                        <p:attrNameLst>
                                          <p:attrName>style.visibility</p:attrName>
                                        </p:attrNameLst>
                                      </p:cBhvr>
                                      <p:to>
                                        <p:strVal val="visible"/>
                                      </p:to>
                                    </p:set>
                                    <p:animEffect transition="in" filter="blinds(horizontal)">
                                      <p:cBhvr>
                                        <p:cTn id="99" dur="500"/>
                                        <p:tgtEl>
                                          <p:spTgt spid="76"/>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4"/>
                                        </p:tgtEl>
                                        <p:attrNameLst>
                                          <p:attrName>style.visibility</p:attrName>
                                        </p:attrNameLst>
                                      </p:cBhvr>
                                      <p:to>
                                        <p:strVal val="visible"/>
                                      </p:to>
                                    </p:set>
                                    <p:anim calcmode="lin" valueType="num">
                                      <p:cBhvr additive="base">
                                        <p:cTn id="104" dur="500" fill="hold"/>
                                        <p:tgtEl>
                                          <p:spTgt spid="4"/>
                                        </p:tgtEl>
                                        <p:attrNameLst>
                                          <p:attrName>ppt_x</p:attrName>
                                        </p:attrNameLst>
                                      </p:cBhvr>
                                      <p:tavLst>
                                        <p:tav tm="0">
                                          <p:val>
                                            <p:strVal val="#ppt_x"/>
                                          </p:val>
                                        </p:tav>
                                        <p:tav tm="100000">
                                          <p:val>
                                            <p:strVal val="#ppt_x"/>
                                          </p:val>
                                        </p:tav>
                                      </p:tavLst>
                                    </p:anim>
                                    <p:anim calcmode="lin" valueType="num">
                                      <p:cBhvr additive="base">
                                        <p:cTn id="10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60" grpId="0"/>
      <p:bldP spid="65" grpId="0"/>
      <p:bldP spid="70" grpId="0"/>
      <p:bldP spid="72" grpId="0"/>
      <p:bldP spid="73" grpId="0"/>
      <p:bldP spid="74" grpId="0"/>
      <p:bldP spid="75" grpId="0" animBg="1"/>
      <p:bldP spid="76"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二、创设民主和自由：</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资本主义制度的确立</a:t>
              </a:r>
            </a:p>
          </p:txBody>
        </p:sp>
        <p:sp>
          <p:nvSpPr>
            <p:cNvPr id="3" name="流程图: 文档 2"/>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p:cNvSpPr txBox="1"/>
          <p:nvPr/>
        </p:nvSpPr>
        <p:spPr>
          <a:xfrm>
            <a:off x="254000" y="733425"/>
            <a:ext cx="2988310" cy="583565"/>
          </a:xfrm>
          <a:prstGeom prst="rect">
            <a:avLst/>
          </a:prstGeom>
          <a:noFill/>
        </p:spPr>
        <p:txBody>
          <a:bodyPr wrap="none" rtlCol="0">
            <a:spAutoFit/>
          </a:bodyPr>
          <a:lstStyle/>
          <a:p>
            <a:pPr algn="l"/>
            <a:r>
              <a:rPr kumimoji="0" lang="en-US" altLang="zh-CN"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2.</a:t>
            </a:r>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美国：共和制</a:t>
            </a:r>
          </a:p>
        </p:txBody>
      </p:sp>
      <p:sp>
        <p:nvSpPr>
          <p:cNvPr id="11" name="文本框 10"/>
          <p:cNvSpPr txBox="1"/>
          <p:nvPr/>
        </p:nvSpPr>
        <p:spPr>
          <a:xfrm>
            <a:off x="424180" y="1386205"/>
            <a:ext cx="11222355" cy="2934335"/>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l" fontAlgn="auto">
              <a:lnSpc>
                <a:spcPct val="110000"/>
              </a:lnSpc>
            </a:pPr>
            <a:r>
              <a:rPr lang="en-US" altLang="zh-CN" sz="2800" b="1">
                <a:latin typeface="楷体" panose="02010609060101010101" charset="-122"/>
                <a:ea typeface="楷体" panose="02010609060101010101" charset="-122"/>
                <a:cs typeface="楷体" panose="02010609060101010101" charset="-122"/>
                <a:sym typeface="+mn-ea"/>
              </a:rPr>
              <a:t>1787</a:t>
            </a:r>
            <a:r>
              <a:rPr lang="zh-CN" altLang="en-US" sz="2800" b="1">
                <a:latin typeface="楷体" panose="02010609060101010101" charset="-122"/>
                <a:ea typeface="楷体" panose="02010609060101010101" charset="-122"/>
                <a:cs typeface="楷体" panose="02010609060101010101" charset="-122"/>
                <a:sym typeface="+mn-ea"/>
              </a:rPr>
              <a:t>年宪法第一条第二款：</a:t>
            </a:r>
            <a:endParaRPr lang="zh-CN" altLang="en-US" sz="2800" b="1">
              <a:latin typeface="楷体" panose="02010609060101010101" charset="-122"/>
              <a:ea typeface="楷体" panose="02010609060101010101" charset="-122"/>
              <a:cs typeface="楷体" panose="02010609060101010101" charset="-122"/>
            </a:endParaRPr>
          </a:p>
          <a:p>
            <a:pPr algn="l" fontAlgn="auto">
              <a:lnSpc>
                <a:spcPct val="110000"/>
              </a:lnSpc>
            </a:pPr>
            <a:r>
              <a:rPr lang="zh-CN" altLang="en-US" sz="2800" b="1">
                <a:latin typeface="楷体" panose="02010609060101010101" charset="-122"/>
                <a:ea typeface="楷体" panose="02010609060101010101" charset="-122"/>
                <a:cs typeface="楷体" panose="02010609060101010101" charset="-122"/>
                <a:sym typeface="+mn-ea"/>
              </a:rPr>
              <a:t>    众议员人数及直接税税额,应按联邦所辖各州的人口数目比例分配,此项人口数目的计算法,应在全体自由人民</a:t>
            </a:r>
            <a:r>
              <a:rPr lang="en-US" altLang="zh-CN" sz="2800" b="1">
                <a:latin typeface="楷体" panose="02010609060101010101" charset="-122"/>
                <a:ea typeface="楷体" panose="02010609060101010101" charset="-122"/>
                <a:cs typeface="楷体" panose="02010609060101010101" charset="-122"/>
                <a:sym typeface="+mn-ea"/>
              </a:rPr>
              <a:t>——</a:t>
            </a:r>
            <a:r>
              <a:rPr lang="zh-CN" altLang="en-US" sz="2800" b="1">
                <a:latin typeface="楷体" panose="02010609060101010101" charset="-122"/>
                <a:ea typeface="楷体" panose="02010609060101010101" charset="-122"/>
                <a:cs typeface="楷体" panose="02010609060101010101" charset="-122"/>
                <a:sym typeface="+mn-ea"/>
              </a:rPr>
              <a:t>包括订有契约的短期仆役,但不包括未被课税的印第安人，数目之外,再加上所有其他人口之五分之三。 </a:t>
            </a:r>
            <a:r>
              <a:rPr lang="zh-CN" altLang="en-US" sz="2400" b="1" dirty="0" smtClean="0">
                <a:solidFill>
                  <a:srgbClr val="FF0000"/>
                </a:solidFill>
                <a:latin typeface="华文楷体" panose="02010600040101010101" pitchFamily="2" charset="-122"/>
                <a:ea typeface="华文楷体" panose="02010600040101010101" pitchFamily="2" charset="-122"/>
                <a:sym typeface="+mn-ea"/>
              </a:rPr>
              <a:t>   </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注：宪法</a:t>
            </a:r>
            <a:r>
              <a:rPr lang="zh-CN" altLang="en-US" sz="2800" b="1" dirty="0">
                <a:solidFill>
                  <a:srgbClr val="FF0000"/>
                </a:solidFill>
                <a:latin typeface="华文楷体" panose="02010600040101010101" pitchFamily="2" charset="-122"/>
                <a:ea typeface="华文楷体" panose="02010600040101010101" pitchFamily="2" charset="-122"/>
                <a:sym typeface="+mn-ea"/>
              </a:rPr>
              <a:t>中所称的“人”是“</a:t>
            </a:r>
            <a:r>
              <a:rPr lang="en-US" altLang="zh-CN" sz="2800" b="1" dirty="0">
                <a:solidFill>
                  <a:srgbClr val="FF0000"/>
                </a:solidFill>
                <a:latin typeface="华文楷体" panose="02010600040101010101" pitchFamily="2" charset="-122"/>
                <a:ea typeface="华文楷体" panose="02010600040101010101" pitchFamily="2" charset="-122"/>
                <a:sym typeface="+mn-ea"/>
              </a:rPr>
              <a:t>man”</a:t>
            </a:r>
            <a:r>
              <a:rPr lang="zh-CN" altLang="en-US" sz="2800" b="1" dirty="0">
                <a:solidFill>
                  <a:srgbClr val="FF0000"/>
                </a:solidFill>
                <a:latin typeface="华文楷体" panose="02010600040101010101" pitchFamily="2" charset="-122"/>
                <a:ea typeface="华文楷体" panose="02010600040101010101" pitchFamily="2" charset="-122"/>
                <a:sym typeface="+mn-ea"/>
              </a:rPr>
              <a:t>不包“</a:t>
            </a:r>
            <a:r>
              <a:rPr lang="en-US" altLang="zh-CN" sz="2800" b="1" dirty="0">
                <a:solidFill>
                  <a:srgbClr val="FF0000"/>
                </a:solidFill>
                <a:latin typeface="华文楷体" panose="02010600040101010101" pitchFamily="2" charset="-122"/>
                <a:ea typeface="华文楷体" panose="02010600040101010101" pitchFamily="2" charset="-122"/>
                <a:sym typeface="+mn-ea"/>
              </a:rPr>
              <a:t>woman”,</a:t>
            </a:r>
            <a:r>
              <a:rPr lang="zh-CN" altLang="en-US" sz="2800" b="1" dirty="0">
                <a:solidFill>
                  <a:srgbClr val="FF0000"/>
                </a:solidFill>
                <a:latin typeface="华文楷体" panose="02010600040101010101" pitchFamily="2" charset="-122"/>
                <a:ea typeface="华文楷体" panose="02010600040101010101" pitchFamily="2" charset="-122"/>
                <a:sym typeface="+mn-ea"/>
              </a:rPr>
              <a:t>而“其他人”（</a:t>
            </a:r>
            <a:r>
              <a:rPr lang="en-US" altLang="zh-CN" sz="2800" b="1" dirty="0">
                <a:solidFill>
                  <a:srgbClr val="FF0000"/>
                </a:solidFill>
                <a:latin typeface="华文楷体" panose="02010600040101010101" pitchFamily="2" charset="-122"/>
                <a:ea typeface="华文楷体" panose="02010600040101010101" pitchFamily="2" charset="-122"/>
                <a:sym typeface="+mn-ea"/>
              </a:rPr>
              <a:t>other persons</a:t>
            </a:r>
            <a:r>
              <a:rPr lang="zh-CN" altLang="en-US" sz="2800" b="1" dirty="0">
                <a:solidFill>
                  <a:srgbClr val="FF0000"/>
                </a:solidFill>
                <a:latin typeface="华文楷体" panose="02010600040101010101" pitchFamily="2" charset="-122"/>
                <a:ea typeface="华文楷体" panose="02010600040101010101" pitchFamily="2" charset="-122"/>
                <a:sym typeface="+mn-ea"/>
              </a:rPr>
              <a:t>）实际上指黑人和奴隶</a:t>
            </a:r>
            <a:r>
              <a:rPr lang="zh-CN" altLang="en-US" sz="2800" b="1" dirty="0" smtClean="0">
                <a:solidFill>
                  <a:srgbClr val="FF0000"/>
                </a:solidFill>
                <a:latin typeface="华文楷体" panose="02010600040101010101" pitchFamily="2" charset="-122"/>
                <a:ea typeface="华文楷体" panose="02010600040101010101" pitchFamily="2" charset="-122"/>
                <a:sym typeface="+mn-ea"/>
              </a:rPr>
              <a:t>。</a:t>
            </a:r>
            <a:endParaRPr lang="zh-CN" altLang="en-US" sz="2800" b="1" dirty="0" smtClean="0">
              <a:solidFill>
                <a:srgbClr val="FF0000"/>
              </a:solidFill>
              <a:latin typeface="华文楷体" panose="02010600040101010101" pitchFamily="2" charset="-122"/>
              <a:ea typeface="华文楷体" panose="02010600040101010101" pitchFamily="2" charset="-122"/>
              <a:cs typeface="楷体" panose="02010609060101010101" charset="-122"/>
              <a:sym typeface="+mn-ea"/>
            </a:endParaRPr>
          </a:p>
        </p:txBody>
      </p:sp>
      <p:sp>
        <p:nvSpPr>
          <p:cNvPr id="20" name="文本框 19"/>
          <p:cNvSpPr txBox="1"/>
          <p:nvPr/>
        </p:nvSpPr>
        <p:spPr>
          <a:xfrm>
            <a:off x="424180" y="4393565"/>
            <a:ext cx="1510030" cy="583565"/>
          </a:xfrm>
          <a:prstGeom prst="rect">
            <a:avLst/>
          </a:prstGeom>
          <a:noFill/>
        </p:spPr>
        <p:txBody>
          <a:bodyPr wrap="square" rtlCol="0" anchor="t">
            <a:spAutoFit/>
          </a:bodyPr>
          <a:lstStyle/>
          <a:p>
            <a:pPr algn="l"/>
            <a:r>
              <a:rPr lang="en-US" altLang="zh-CN" sz="3200" b="1">
                <a:latin typeface="黑体" panose="02010609060101010101" pitchFamily="49" charset="-122"/>
                <a:ea typeface="黑体" panose="02010609060101010101" pitchFamily="49" charset="-122"/>
              </a:rPr>
              <a:t>4.</a:t>
            </a:r>
            <a:r>
              <a:rPr lang="zh-CN" altLang="en-US" sz="3200" b="1">
                <a:latin typeface="黑体" panose="02010609060101010101" pitchFamily="49" charset="-122"/>
                <a:ea typeface="黑体" panose="02010609060101010101" pitchFamily="49" charset="-122"/>
              </a:rPr>
              <a:t>评价</a:t>
            </a:r>
          </a:p>
        </p:txBody>
      </p:sp>
      <p:sp>
        <p:nvSpPr>
          <p:cNvPr id="21" name="文本框 20"/>
          <p:cNvSpPr txBox="1"/>
          <p:nvPr/>
        </p:nvSpPr>
        <p:spPr>
          <a:xfrm>
            <a:off x="598170" y="4979035"/>
            <a:ext cx="6852920" cy="565150"/>
          </a:xfrm>
          <a:prstGeom prst="rect">
            <a:avLst/>
          </a:prstGeom>
          <a:noFill/>
        </p:spPr>
        <p:txBody>
          <a:bodyPr wrap="square" rtlCol="0">
            <a:spAutoFit/>
          </a:bodyPr>
          <a:lstStyle/>
          <a:p>
            <a:pPr algn="l" fontAlgn="auto">
              <a:lnSpc>
                <a:spcPct val="110000"/>
              </a:lnSpc>
            </a:pP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①性质：</a:t>
            </a:r>
            <a:endPar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5" name="文本框 4"/>
          <p:cNvSpPr txBox="1"/>
          <p:nvPr/>
        </p:nvSpPr>
        <p:spPr>
          <a:xfrm>
            <a:off x="598170" y="5544185"/>
            <a:ext cx="9181465" cy="565150"/>
          </a:xfrm>
          <a:prstGeom prst="rect">
            <a:avLst/>
          </a:prstGeom>
          <a:noFill/>
        </p:spPr>
        <p:txBody>
          <a:bodyPr wrap="square" rtlCol="0">
            <a:spAutoFit/>
          </a:bodyPr>
          <a:lstStyle/>
          <a:p>
            <a:pPr algn="l" fontAlgn="auto">
              <a:lnSpc>
                <a:spcPct val="110000"/>
              </a:lnSpc>
            </a:pP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②不足：</a:t>
            </a:r>
            <a:endPar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7" name="文本框 6"/>
          <p:cNvSpPr txBox="1"/>
          <p:nvPr/>
        </p:nvSpPr>
        <p:spPr>
          <a:xfrm>
            <a:off x="2036445" y="4979035"/>
            <a:ext cx="6260465" cy="565150"/>
          </a:xfrm>
          <a:prstGeom prst="rect">
            <a:avLst/>
          </a:prstGeom>
          <a:noFill/>
        </p:spPr>
        <p:txBody>
          <a:bodyPr wrap="none" rtlCol="0">
            <a:spAutoFit/>
          </a:bodyPr>
          <a:lstStyle/>
          <a:p>
            <a:pPr algn="l" fontAlgn="auto">
              <a:lnSpc>
                <a:spcPct val="110000"/>
              </a:lnSpc>
            </a:pPr>
            <a:r>
              <a:rPr lang="zh-CN" altLang="en-US" sz="2800" b="1">
                <a:ln>
                  <a:noFill/>
                </a:ln>
                <a:effectLst/>
                <a:uLnTx/>
                <a:uFillTx/>
                <a:latin typeface="宋体" panose="02010600030101010101" pitchFamily="2" charset="-122"/>
                <a:ea typeface="宋体" panose="02010600030101010101" pitchFamily="2" charset="-122"/>
                <a:sym typeface="+mn-ea"/>
              </a:rPr>
              <a:t>第一部比较完善的资产阶级成文宪法；</a:t>
            </a:r>
            <a:endPar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8" name="文本框 7"/>
          <p:cNvSpPr txBox="1"/>
          <p:nvPr/>
        </p:nvSpPr>
        <p:spPr>
          <a:xfrm>
            <a:off x="2036445" y="5544185"/>
            <a:ext cx="9610725" cy="1038860"/>
          </a:xfrm>
          <a:prstGeom prst="rect">
            <a:avLst/>
          </a:prstGeom>
          <a:noFill/>
        </p:spPr>
        <p:txBody>
          <a:bodyPr wrap="square" rtlCol="0">
            <a:spAutoFit/>
          </a:bodyPr>
          <a:lstStyle/>
          <a:p>
            <a:pPr algn="l" fontAlgn="auto">
              <a:lnSpc>
                <a:spcPct val="110000"/>
              </a:lnSpc>
            </a:pPr>
            <a:r>
              <a:rPr lang="zh-CN" altLang="en-US" sz="2800" b="1">
                <a:ln>
                  <a:noFill/>
                </a:ln>
                <a:effectLst/>
                <a:uLnTx/>
                <a:uFillTx/>
                <a:latin typeface="宋体" panose="02010600030101010101" pitchFamily="2" charset="-122"/>
                <a:ea typeface="宋体" panose="02010600030101010101" pitchFamily="2" charset="-122"/>
                <a:sym typeface="+mn-ea"/>
              </a:rPr>
              <a:t>承认</a:t>
            </a:r>
            <a:r>
              <a:rPr lang="zh-CN" altLang="en-US" sz="2800" b="1">
                <a:ln>
                  <a:noFill/>
                </a:ln>
                <a:solidFill>
                  <a:srgbClr val="C00000"/>
                </a:solidFill>
                <a:effectLst/>
                <a:uLnTx/>
                <a:uFillTx/>
                <a:latin typeface="宋体" panose="02010600030101010101" pitchFamily="2" charset="-122"/>
                <a:ea typeface="宋体" panose="02010600030101010101" pitchFamily="2" charset="-122"/>
                <a:sym typeface="+mn-ea"/>
              </a:rPr>
              <a:t>奴隶制</a:t>
            </a:r>
            <a:r>
              <a:rPr lang="zh-CN" altLang="en-US" sz="2800" b="1">
                <a:ln>
                  <a:noFill/>
                </a:ln>
                <a:effectLst/>
                <a:uLnTx/>
                <a:uFillTx/>
                <a:latin typeface="宋体" panose="02010600030101010101" pitchFamily="2" charset="-122"/>
                <a:ea typeface="宋体" panose="02010600030101010101" pitchFamily="2" charset="-122"/>
                <a:sym typeface="+mn-ea"/>
              </a:rPr>
              <a:t>的存在，</a:t>
            </a:r>
            <a:r>
              <a:rPr lang="zh-CN" altLang="en-US" sz="2800" b="1">
                <a:ln>
                  <a:noFill/>
                </a:ln>
                <a:solidFill>
                  <a:srgbClr val="C00000"/>
                </a:solidFill>
                <a:effectLst/>
                <a:uLnTx/>
                <a:uFillTx/>
                <a:latin typeface="宋体" panose="02010600030101010101" pitchFamily="2" charset="-122"/>
                <a:ea typeface="宋体" panose="02010600030101010101" pitchFamily="2" charset="-122"/>
                <a:sym typeface="+mn-ea"/>
              </a:rPr>
              <a:t>不承认妇女、黑人和印第安人</a:t>
            </a:r>
            <a:r>
              <a:rPr lang="zh-CN" altLang="en-US" sz="2800" b="1">
                <a:ln>
                  <a:noFill/>
                </a:ln>
                <a:effectLst/>
                <a:uLnTx/>
                <a:uFillTx/>
                <a:latin typeface="宋体" panose="02010600030101010101" pitchFamily="2" charset="-122"/>
                <a:ea typeface="宋体" panose="02010600030101010101" pitchFamily="2" charset="-122"/>
                <a:sym typeface="+mn-ea"/>
              </a:rPr>
              <a:t>具有和白人男子相等的</a:t>
            </a:r>
            <a:r>
              <a:rPr lang="zh-CN" altLang="en-US" sz="2800" b="1">
                <a:ln>
                  <a:noFill/>
                </a:ln>
                <a:solidFill>
                  <a:srgbClr val="C00000"/>
                </a:solidFill>
                <a:effectLst/>
                <a:uLnTx/>
                <a:uFillTx/>
                <a:latin typeface="宋体" panose="02010600030101010101" pitchFamily="2" charset="-122"/>
                <a:ea typeface="宋体" panose="02010600030101010101" pitchFamily="2" charset="-122"/>
                <a:sym typeface="+mn-ea"/>
              </a:rPr>
              <a:t>公民权利</a:t>
            </a:r>
            <a:r>
              <a:rPr lang="zh-CN" altLang="en-US" sz="2800" b="1">
                <a:ln>
                  <a:noFill/>
                </a:ln>
                <a:effectLst/>
                <a:uLnTx/>
                <a:uFillTx/>
                <a:latin typeface="宋体" panose="02010600030101010101" pitchFamily="2" charset="-122"/>
                <a:ea typeface="宋体" panose="02010600030101010101" pitchFamily="2" charset="-122"/>
                <a:sym typeface="+mn-ea"/>
              </a:rPr>
              <a:t>；</a:t>
            </a:r>
            <a:endPar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二、创设民主和自由：</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资本主义制度的确立</a:t>
              </a:r>
            </a:p>
          </p:txBody>
        </p:sp>
        <p:sp>
          <p:nvSpPr>
            <p:cNvPr id="3" name="流程图: 文档 2"/>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p:cNvSpPr txBox="1"/>
          <p:nvPr/>
        </p:nvSpPr>
        <p:spPr>
          <a:xfrm>
            <a:off x="254000" y="733425"/>
            <a:ext cx="2988310" cy="583565"/>
          </a:xfrm>
          <a:prstGeom prst="rect">
            <a:avLst/>
          </a:prstGeom>
          <a:noFill/>
        </p:spPr>
        <p:txBody>
          <a:bodyPr wrap="none" rtlCol="0">
            <a:spAutoFit/>
          </a:bodyPr>
          <a:lstStyle/>
          <a:p>
            <a:pPr algn="l"/>
            <a:r>
              <a:rPr kumimoji="0" lang="en-US" altLang="zh-CN"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3.</a:t>
            </a:r>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法国：共和制</a:t>
            </a:r>
          </a:p>
        </p:txBody>
      </p:sp>
      <p:grpSp>
        <p:nvGrpSpPr>
          <p:cNvPr id="55" name="组合 54"/>
          <p:cNvGrpSpPr/>
          <p:nvPr/>
        </p:nvGrpSpPr>
        <p:grpSpPr>
          <a:xfrm>
            <a:off x="3335084" y="1510030"/>
            <a:ext cx="5394176" cy="3586904"/>
            <a:chOff x="5457" y="1926"/>
            <a:chExt cx="8619" cy="5568"/>
          </a:xfrm>
        </p:grpSpPr>
        <p:sp>
          <p:nvSpPr>
            <p:cNvPr id="56" name="Line 12"/>
            <p:cNvSpPr>
              <a:spLocks noChangeShapeType="1"/>
            </p:cNvSpPr>
            <p:nvPr/>
          </p:nvSpPr>
          <p:spPr bwMode="auto">
            <a:xfrm flipV="1">
              <a:off x="7609" y="6056"/>
              <a:ext cx="4135" cy="19"/>
            </a:xfrm>
            <a:prstGeom prst="line">
              <a:avLst/>
            </a:prstGeom>
            <a:ln>
              <a:tailEnd type="triangle" w="med" len="med"/>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charset="-122"/>
                <a:cs typeface="+mn-cs"/>
              </a:endParaRPr>
            </a:p>
          </p:txBody>
        </p:sp>
        <p:grpSp>
          <p:nvGrpSpPr>
            <p:cNvPr id="57" name="组合 56"/>
            <p:cNvGrpSpPr/>
            <p:nvPr/>
          </p:nvGrpSpPr>
          <p:grpSpPr>
            <a:xfrm>
              <a:off x="5457" y="1926"/>
              <a:ext cx="8619" cy="5568"/>
              <a:chOff x="3854" y="2553"/>
              <a:chExt cx="11100" cy="7203"/>
            </a:xfrm>
          </p:grpSpPr>
          <p:sp>
            <p:nvSpPr>
              <p:cNvPr id="58" name="Line 10"/>
              <p:cNvSpPr>
                <a:spLocks noChangeShapeType="1"/>
              </p:cNvSpPr>
              <p:nvPr/>
            </p:nvSpPr>
            <p:spPr bwMode="auto">
              <a:xfrm flipV="1">
                <a:off x="5504" y="4059"/>
                <a:ext cx="2414" cy="3084"/>
              </a:xfrm>
              <a:prstGeom prst="line">
                <a:avLst/>
              </a:prstGeom>
              <a:ln>
                <a:tailEnd type="triangle" w="med" len="med"/>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charset="-122"/>
                  <a:cs typeface="+mn-cs"/>
                </a:endParaRPr>
              </a:p>
            </p:txBody>
          </p:sp>
          <p:grpSp>
            <p:nvGrpSpPr>
              <p:cNvPr id="59" name="组合 58"/>
              <p:cNvGrpSpPr/>
              <p:nvPr/>
            </p:nvGrpSpPr>
            <p:grpSpPr>
              <a:xfrm>
                <a:off x="3854" y="2553"/>
                <a:ext cx="11100" cy="7203"/>
                <a:chOff x="3854" y="2553"/>
                <a:chExt cx="11100" cy="7203"/>
              </a:xfrm>
            </p:grpSpPr>
            <p:sp>
              <p:nvSpPr>
                <p:cNvPr id="60" name="Line 20"/>
                <p:cNvSpPr>
                  <a:spLocks noChangeShapeType="1"/>
                </p:cNvSpPr>
                <p:nvPr/>
              </p:nvSpPr>
              <p:spPr bwMode="auto">
                <a:xfrm flipH="1">
                  <a:off x="6625" y="8524"/>
                  <a:ext cx="5325" cy="3"/>
                </a:xfrm>
                <a:prstGeom prst="line">
                  <a:avLst/>
                </a:prstGeom>
                <a:ln>
                  <a:tailEnd type="triangle" w="med" len="med"/>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charset="-122"/>
                    <a:cs typeface="+mn-cs"/>
                  </a:endParaRPr>
                </a:p>
              </p:txBody>
            </p:sp>
            <p:grpSp>
              <p:nvGrpSpPr>
                <p:cNvPr id="61" name="组合 60"/>
                <p:cNvGrpSpPr/>
                <p:nvPr/>
              </p:nvGrpSpPr>
              <p:grpSpPr>
                <a:xfrm>
                  <a:off x="3854" y="2553"/>
                  <a:ext cx="11100" cy="7203"/>
                  <a:chOff x="3854" y="2553"/>
                  <a:chExt cx="11100" cy="7203"/>
                </a:xfrm>
              </p:grpSpPr>
              <p:sp>
                <p:nvSpPr>
                  <p:cNvPr id="62" name="Text Box 5"/>
                  <p:cNvSpPr txBox="1">
                    <a:spLocks noChangeArrowheads="1"/>
                  </p:cNvSpPr>
                  <p:nvPr/>
                </p:nvSpPr>
                <p:spPr bwMode="auto">
                  <a:xfrm>
                    <a:off x="8141" y="4421"/>
                    <a:ext cx="2541" cy="740"/>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b="1" i="0" u="none" strike="noStrike" kern="1200" cap="none" spc="0" normalizeH="0" baseline="0" noProof="0">
                        <a:ln>
                          <a:noFill/>
                        </a:ln>
                        <a:solidFill>
                          <a:schemeClr val="tx1"/>
                        </a:solidFill>
                        <a:effectLst/>
                        <a:uLnTx/>
                        <a:uFillTx/>
                        <a:latin typeface="等线"/>
                        <a:ea typeface="微软雅黑" panose="020B0503020204020204" charset="-122"/>
                        <a:cs typeface="+mn-cs"/>
                      </a:rPr>
                      <a:t>（立法权）</a:t>
                    </a:r>
                  </a:p>
                </p:txBody>
              </p:sp>
              <p:sp>
                <p:nvSpPr>
                  <p:cNvPr id="63" name="Text Box 6"/>
                  <p:cNvSpPr txBox="1">
                    <a:spLocks noChangeArrowheads="1"/>
                  </p:cNvSpPr>
                  <p:nvPr/>
                </p:nvSpPr>
                <p:spPr bwMode="auto">
                  <a:xfrm>
                    <a:off x="12158" y="9015"/>
                    <a:ext cx="2796" cy="740"/>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en-US" altLang="zh-CN" sz="16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 </a:t>
                    </a:r>
                    <a:r>
                      <a:rPr kumimoji="0" lang="zh-CN" altLang="en-US"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（行政权）</a:t>
                    </a:r>
                  </a:p>
                </p:txBody>
              </p:sp>
              <p:sp>
                <p:nvSpPr>
                  <p:cNvPr id="64" name="Text Box 9"/>
                  <p:cNvSpPr txBox="1">
                    <a:spLocks noChangeArrowheads="1"/>
                  </p:cNvSpPr>
                  <p:nvPr/>
                </p:nvSpPr>
                <p:spPr bwMode="auto">
                  <a:xfrm rot="18497236">
                    <a:off x="4326" y="4730"/>
                    <a:ext cx="3352" cy="758"/>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议会选举产生</a:t>
                    </a:r>
                  </a:p>
                </p:txBody>
              </p:sp>
              <p:sp>
                <p:nvSpPr>
                  <p:cNvPr id="65" name="Line 14"/>
                  <p:cNvSpPr>
                    <a:spLocks noChangeShapeType="1"/>
                  </p:cNvSpPr>
                  <p:nvPr/>
                </p:nvSpPr>
                <p:spPr bwMode="auto">
                  <a:xfrm flipH="1" flipV="1">
                    <a:off x="10632" y="4565"/>
                    <a:ext cx="2160" cy="2816"/>
                  </a:xfrm>
                  <a:prstGeom prst="line">
                    <a:avLst/>
                  </a:prstGeom>
                  <a:ln>
                    <a:tailEnd type="triangle" w="med" len="med"/>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charset="-122"/>
                      <a:cs typeface="+mn-cs"/>
                    </a:endParaRPr>
                  </a:p>
                </p:txBody>
              </p:sp>
              <p:sp>
                <p:nvSpPr>
                  <p:cNvPr id="66" name="Text Box 15"/>
                  <p:cNvSpPr txBox="1">
                    <a:spLocks noChangeArrowheads="1"/>
                  </p:cNvSpPr>
                  <p:nvPr/>
                </p:nvSpPr>
                <p:spPr bwMode="auto">
                  <a:xfrm rot="3224669">
                    <a:off x="10711" y="5677"/>
                    <a:ext cx="3269" cy="758"/>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对议会负责</a:t>
                    </a:r>
                  </a:p>
                </p:txBody>
              </p:sp>
              <p:sp>
                <p:nvSpPr>
                  <p:cNvPr id="67" name="Rectangle 2"/>
                  <p:cNvSpPr>
                    <a:spLocks noChangeArrowheads="1"/>
                  </p:cNvSpPr>
                  <p:nvPr/>
                </p:nvSpPr>
                <p:spPr bwMode="auto">
                  <a:xfrm>
                    <a:off x="8080" y="2873"/>
                    <a:ext cx="2663" cy="1303"/>
                  </a:xfrm>
                  <a:prstGeom prst="rect">
                    <a:avLst/>
                  </a:prstGeom>
                  <a:solidFill>
                    <a:srgbClr val="FFFF00"/>
                  </a:solidFill>
                  <a:ln w="9525">
                    <a:solidFill>
                      <a:schemeClr val="tx1"/>
                    </a:solidFill>
                    <a:miter lim="800000"/>
                  </a:ln>
                </p:spPr>
                <p:txBody>
                  <a:bodyPr wrap="none"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tx1"/>
                        </a:solidFill>
                        <a:effectLst/>
                        <a:uLnTx/>
                        <a:uFillTx/>
                        <a:latin typeface="等线"/>
                        <a:ea typeface="微软雅黑" panose="020B0503020204020204" charset="-122"/>
                        <a:cs typeface="+mn-cs"/>
                      </a:rPr>
                      <a:t>议会</a:t>
                    </a:r>
                  </a:p>
                </p:txBody>
              </p:sp>
              <p:sp>
                <p:nvSpPr>
                  <p:cNvPr id="68" name="Rectangle 3"/>
                  <p:cNvSpPr>
                    <a:spLocks noChangeArrowheads="1"/>
                  </p:cNvSpPr>
                  <p:nvPr/>
                </p:nvSpPr>
                <p:spPr bwMode="auto">
                  <a:xfrm>
                    <a:off x="3926" y="7562"/>
                    <a:ext cx="2451" cy="1231"/>
                  </a:xfrm>
                  <a:prstGeom prst="rect">
                    <a:avLst/>
                  </a:prstGeom>
                  <a:solidFill>
                    <a:srgbClr val="FFFF00"/>
                  </a:solidFill>
                  <a:ln w="9525">
                    <a:solidFill>
                      <a:schemeClr val="tx1"/>
                    </a:solidFill>
                    <a:miter lim="800000"/>
                  </a:ln>
                </p:spPr>
                <p:txBody>
                  <a:bodyPr wrap="none"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tx1"/>
                        </a:solidFill>
                        <a:effectLst/>
                        <a:uLnTx/>
                        <a:uFillTx/>
                        <a:latin typeface="等线"/>
                        <a:ea typeface="微软雅黑" panose="020B0503020204020204" charset="-122"/>
                        <a:cs typeface="+mn-cs"/>
                      </a:rPr>
                      <a:t>总统</a:t>
                    </a:r>
                  </a:p>
                </p:txBody>
              </p:sp>
              <p:sp>
                <p:nvSpPr>
                  <p:cNvPr id="69" name="Rectangle 4"/>
                  <p:cNvSpPr>
                    <a:spLocks noChangeArrowheads="1"/>
                  </p:cNvSpPr>
                  <p:nvPr/>
                </p:nvSpPr>
                <p:spPr bwMode="auto">
                  <a:xfrm>
                    <a:off x="12322" y="7541"/>
                    <a:ext cx="2467" cy="1229"/>
                  </a:xfrm>
                  <a:prstGeom prst="rect">
                    <a:avLst/>
                  </a:prstGeom>
                  <a:solidFill>
                    <a:srgbClr val="FFFF00"/>
                  </a:solidFill>
                  <a:ln w="9525">
                    <a:solidFill>
                      <a:schemeClr val="tx1"/>
                    </a:solidFill>
                    <a:miter lim="800000"/>
                  </a:ln>
                </p:spPr>
                <p:txBody>
                  <a:bodyPr wrap="none"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chemeClr val="tx1"/>
                        </a:solidFill>
                        <a:effectLst/>
                        <a:uLnTx/>
                        <a:uFillTx/>
                        <a:latin typeface="等线"/>
                        <a:ea typeface="微软雅黑" panose="020B0503020204020204" charset="-122"/>
                        <a:cs typeface="+mn-cs"/>
                      </a:rPr>
                      <a:t>内阁</a:t>
                    </a:r>
                  </a:p>
                </p:txBody>
              </p:sp>
              <p:sp>
                <p:nvSpPr>
                  <p:cNvPr id="70" name="AutoShape 7"/>
                  <p:cNvSpPr/>
                  <p:nvPr/>
                </p:nvSpPr>
                <p:spPr bwMode="auto">
                  <a:xfrm>
                    <a:off x="11090" y="2553"/>
                    <a:ext cx="127" cy="2011"/>
                  </a:xfrm>
                  <a:prstGeom prst="leftBrace">
                    <a:avLst>
                      <a:gd name="adj1" fmla="val 125000"/>
                      <a:gd name="adj2" fmla="val 50000"/>
                    </a:avLst>
                  </a:prstGeom>
                  <a:noFill/>
                  <a:ln w="22225" cmpd="sng">
                    <a:solidFill>
                      <a:schemeClr val="tx1"/>
                    </a:solidFill>
                    <a:round/>
                  </a:ln>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ct val="0"/>
                      </a:spcAft>
                      <a:buClrTx/>
                      <a:buSzTx/>
                      <a:buFontTx/>
                      <a:buNone/>
                      <a:defRPr/>
                    </a:pPr>
                    <a:endParaRPr kumimoji="0" lang="zh-CN" altLang="en-US" sz="2000" b="1" i="0" u="none" strike="noStrike" kern="1200" cap="none" spc="0" normalizeH="0" baseline="0" noProof="0">
                      <a:ln>
                        <a:noFill/>
                      </a:ln>
                      <a:solidFill>
                        <a:schemeClr val="tx1"/>
                      </a:solidFill>
                      <a:effectLst>
                        <a:outerShdw blurRad="38100" dist="38100" dir="2700000" algn="tl">
                          <a:srgbClr val="C0C0C0"/>
                        </a:outerShdw>
                      </a:effectLst>
                      <a:uLnTx/>
                      <a:uFillTx/>
                      <a:latin typeface="Arial" panose="020B0604020202020204" pitchFamily="34" charset="0"/>
                      <a:ea typeface="微软雅黑" panose="020B0503020204020204" charset="-122"/>
                      <a:cs typeface="+mn-cs"/>
                    </a:endParaRPr>
                  </a:p>
                </p:txBody>
              </p:sp>
              <p:sp>
                <p:nvSpPr>
                  <p:cNvPr id="71" name="Line 8"/>
                  <p:cNvSpPr>
                    <a:spLocks noChangeShapeType="1"/>
                  </p:cNvSpPr>
                  <p:nvPr/>
                </p:nvSpPr>
                <p:spPr bwMode="auto">
                  <a:xfrm flipH="1">
                    <a:off x="5138" y="3749"/>
                    <a:ext cx="2502" cy="3168"/>
                  </a:xfrm>
                  <a:prstGeom prst="line">
                    <a:avLst/>
                  </a:prstGeom>
                  <a:ln>
                    <a:tailEnd type="triangle" w="med" len="med"/>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10600030101010101" charset="-122"/>
                      <a:cs typeface="+mn-cs"/>
                    </a:endParaRPr>
                  </a:p>
                </p:txBody>
              </p:sp>
              <p:sp>
                <p:nvSpPr>
                  <p:cNvPr id="72" name="Text Box 13"/>
                  <p:cNvSpPr txBox="1">
                    <a:spLocks noChangeArrowheads="1"/>
                  </p:cNvSpPr>
                  <p:nvPr/>
                </p:nvSpPr>
                <p:spPr bwMode="auto">
                  <a:xfrm>
                    <a:off x="7106" y="7156"/>
                    <a:ext cx="4486" cy="740"/>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任命（众议院同意）</a:t>
                    </a:r>
                  </a:p>
                </p:txBody>
              </p:sp>
              <p:sp>
                <p:nvSpPr>
                  <p:cNvPr id="73" name="Text Box 16"/>
                  <p:cNvSpPr txBox="1">
                    <a:spLocks noChangeArrowheads="1"/>
                  </p:cNvSpPr>
                  <p:nvPr/>
                </p:nvSpPr>
                <p:spPr bwMode="auto">
                  <a:xfrm>
                    <a:off x="11257" y="2553"/>
                    <a:ext cx="2468" cy="740"/>
                  </a:xfrm>
                  <a:prstGeom prst="rect">
                    <a:avLst/>
                  </a:prstGeom>
                  <a:solidFill>
                    <a:schemeClr val="accent2"/>
                  </a:solidFill>
                  <a:ln w="9525">
                    <a:solidFill>
                      <a:srgbClr val="FFFF00"/>
                    </a:solidFill>
                    <a:miter lim="800000"/>
                  </a:ln>
                </p:spPr>
                <p:txBody>
                  <a:bodyPr wrap="square">
                    <a:spAutoFit/>
                  </a:bodyPr>
                  <a:lstStyle/>
                  <a:p>
                    <a:pPr marL="0" marR="0" lvl="0" indent="0" algn="ctr" defTabSz="914400" rtl="0" eaLnBrk="1" fontAlgn="auto" latinLnBrk="0" hangingPunct="1">
                      <a:lnSpc>
                        <a:spcPct val="100000"/>
                      </a:lnSpc>
                      <a:spcBef>
                        <a:spcPct val="50000"/>
                      </a:spcBef>
                      <a:spcAft>
                        <a:spcPct val="0"/>
                      </a:spcAft>
                      <a:buClrTx/>
                      <a:buSzTx/>
                      <a:buFontTx/>
                      <a:buNone/>
                      <a:defRPr/>
                    </a:pPr>
                    <a:r>
                      <a:rPr kumimoji="0" lang="zh-CN" altLang="en-US"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参议院</a:t>
                    </a:r>
                  </a:p>
                </p:txBody>
              </p:sp>
              <p:sp>
                <p:nvSpPr>
                  <p:cNvPr id="74" name="Text Box 18"/>
                  <p:cNvSpPr txBox="1">
                    <a:spLocks noChangeArrowheads="1"/>
                  </p:cNvSpPr>
                  <p:nvPr/>
                </p:nvSpPr>
                <p:spPr bwMode="auto">
                  <a:xfrm>
                    <a:off x="11257" y="3749"/>
                    <a:ext cx="2468" cy="740"/>
                  </a:xfrm>
                  <a:prstGeom prst="rect">
                    <a:avLst/>
                  </a:prstGeom>
                  <a:solidFill>
                    <a:schemeClr val="accent2"/>
                  </a:solidFill>
                  <a:ln w="9525">
                    <a:solidFill>
                      <a:srgbClr val="FFFF00"/>
                    </a:solidFill>
                    <a:miter lim="800000"/>
                  </a:ln>
                </p:spPr>
                <p:txBody>
                  <a:bodyPr wrap="square">
                    <a:spAutoFit/>
                  </a:bodyPr>
                  <a:lstStyle/>
                  <a:p>
                    <a:pPr marL="0" marR="0" lvl="0" indent="0" algn="ctr" defTabSz="914400" rtl="0" eaLnBrk="1" fontAlgn="auto" latinLnBrk="0" hangingPunct="1">
                      <a:lnSpc>
                        <a:spcPct val="100000"/>
                      </a:lnSpc>
                      <a:spcBef>
                        <a:spcPct val="50000"/>
                      </a:spcBef>
                      <a:spcAft>
                        <a:spcPct val="0"/>
                      </a:spcAft>
                      <a:buClrTx/>
                      <a:buSzTx/>
                      <a:buFontTx/>
                      <a:buNone/>
                      <a:defRPr/>
                    </a:pPr>
                    <a:r>
                      <a:rPr kumimoji="0" lang="zh-CN" altLang="en-US"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众议院</a:t>
                    </a:r>
                  </a:p>
                </p:txBody>
              </p:sp>
              <p:sp>
                <p:nvSpPr>
                  <p:cNvPr id="75" name="Text Box 21"/>
                  <p:cNvSpPr txBox="1">
                    <a:spLocks noChangeArrowheads="1"/>
                  </p:cNvSpPr>
                  <p:nvPr/>
                </p:nvSpPr>
                <p:spPr bwMode="auto">
                  <a:xfrm>
                    <a:off x="8457" y="8523"/>
                    <a:ext cx="1906" cy="740"/>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副署</a:t>
                    </a:r>
                  </a:p>
                </p:txBody>
              </p:sp>
              <p:sp>
                <p:nvSpPr>
                  <p:cNvPr id="76" name="Text Box 25"/>
                  <p:cNvSpPr txBox="1">
                    <a:spLocks noChangeArrowheads="1"/>
                  </p:cNvSpPr>
                  <p:nvPr/>
                </p:nvSpPr>
                <p:spPr bwMode="auto">
                  <a:xfrm rot="18451070">
                    <a:off x="5670" y="5204"/>
                    <a:ext cx="3352" cy="1328"/>
                  </a:xfrm>
                  <a:prstGeom prst="rect">
                    <a:avLst/>
                  </a:prstGeom>
                  <a:noFill/>
                  <a:ln w="9525">
                    <a:noFill/>
                    <a:miter lim="800000"/>
                  </a:ln>
                </p:spPr>
                <p:txBody>
                  <a:bodyPr wrap="square">
                    <a:spAutoFit/>
                  </a:body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zh-CN" altLang="en-US"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参议院同意可以解散众议院</a:t>
                    </a:r>
                  </a:p>
                </p:txBody>
              </p:sp>
              <p:sp>
                <p:nvSpPr>
                  <p:cNvPr id="77" name="Text Box 23"/>
                  <p:cNvSpPr txBox="1">
                    <a:spLocks noChangeArrowheads="1"/>
                  </p:cNvSpPr>
                  <p:nvPr/>
                </p:nvSpPr>
                <p:spPr bwMode="auto">
                  <a:xfrm>
                    <a:off x="3854" y="9016"/>
                    <a:ext cx="2597" cy="740"/>
                  </a:xfrm>
                  <a:prstGeom prst="rect">
                    <a:avLst/>
                  </a:prstGeom>
                  <a:noFill/>
                  <a:ln w="9525">
                    <a:noFill/>
                    <a:miter lim="800000"/>
                  </a:ln>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rPr>
                      <a:t>（行政权）</a:t>
                    </a:r>
                  </a:p>
                </p:txBody>
              </p:sp>
            </p:grpSp>
          </p:grpSp>
        </p:grpSp>
      </p:grpSp>
      <p:sp>
        <p:nvSpPr>
          <p:cNvPr id="7" name="文本框 6"/>
          <p:cNvSpPr txBox="1"/>
          <p:nvPr/>
        </p:nvSpPr>
        <p:spPr>
          <a:xfrm>
            <a:off x="705485" y="5286375"/>
            <a:ext cx="8246110" cy="565150"/>
          </a:xfrm>
          <a:prstGeom prst="rect">
            <a:avLst/>
          </a:prstGeom>
          <a:noFill/>
        </p:spPr>
        <p:txBody>
          <a:bodyPr wrap="square" rtlCol="0">
            <a:spAutoFit/>
          </a:bodyPr>
          <a:lstStyle/>
          <a:p>
            <a:pPr algn="l" fontAlgn="auto">
              <a:lnSpc>
                <a:spcPct val="110000"/>
              </a:lnSpc>
            </a:pP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特点：</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总统和参议院权力很大</a:t>
            </a:r>
          </a:p>
        </p:txBody>
      </p:sp>
      <p:sp>
        <p:nvSpPr>
          <p:cNvPr id="8" name="文本框 7"/>
          <p:cNvSpPr txBox="1"/>
          <p:nvPr/>
        </p:nvSpPr>
        <p:spPr>
          <a:xfrm>
            <a:off x="705485" y="5909310"/>
            <a:ext cx="10727055" cy="565150"/>
          </a:xfrm>
          <a:prstGeom prst="rect">
            <a:avLst/>
          </a:prstGeom>
          <a:noFill/>
        </p:spPr>
        <p:txBody>
          <a:bodyPr wrap="square" rtlCol="0">
            <a:spAutoFit/>
          </a:bodyPr>
          <a:lstStyle/>
          <a:p>
            <a:pPr algn="l" fontAlgn="auto">
              <a:lnSpc>
                <a:spcPct val="110000"/>
              </a:lnSpc>
            </a:pP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意义：</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共和制的确立和巩固，使法国社会得到稳定发展。</a:t>
            </a:r>
            <a:endParaRPr kumimoji="0" lang="en-US" altLang="zh-CN"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9" name="文本框 8"/>
          <p:cNvSpPr txBox="1"/>
          <p:nvPr/>
        </p:nvSpPr>
        <p:spPr>
          <a:xfrm>
            <a:off x="3321050" y="795020"/>
            <a:ext cx="5549265" cy="521970"/>
          </a:xfrm>
          <a:prstGeom prst="rect">
            <a:avLst/>
          </a:prstGeom>
          <a:noFill/>
        </p:spPr>
        <p:txBody>
          <a:bodyPr wrap="none" rtlCol="0">
            <a:spAutoFit/>
          </a:bodyPr>
          <a:lstStyle/>
          <a:p>
            <a:pPr algn="l"/>
            <a:r>
              <a:rPr kumimoji="0" lang="en-US" altLang="zh-CN"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1875</a:t>
            </a: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年《法兰西第三共和国宪法》</a:t>
            </a:r>
          </a:p>
        </p:txBody>
      </p:sp>
      <p:sp>
        <p:nvSpPr>
          <p:cNvPr id="10" name="椭圆 9"/>
          <p:cNvSpPr/>
          <p:nvPr/>
        </p:nvSpPr>
        <p:spPr>
          <a:xfrm rot="2820000">
            <a:off x="6568440" y="2721610"/>
            <a:ext cx="1503045" cy="82042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cstate="print">
            <a:alphaModFix amt="1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三、民主和自由的扩展：</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资本主义的扩展</a:t>
              </a:r>
            </a:p>
          </p:txBody>
        </p:sp>
        <p:sp>
          <p:nvSpPr>
            <p:cNvPr id="4" name="流程图: 文档 3"/>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121285" y="1023620"/>
            <a:ext cx="6744335" cy="3408045"/>
          </a:xfrm>
          <a:prstGeom prst="rect">
            <a:avLst/>
          </a:prstGeom>
          <a:solidFill>
            <a:schemeClr val="accent4">
              <a:lumMod val="20000"/>
              <a:lumOff val="80000"/>
            </a:schemeClr>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ctr" fontAlgn="auto">
              <a:lnSpc>
                <a:spcPct val="110000"/>
              </a:lnSpc>
            </a:pPr>
            <a:r>
              <a:rPr sz="2800" b="1">
                <a:latin typeface="楷体" panose="02010609060101010101" charset="-122"/>
                <a:ea typeface="楷体" panose="02010609060101010101" charset="-122"/>
                <a:cs typeface="楷体" panose="02010609060101010101" charset="-122"/>
                <a:sym typeface="+mn-ea"/>
              </a:rPr>
              <a:t>一、广兴会议，万机决于公论；</a:t>
            </a:r>
          </a:p>
          <a:p>
            <a:pPr algn="ctr" fontAlgn="auto">
              <a:lnSpc>
                <a:spcPct val="110000"/>
              </a:lnSpc>
            </a:pPr>
            <a:r>
              <a:rPr sz="2800" b="1">
                <a:latin typeface="楷体" panose="02010609060101010101" charset="-122"/>
                <a:ea typeface="楷体" panose="02010609060101010101" charset="-122"/>
                <a:cs typeface="楷体" panose="02010609060101010101" charset="-122"/>
                <a:sym typeface="+mn-ea"/>
              </a:rPr>
              <a:t>二、上下一心，大展经纶；</a:t>
            </a:r>
          </a:p>
          <a:p>
            <a:pPr algn="ctr" fontAlgn="auto">
              <a:lnSpc>
                <a:spcPct val="110000"/>
              </a:lnSpc>
            </a:pPr>
            <a:r>
              <a:rPr sz="2800" b="1">
                <a:latin typeface="楷体" panose="02010609060101010101" charset="-122"/>
                <a:ea typeface="楷体" panose="02010609060101010101" charset="-122"/>
                <a:cs typeface="楷体" panose="02010609060101010101" charset="-122"/>
                <a:sym typeface="+mn-ea"/>
              </a:rPr>
              <a:t>三、官武一途，以至庶民，各遂其志，务使人心不倦；</a:t>
            </a:r>
          </a:p>
          <a:p>
            <a:pPr algn="ctr" fontAlgn="auto">
              <a:lnSpc>
                <a:spcPct val="110000"/>
              </a:lnSpc>
            </a:pPr>
            <a:r>
              <a:rPr sz="2800" b="1">
                <a:latin typeface="楷体" panose="02010609060101010101" charset="-122"/>
                <a:ea typeface="楷体" panose="02010609060101010101" charset="-122"/>
                <a:cs typeface="楷体" panose="02010609060101010101" charset="-122"/>
                <a:sym typeface="+mn-ea"/>
              </a:rPr>
              <a:t>四、破旧来之陋习，基天地之公道；</a:t>
            </a:r>
          </a:p>
          <a:p>
            <a:pPr algn="ctr" fontAlgn="auto">
              <a:lnSpc>
                <a:spcPct val="110000"/>
              </a:lnSpc>
            </a:pPr>
            <a:r>
              <a:rPr sz="2800" b="1">
                <a:latin typeface="楷体" panose="02010609060101010101" charset="-122"/>
                <a:ea typeface="楷体" panose="02010609060101010101" charset="-122"/>
                <a:cs typeface="楷体" panose="02010609060101010101" charset="-122"/>
                <a:sym typeface="+mn-ea"/>
              </a:rPr>
              <a:t>五、</a:t>
            </a:r>
            <a:r>
              <a:rPr sz="2800" b="1">
                <a:solidFill>
                  <a:srgbClr val="C00000"/>
                </a:solidFill>
                <a:latin typeface="楷体" panose="02010609060101010101" charset="-122"/>
                <a:ea typeface="楷体" panose="02010609060101010101" charset="-122"/>
                <a:cs typeface="楷体" panose="02010609060101010101" charset="-122"/>
                <a:sym typeface="+mn-ea"/>
              </a:rPr>
              <a:t>求知识于世界，大振皇基</a:t>
            </a:r>
            <a:r>
              <a:rPr sz="2800" b="1">
                <a:latin typeface="楷体" panose="02010609060101010101" charset="-122"/>
                <a:ea typeface="楷体" panose="02010609060101010101" charset="-122"/>
                <a:cs typeface="楷体" panose="02010609060101010101" charset="-122"/>
                <a:sym typeface="+mn-ea"/>
              </a:rPr>
              <a:t>。</a:t>
            </a:r>
          </a:p>
          <a:p>
            <a:pPr algn="ctr" fontAlgn="auto">
              <a:lnSpc>
                <a:spcPct val="110000"/>
              </a:lnSpc>
            </a:pPr>
            <a:r>
              <a:rPr lang="en-US" altLang="zh-CN" sz="2800">
                <a:solidFill>
                  <a:srgbClr val="0000CC"/>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a:solidFill>
                  <a:srgbClr val="0000CC"/>
                </a:solidFill>
                <a:latin typeface="黑体" panose="02010609060101010101" pitchFamily="49" charset="-122"/>
                <a:ea typeface="黑体" panose="02010609060101010101" pitchFamily="49" charset="-122"/>
                <a:cs typeface="黑体" panose="02010609060101010101" pitchFamily="49" charset="-122"/>
                <a:sym typeface="+mn-ea"/>
              </a:rPr>
              <a:t>明治天皇：</a:t>
            </a:r>
            <a:r>
              <a:rPr lang="zh-CN" sz="2800">
                <a:solidFill>
                  <a:srgbClr val="0000CC"/>
                </a:solidFill>
                <a:latin typeface="黑体" panose="02010609060101010101" pitchFamily="49" charset="-122"/>
                <a:ea typeface="黑体" panose="02010609060101010101" pitchFamily="49" charset="-122"/>
                <a:cs typeface="黑体" panose="02010609060101010101" pitchFamily="49" charset="-122"/>
                <a:sym typeface="+mn-ea"/>
              </a:rPr>
              <a:t>《五条誓文》 </a:t>
            </a:r>
          </a:p>
        </p:txBody>
      </p:sp>
      <p:sp>
        <p:nvSpPr>
          <p:cNvPr id="5" name="文本框 4"/>
          <p:cNvSpPr txBox="1"/>
          <p:nvPr/>
        </p:nvSpPr>
        <p:spPr>
          <a:xfrm>
            <a:off x="1713865" y="5094605"/>
            <a:ext cx="8764905" cy="583565"/>
          </a:xfrm>
          <a:prstGeom prst="rect">
            <a:avLst/>
          </a:prstGeom>
          <a:noFill/>
        </p:spPr>
        <p:txBody>
          <a:bodyPr wrap="none" rtlCol="0">
            <a:spAutoFit/>
          </a:bodyPr>
          <a:lstStyle/>
          <a:p>
            <a:pPr algn="l"/>
            <a:r>
              <a:rPr lang="en-US" sz="3200" b="1">
                <a:latin typeface="黑体" panose="02010609060101010101" pitchFamily="49" charset="-122"/>
                <a:ea typeface="黑体" panose="02010609060101010101" pitchFamily="49" charset="-122"/>
                <a:cs typeface="黑体" panose="02010609060101010101" pitchFamily="49" charset="-122"/>
                <a:sym typeface="+mn-ea"/>
              </a:rPr>
              <a:t>19</a:t>
            </a:r>
            <a:r>
              <a:rPr lang="zh-CN" altLang="en-US" sz="3200" b="1">
                <a:latin typeface="黑体" panose="02010609060101010101" pitchFamily="49" charset="-122"/>
                <a:ea typeface="黑体" panose="02010609060101010101" pitchFamily="49" charset="-122"/>
                <a:cs typeface="黑体" panose="02010609060101010101" pitchFamily="49" charset="-122"/>
                <a:sym typeface="+mn-ea"/>
              </a:rPr>
              <a:t>世纪，资本主义在全球范围内继续扩展</a:t>
            </a:r>
            <a:r>
              <a:rPr lang="en-US" altLang="zh-CN" sz="3200" b="1">
                <a:latin typeface="黑体" panose="02010609060101010101" pitchFamily="49" charset="-122"/>
                <a:ea typeface="黑体" panose="02010609060101010101" pitchFamily="49" charset="-122"/>
                <a:cs typeface="黑体" panose="02010609060101010101" pitchFamily="49" charset="-122"/>
                <a:sym typeface="+mn-ea"/>
              </a:rPr>
              <a:t>......</a:t>
            </a:r>
          </a:p>
        </p:txBody>
      </p:sp>
      <p:pic>
        <p:nvPicPr>
          <p:cNvPr id="7" name="图片 6"/>
          <p:cNvPicPr>
            <a:picLocks noChangeAspect="1"/>
          </p:cNvPicPr>
          <p:nvPr>
            <p:custDataLst>
              <p:tags r:id="rId1"/>
            </p:custDataLst>
          </p:nvPr>
        </p:nvPicPr>
        <p:blipFill>
          <a:blip r:embed="rId4" cstate="print"/>
          <a:stretch>
            <a:fillRect/>
          </a:stretch>
        </p:blipFill>
        <p:spPr>
          <a:xfrm>
            <a:off x="7180580" y="963930"/>
            <a:ext cx="4702175" cy="3526790"/>
          </a:xfrm>
          <a:prstGeom prst="rect">
            <a:avLst/>
          </a:prstGeom>
          <a:effectLst>
            <a:outerShdw blurRad="50800" dist="635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cstate="print">
            <a:alphaModFix amt="1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三、民主和自由的扩展：</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资本主义的扩展</a:t>
              </a:r>
            </a:p>
          </p:txBody>
        </p:sp>
        <p:sp>
          <p:nvSpPr>
            <p:cNvPr id="4" name="流程图: 文档 3"/>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7" name="表格 6"/>
          <p:cNvGraphicFramePr>
            <a:graphicFrameLocks noGrp="1"/>
          </p:cNvGraphicFramePr>
          <p:nvPr>
            <p:custDataLst>
              <p:tags r:id="rId1"/>
            </p:custDataLst>
          </p:nvPr>
        </p:nvGraphicFramePr>
        <p:xfrm>
          <a:off x="180023" y="851218"/>
          <a:ext cx="11744325" cy="2523490"/>
        </p:xfrm>
        <a:graphic>
          <a:graphicData uri="http://schemas.openxmlformats.org/drawingml/2006/table">
            <a:tbl>
              <a:tblPr firstRow="1" bandRow="1">
                <a:tableStyleId>{5C22544A-7EE6-4342-B048-85BDC9FD1C3A}</a:tableStyleId>
              </a:tblPr>
              <a:tblGrid>
                <a:gridCol w="740410"/>
                <a:gridCol w="1519555"/>
                <a:gridCol w="1076960"/>
                <a:gridCol w="1496060"/>
                <a:gridCol w="6911340"/>
              </a:tblGrid>
              <a:tr h="822960">
                <a:tc>
                  <a:txBody>
                    <a:bodyPr/>
                    <a:lstStyle/>
                    <a:p>
                      <a:r>
                        <a:rPr lang="zh-CN" altLang="en-US" sz="2400" b="1" dirty="0" smtClean="0">
                          <a:solidFill>
                            <a:schemeClr val="tx1"/>
                          </a:solidFill>
                        </a:rPr>
                        <a:t>国家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事件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原因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经过（或内容）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影响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00530">
                <a:tc>
                  <a:txBody>
                    <a:bodyPr/>
                    <a:lstStyle/>
                    <a:p>
                      <a:r>
                        <a:rPr lang="zh-CN" altLang="en-US" sz="2400" b="1" dirty="0" smtClean="0">
                          <a:solidFill>
                            <a:schemeClr val="tx1"/>
                          </a:solidFill>
                        </a:rPr>
                        <a:t>俄国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2400" b="1" dirty="0" smtClean="0">
                          <a:solidFill>
                            <a:schemeClr val="tx1"/>
                          </a:solidFill>
                        </a:rPr>
                        <a:t>1861</a:t>
                      </a:r>
                      <a:r>
                        <a:rPr lang="zh-CN" altLang="en-US" sz="2400" b="1" dirty="0" smtClean="0">
                          <a:solidFill>
                            <a:schemeClr val="tx1"/>
                          </a:solidFill>
                        </a:rPr>
                        <a:t>年废除农奴制改革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统治危机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endParaRPr kumimoji="0" lang="zh-CN" altLang="en-US" sz="2400" b="1" i="0" u="sng"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文本框 10"/>
          <p:cNvSpPr txBox="1"/>
          <p:nvPr/>
        </p:nvSpPr>
        <p:spPr>
          <a:xfrm>
            <a:off x="438150" y="3627120"/>
            <a:ext cx="6744335" cy="2866390"/>
          </a:xfrm>
          <a:prstGeom prst="rect">
            <a:avLst/>
          </a:prstGeom>
          <a:solidFill>
            <a:schemeClr val="accent4">
              <a:lumMod val="20000"/>
              <a:lumOff val="80000"/>
            </a:schemeClr>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l" fontAlgn="auto">
              <a:lnSpc>
                <a:spcPct val="110000"/>
              </a:lnSpc>
            </a:pPr>
            <a:r>
              <a:rPr lang="en-US" sz="2800" b="1">
                <a:latin typeface="楷体" panose="02010609060101010101" charset="-122"/>
                <a:ea typeface="楷体" panose="02010609060101010101" charset="-122"/>
                <a:cs typeface="楷体" panose="02010609060101010101" charset="-122"/>
                <a:sym typeface="+mn-ea"/>
              </a:rPr>
              <a:t>    </a:t>
            </a:r>
            <a:r>
              <a:rPr sz="2800" b="1">
                <a:latin typeface="楷体" panose="02010609060101010101" charset="-122"/>
                <a:ea typeface="楷体" panose="02010609060101010101" charset="-122"/>
                <a:cs typeface="楷体" panose="02010609060101010101" charset="-122"/>
                <a:sym typeface="+mn-ea"/>
              </a:rPr>
              <a:t>由于耕地减少,经济上不能自立，他们不得不在受奴役的条件下</a:t>
            </a:r>
            <a:r>
              <a:rPr sz="2800" b="1">
                <a:solidFill>
                  <a:srgbClr val="C00000"/>
                </a:solidFill>
                <a:latin typeface="楷体" panose="02010609060101010101" charset="-122"/>
                <a:ea typeface="楷体" panose="02010609060101010101" charset="-122"/>
                <a:cs typeface="楷体" panose="02010609060101010101" charset="-122"/>
                <a:sym typeface="+mn-ea"/>
              </a:rPr>
              <a:t>向地主租地</a:t>
            </a:r>
            <a:r>
              <a:rPr sz="2800" b="1">
                <a:latin typeface="楷体" panose="02010609060101010101" charset="-122"/>
                <a:ea typeface="楷体" panose="02010609060101010101" charset="-122"/>
                <a:cs typeface="楷体" panose="02010609060101010101" charset="-122"/>
                <a:sym typeface="+mn-ea"/>
              </a:rPr>
              <a:t>。获得“解放"的农民又在“工役制”或“对分制”的形式下,</a:t>
            </a:r>
            <a:r>
              <a:rPr lang="zh-CN" sz="2800" b="1">
                <a:latin typeface="楷体" panose="02010609060101010101" charset="-122"/>
                <a:ea typeface="楷体" panose="02010609060101010101" charset="-122"/>
                <a:cs typeface="楷体" panose="02010609060101010101" charset="-122"/>
                <a:sym typeface="+mn-ea"/>
              </a:rPr>
              <a:t>重新</a:t>
            </a:r>
            <a:r>
              <a:rPr sz="2800" b="1">
                <a:solidFill>
                  <a:srgbClr val="C00000"/>
                </a:solidFill>
                <a:latin typeface="楷体" panose="02010609060101010101" charset="-122"/>
                <a:ea typeface="楷体" panose="02010609060101010101" charset="-122"/>
                <a:cs typeface="楷体" panose="02010609060101010101" charset="-122"/>
                <a:sym typeface="+mn-ea"/>
              </a:rPr>
              <a:t>遭受地主的盘剥</a:t>
            </a:r>
            <a:r>
              <a:rPr sz="2800" b="1">
                <a:latin typeface="楷体" panose="02010609060101010101" charset="-122"/>
                <a:ea typeface="楷体" panose="02010609060101010101" charset="-122"/>
                <a:cs typeface="楷体" panose="02010609060101010101" charset="-122"/>
                <a:sym typeface="+mn-ea"/>
              </a:rPr>
              <a:t>。这些剥削方式都是农奴制的残余</a:t>
            </a:r>
            <a:r>
              <a:rPr lang="zh-CN" sz="2800" b="1">
                <a:latin typeface="楷体" panose="02010609060101010101" charset="-122"/>
                <a:ea typeface="楷体" panose="02010609060101010101" charset="-122"/>
                <a:cs typeface="楷体" panose="02010609060101010101" charset="-122"/>
                <a:sym typeface="+mn-ea"/>
              </a:rPr>
              <a:t>。</a:t>
            </a:r>
          </a:p>
          <a:p>
            <a:pPr algn="l" fontAlgn="auto">
              <a:lnSpc>
                <a:spcPct val="110000"/>
              </a:lnSpc>
            </a:pPr>
            <a:r>
              <a:rPr lang="en-US" altLang="zh-CN" sz="2400" b="1">
                <a:latin typeface="楷体" panose="02010609060101010101" charset="-122"/>
                <a:ea typeface="楷体" panose="02010609060101010101" charset="-122"/>
                <a:cs typeface="楷体" panose="02010609060101010101" charset="-122"/>
                <a:sym typeface="+mn-ea"/>
              </a:rPr>
              <a:t>                  ——</a:t>
            </a:r>
            <a:r>
              <a:rPr lang="zh-CN" altLang="en-US" sz="2400" b="1">
                <a:latin typeface="楷体" panose="02010609060101010101" charset="-122"/>
                <a:ea typeface="楷体" panose="02010609060101010101" charset="-122"/>
                <a:cs typeface="楷体" panose="02010609060101010101" charset="-122"/>
                <a:sym typeface="+mn-ea"/>
              </a:rPr>
              <a:t>《世界史</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cs typeface="楷体" panose="02010609060101010101" charset="-122"/>
                <a:sym typeface="+mn-ea"/>
              </a:rPr>
              <a:t>近代史编》</a:t>
            </a:r>
            <a:r>
              <a:rPr lang="zh-CN" sz="2400" b="1">
                <a:latin typeface="楷体" panose="02010609060101010101" charset="-122"/>
                <a:ea typeface="楷体" panose="02010609060101010101" charset="-122"/>
                <a:cs typeface="楷体" panose="02010609060101010101" charset="-122"/>
                <a:sym typeface="+mn-ea"/>
              </a:rPr>
              <a:t> </a:t>
            </a:r>
          </a:p>
        </p:txBody>
      </p:sp>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489825" y="3627120"/>
            <a:ext cx="4217670" cy="2973705"/>
          </a:xfrm>
          <a:prstGeom prst="roundRect">
            <a:avLst/>
          </a:prstGeom>
          <a:effectLst>
            <a:outerShdw blurRad="50800" dist="63500" dir="3600000" algn="tl" rotWithShape="0">
              <a:prstClr val="black">
                <a:alpha val="40000"/>
              </a:prstClr>
            </a:outerShdw>
          </a:effectLst>
        </p:spPr>
      </p:pic>
      <p:sp>
        <p:nvSpPr>
          <p:cNvPr id="5" name="文本框 4"/>
          <p:cNvSpPr txBox="1"/>
          <p:nvPr/>
        </p:nvSpPr>
        <p:spPr>
          <a:xfrm>
            <a:off x="3564890" y="1697990"/>
            <a:ext cx="1476375"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农奴制</a:t>
            </a: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改革</a:t>
            </a: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其他改革</a:t>
            </a: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p:txBody>
      </p:sp>
      <p:sp>
        <p:nvSpPr>
          <p:cNvPr id="10" name="文本框 9"/>
          <p:cNvSpPr txBox="1"/>
          <p:nvPr/>
        </p:nvSpPr>
        <p:spPr>
          <a:xfrm>
            <a:off x="4999990" y="1659255"/>
            <a:ext cx="6707505" cy="134683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0000CC"/>
                </a:solidFill>
                <a:effectLst/>
                <a:uLnTx/>
                <a:uFillTx/>
                <a:latin typeface="黑体" panose="02010609060101010101" pitchFamily="49" charset="-122"/>
                <a:ea typeface="黑体" panose="02010609060101010101" pitchFamily="49" charset="-122"/>
                <a:sym typeface="+mn-ea"/>
              </a:rPr>
              <a:t>①性质</a:t>
            </a:r>
            <a:r>
              <a:rPr lang="zh-CN" altLang="en-US" sz="2400" b="1" noProof="0" dirty="0" smtClean="0">
                <a:ln>
                  <a:noFill/>
                </a:ln>
                <a:solidFill>
                  <a:srgbClr val="0000CC"/>
                </a:solidFill>
                <a:effectLst/>
                <a:uLnTx/>
                <a:uFillTx/>
                <a:latin typeface="宋体" panose="02010600030101010101" pitchFamily="2" charset="-122"/>
                <a:ea typeface="宋体" panose="02010600030101010101" pitchFamily="2" charset="-122"/>
                <a:sym typeface="+mn-ea"/>
              </a:rPr>
              <a:t>：</a:t>
            </a:r>
          </a:p>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0000CC"/>
                </a:solidFill>
                <a:effectLst/>
                <a:uLnTx/>
                <a:uFillTx/>
                <a:latin typeface="黑体" panose="02010609060101010101" pitchFamily="49" charset="-122"/>
                <a:ea typeface="黑体" panose="02010609060101010101" pitchFamily="49" charset="-122"/>
                <a:sym typeface="+mn-ea"/>
              </a:rPr>
              <a:t>②意义</a:t>
            </a:r>
            <a:r>
              <a:rPr lang="zh-CN" altLang="en-US" sz="2400" b="1" noProof="0" dirty="0" smtClean="0">
                <a:ln>
                  <a:noFill/>
                </a:ln>
                <a:solidFill>
                  <a:srgbClr val="0000CC"/>
                </a:solidFill>
                <a:effectLst/>
                <a:uLnTx/>
                <a:uFillTx/>
                <a:latin typeface="宋体" panose="02010600030101010101" pitchFamily="2" charset="-122"/>
                <a:ea typeface="宋体" panose="02010600030101010101" pitchFamily="2" charset="-122"/>
                <a:sym typeface="+mn-ea"/>
              </a:rPr>
              <a:t>：</a:t>
            </a:r>
            <a:endParaRPr kumimoji="0" lang="zh-CN" altLang="en-US" sz="2400" b="1" i="0" u="none" strike="noStrike" kern="1200" cap="none" spc="0" normalizeH="0" baseline="0" noProof="0" dirty="0" smtClean="0">
              <a:ln>
                <a:noFill/>
              </a:ln>
              <a:solidFill>
                <a:srgbClr val="0000CC"/>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FF0000"/>
                </a:solidFill>
                <a:effectLst/>
                <a:uLnTx/>
                <a:uFillTx/>
                <a:latin typeface="黑体" panose="02010609060101010101" pitchFamily="49" charset="-122"/>
                <a:ea typeface="黑体" panose="02010609060101010101" pitchFamily="49" charset="-122"/>
                <a:sym typeface="+mn-ea"/>
              </a:rPr>
              <a:t>③局限</a:t>
            </a:r>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a:t>
            </a:r>
            <a:endParaRPr kumimoji="0" lang="zh-CN" altLang="en-US" sz="2400" b="1" i="0" u="sng"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p:txBody>
      </p:sp>
      <p:sp>
        <p:nvSpPr>
          <p:cNvPr id="12" name="文本框 11"/>
          <p:cNvSpPr txBox="1"/>
          <p:nvPr/>
        </p:nvSpPr>
        <p:spPr>
          <a:xfrm>
            <a:off x="6224905" y="1697990"/>
            <a:ext cx="538607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0000CC"/>
                </a:solidFill>
                <a:effectLst/>
                <a:uLnTx/>
                <a:uFillTx/>
                <a:latin typeface="宋体" panose="02010600030101010101" pitchFamily="2" charset="-122"/>
                <a:ea typeface="宋体" panose="02010600030101010101" pitchFamily="2" charset="-122"/>
                <a:sym typeface="+mn-ea"/>
              </a:rPr>
              <a:t>沙皇自上而下的资产阶级性质的改革；</a:t>
            </a:r>
            <a:endParaRPr kumimoji="0" lang="zh-CN" altLang="en-US" sz="2400" b="1" i="0" u="none" strike="noStrike" kern="1200" cap="none" spc="0" normalizeH="0" baseline="0" noProof="0" dirty="0" smtClean="0">
              <a:ln>
                <a:noFill/>
              </a:ln>
              <a:solidFill>
                <a:srgbClr val="0000CC"/>
              </a:solidFill>
              <a:effectLst/>
              <a:uLnTx/>
              <a:uFillTx/>
              <a:latin typeface="宋体" panose="02010600030101010101" pitchFamily="2" charset="-122"/>
              <a:ea typeface="宋体" panose="02010600030101010101" pitchFamily="2" charset="-122"/>
              <a:cs typeface="+mn-cs"/>
            </a:endParaRPr>
          </a:p>
        </p:txBody>
      </p:sp>
      <p:sp>
        <p:nvSpPr>
          <p:cNvPr id="13" name="文本框 12"/>
          <p:cNvSpPr txBox="1"/>
          <p:nvPr/>
        </p:nvSpPr>
        <p:spPr>
          <a:xfrm>
            <a:off x="6224905" y="2108835"/>
            <a:ext cx="2749550" cy="460375"/>
          </a:xfrm>
          <a:prstGeom prst="rect">
            <a:avLst/>
          </a:prstGeom>
          <a:noFill/>
        </p:spPr>
        <p:txBody>
          <a:bodyPr wrap="square" rtlCol="0">
            <a:spAutoFit/>
          </a:bodyPr>
          <a:lstStyle/>
          <a:p>
            <a:pPr algn="l"/>
            <a:r>
              <a:rPr lang="zh-CN" altLang="en-US" sz="2400" b="1" noProof="0" dirty="0" smtClean="0">
                <a:ln>
                  <a:noFill/>
                </a:ln>
                <a:solidFill>
                  <a:srgbClr val="0000CC"/>
                </a:solidFill>
                <a:effectLst/>
                <a:uLnTx/>
                <a:uFillTx/>
                <a:latin typeface="宋体" panose="02010600030101010101" pitchFamily="2" charset="-122"/>
                <a:ea typeface="宋体" panose="02010600030101010101" pitchFamily="2" charset="-122"/>
                <a:sym typeface="+mn-ea"/>
              </a:rPr>
              <a:t>促进资本主义发展；</a:t>
            </a:r>
            <a:endParaRPr kumimoji="0" lang="zh-CN" altLang="en-US" sz="2400" b="1" i="0" u="none" strike="noStrike" kern="1200" cap="none" spc="0" normalizeH="0" baseline="0" noProof="0" dirty="0" smtClean="0">
              <a:ln>
                <a:noFill/>
              </a:ln>
              <a:solidFill>
                <a:srgbClr val="0000CC"/>
              </a:solidFill>
              <a:effectLst/>
              <a:uLnTx/>
              <a:uFillTx/>
              <a:latin typeface="宋体" panose="02010600030101010101" pitchFamily="2" charset="-122"/>
              <a:ea typeface="宋体" panose="02010600030101010101" pitchFamily="2" charset="-122"/>
              <a:cs typeface="+mn-cs"/>
            </a:endParaRPr>
          </a:p>
        </p:txBody>
      </p:sp>
      <p:sp>
        <p:nvSpPr>
          <p:cNvPr id="3" name="文本框 2"/>
          <p:cNvSpPr txBox="1"/>
          <p:nvPr/>
        </p:nvSpPr>
        <p:spPr>
          <a:xfrm>
            <a:off x="8974455" y="2047240"/>
            <a:ext cx="538480" cy="521970"/>
          </a:xfrm>
          <a:prstGeom prst="rect">
            <a:avLst/>
          </a:prstGeom>
          <a:noFill/>
        </p:spPr>
        <p:txBody>
          <a:bodyPr wrap="none" rtlCol="0">
            <a:spAutoFit/>
          </a:bodyPr>
          <a:lstStyle/>
          <a:p>
            <a:pPr algn="l"/>
            <a:r>
              <a:rPr lang="zh-CN" altLang="en-US" sz="2800" b="1" dirty="0" smtClean="0">
                <a:solidFill>
                  <a:srgbClr val="FF0000"/>
                </a:solidFill>
              </a:rPr>
              <a:t>？</a:t>
            </a:r>
          </a:p>
        </p:txBody>
      </p:sp>
      <p:sp>
        <p:nvSpPr>
          <p:cNvPr id="15" name="文本框 14"/>
          <p:cNvSpPr txBox="1"/>
          <p:nvPr/>
        </p:nvSpPr>
        <p:spPr>
          <a:xfrm>
            <a:off x="6224905" y="2569210"/>
            <a:ext cx="5385435"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没有直接触及</a:t>
            </a:r>
            <a:r>
              <a:rPr lang="zh-CN" altLang="en-US" sz="2400" b="1" u="sng" noProof="0" dirty="0" smtClean="0">
                <a:ln>
                  <a:noFill/>
                </a:ln>
                <a:solidFill>
                  <a:srgbClr val="FF0000"/>
                </a:solidFill>
                <a:effectLst/>
                <a:uLnTx/>
                <a:uFillTx/>
                <a:latin typeface="宋体" panose="02010600030101010101" pitchFamily="2" charset="-122"/>
                <a:ea typeface="宋体" panose="02010600030101010101" pitchFamily="2" charset="-122"/>
                <a:sym typeface="+mn-ea"/>
              </a:rPr>
              <a:t>沙皇专制制度</a:t>
            </a:r>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，保留了大量</a:t>
            </a:r>
            <a:r>
              <a:rPr lang="zh-CN" altLang="en-US" sz="2400" b="1" u="sng" noProof="0" dirty="0" smtClean="0">
                <a:ln>
                  <a:noFill/>
                </a:ln>
                <a:solidFill>
                  <a:srgbClr val="FF0000"/>
                </a:solidFill>
                <a:effectLst/>
                <a:uLnTx/>
                <a:uFillTx/>
                <a:latin typeface="宋体" panose="02010600030101010101" pitchFamily="2" charset="-122"/>
                <a:ea typeface="宋体" panose="02010600030101010101" pitchFamily="2" charset="-122"/>
                <a:sym typeface="+mn-ea"/>
              </a:rPr>
              <a:t>农奴制残余</a:t>
            </a:r>
            <a:endParaRPr kumimoji="0" lang="zh-CN" altLang="en-US" sz="2400" b="1" i="0" u="sng"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P spid="10" grpId="0"/>
      <p:bldP spid="12" grpId="0"/>
      <p:bldP spid="13" grpId="0"/>
      <p:bldP spid="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cstate="print">
            <a:alphaModFix amt="1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三、民主和自由的扩展：</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资本主义的扩展</a:t>
              </a:r>
            </a:p>
          </p:txBody>
        </p:sp>
        <p:sp>
          <p:nvSpPr>
            <p:cNvPr id="4" name="流程图: 文档 3"/>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7" name="表格 6"/>
          <p:cNvGraphicFramePr>
            <a:graphicFrameLocks noGrp="1"/>
          </p:cNvGraphicFramePr>
          <p:nvPr>
            <p:custDataLst>
              <p:tags r:id="rId1"/>
            </p:custDataLst>
          </p:nvPr>
        </p:nvGraphicFramePr>
        <p:xfrm>
          <a:off x="180023" y="851218"/>
          <a:ext cx="11744325" cy="2523490"/>
        </p:xfrm>
        <a:graphic>
          <a:graphicData uri="http://schemas.openxmlformats.org/drawingml/2006/table">
            <a:tbl>
              <a:tblPr firstRow="1" bandRow="1">
                <a:tableStyleId>{5C22544A-7EE6-4342-B048-85BDC9FD1C3A}</a:tableStyleId>
              </a:tblPr>
              <a:tblGrid>
                <a:gridCol w="740410"/>
                <a:gridCol w="935990"/>
                <a:gridCol w="789940"/>
                <a:gridCol w="2000250"/>
                <a:gridCol w="7277735"/>
              </a:tblGrid>
              <a:tr h="822960">
                <a:tc>
                  <a:txBody>
                    <a:bodyPr/>
                    <a:lstStyle/>
                    <a:p>
                      <a:r>
                        <a:rPr lang="zh-CN" altLang="en-US" sz="2400" b="1" dirty="0" smtClean="0">
                          <a:solidFill>
                            <a:schemeClr val="tx1"/>
                          </a:solidFill>
                        </a:rPr>
                        <a:t>国家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事件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原因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经过（或内容）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影响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00530">
                <a:tc>
                  <a:txBody>
                    <a:bodyPr/>
                    <a:lstStyle/>
                    <a:p>
                      <a:r>
                        <a:rPr lang="zh-CN" altLang="en-US" sz="2400" b="1" dirty="0" smtClean="0">
                          <a:solidFill>
                            <a:schemeClr val="tx1"/>
                          </a:solidFill>
                        </a:rPr>
                        <a:t>美国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sym typeface="+mn-ea"/>
                        </a:rPr>
                        <a:t>内战</a:t>
                      </a:r>
                      <a:endParaRPr lang="zh-CN" altLang="en-US" sz="2400" b="1" dirty="0" smtClean="0">
                        <a:solidFill>
                          <a:schemeClr val="tx1"/>
                        </a:solidFill>
                      </a:endParaRPr>
                    </a:p>
                    <a:p>
                      <a:r>
                        <a:rPr lang="en-US" altLang="zh-CN" sz="2400" b="1" dirty="0" smtClean="0">
                          <a:solidFill>
                            <a:schemeClr val="tx1"/>
                          </a:solidFill>
                          <a:sym typeface="+mn-ea"/>
                        </a:rPr>
                        <a:t>1861-1865</a:t>
                      </a:r>
                      <a:endParaRPr lang="zh-CN" altLang="en-US" sz="24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南北矛盾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5" name="图片 4"/>
          <p:cNvPicPr>
            <a:picLocks noChangeAspect="1"/>
          </p:cNvPicPr>
          <p:nvPr/>
        </p:nvPicPr>
        <p:blipFill>
          <a:blip r:embed="rId4" cstate="print"/>
          <a:stretch>
            <a:fillRect/>
          </a:stretch>
        </p:blipFill>
        <p:spPr>
          <a:xfrm>
            <a:off x="526415" y="3456305"/>
            <a:ext cx="5124450" cy="3305175"/>
          </a:xfrm>
          <a:prstGeom prst="rect">
            <a:avLst/>
          </a:prstGeom>
          <a:effectLst>
            <a:outerShdw blurRad="50800" dist="63500" dir="8100000" algn="tr" rotWithShape="0">
              <a:prstClr val="black">
                <a:alpha val="40000"/>
              </a:prstClr>
            </a:outerShdw>
          </a:effectLst>
        </p:spPr>
      </p:pic>
      <p:sp>
        <p:nvSpPr>
          <p:cNvPr id="8" name="文本框 7"/>
          <p:cNvSpPr txBox="1"/>
          <p:nvPr/>
        </p:nvSpPr>
        <p:spPr>
          <a:xfrm>
            <a:off x="6216650" y="3456305"/>
            <a:ext cx="551815" cy="3364865"/>
          </a:xfrm>
          <a:prstGeom prst="rect">
            <a:avLst/>
          </a:prstGeom>
          <a:solidFill>
            <a:srgbClr val="FF0000"/>
          </a:solidFill>
        </p:spPr>
        <p:txBody>
          <a:bodyPr vert="eaVert" wrap="square" rtlCol="0">
            <a:spAutoFit/>
          </a:bodyPr>
          <a:lstStyle/>
          <a:p>
            <a:r>
              <a:rPr lang="zh-CN" altLang="en-US" sz="2400" b="1"/>
              <a:t>北方：资本主义工商业</a:t>
            </a:r>
          </a:p>
        </p:txBody>
      </p:sp>
      <p:sp>
        <p:nvSpPr>
          <p:cNvPr id="9" name="文本框 8"/>
          <p:cNvSpPr txBox="1"/>
          <p:nvPr/>
        </p:nvSpPr>
        <p:spPr>
          <a:xfrm>
            <a:off x="10760075" y="3413125"/>
            <a:ext cx="536575" cy="3408045"/>
          </a:xfrm>
          <a:prstGeom prst="rect">
            <a:avLst/>
          </a:prstGeom>
          <a:solidFill>
            <a:srgbClr val="FF0000"/>
          </a:solidFill>
        </p:spPr>
        <p:txBody>
          <a:bodyPr vert="eaVert" wrap="square" rtlCol="0">
            <a:spAutoFit/>
          </a:bodyPr>
          <a:lstStyle/>
          <a:p>
            <a:r>
              <a:rPr lang="zh-CN" altLang="en-US" sz="2300" b="1"/>
              <a:t>南方：奴隶制种植园经济</a:t>
            </a:r>
          </a:p>
        </p:txBody>
      </p:sp>
      <p:grpSp>
        <p:nvGrpSpPr>
          <p:cNvPr id="35" name="组合 34"/>
          <p:cNvGrpSpPr/>
          <p:nvPr/>
        </p:nvGrpSpPr>
        <p:grpSpPr>
          <a:xfrm>
            <a:off x="7719060" y="3973195"/>
            <a:ext cx="2094230" cy="2448560"/>
            <a:chOff x="11459" y="4922"/>
            <a:chExt cx="3298" cy="3856"/>
          </a:xfrm>
        </p:grpSpPr>
        <p:sp>
          <p:nvSpPr>
            <p:cNvPr id="10" name="文本框 9"/>
            <p:cNvSpPr txBox="1"/>
            <p:nvPr/>
          </p:nvSpPr>
          <p:spPr>
            <a:xfrm>
              <a:off x="12104" y="5038"/>
              <a:ext cx="2007" cy="725"/>
            </a:xfrm>
            <a:prstGeom prst="rect">
              <a:avLst/>
            </a:prstGeom>
            <a:noFill/>
          </p:spPr>
          <p:txBody>
            <a:bodyPr wrap="square" rtlCol="0">
              <a:spAutoFit/>
            </a:bodyPr>
            <a:lstStyle/>
            <a:p>
              <a:pPr algn="ctr"/>
              <a:r>
                <a:rPr lang="zh-CN" altLang="en-US" sz="2400"/>
                <a:t>关税</a:t>
              </a:r>
            </a:p>
          </p:txBody>
        </p:sp>
        <p:sp>
          <p:nvSpPr>
            <p:cNvPr id="12" name="文本框 11"/>
            <p:cNvSpPr txBox="1"/>
            <p:nvPr/>
          </p:nvSpPr>
          <p:spPr>
            <a:xfrm>
              <a:off x="11459" y="6443"/>
              <a:ext cx="3298" cy="725"/>
            </a:xfrm>
            <a:prstGeom prst="rect">
              <a:avLst/>
            </a:prstGeom>
            <a:noFill/>
          </p:spPr>
          <p:txBody>
            <a:bodyPr wrap="square" rtlCol="0">
              <a:spAutoFit/>
            </a:bodyPr>
            <a:lstStyle/>
            <a:p>
              <a:pPr algn="ctr"/>
              <a:r>
                <a:rPr lang="zh-CN" altLang="en-US" sz="2400"/>
                <a:t>西部领土建州</a:t>
              </a:r>
            </a:p>
          </p:txBody>
        </p:sp>
        <p:sp>
          <p:nvSpPr>
            <p:cNvPr id="13" name="文本框 12"/>
            <p:cNvSpPr txBox="1"/>
            <p:nvPr/>
          </p:nvSpPr>
          <p:spPr>
            <a:xfrm>
              <a:off x="11816" y="8025"/>
              <a:ext cx="2583" cy="725"/>
            </a:xfrm>
            <a:prstGeom prst="rect">
              <a:avLst/>
            </a:prstGeom>
            <a:noFill/>
          </p:spPr>
          <p:txBody>
            <a:bodyPr wrap="square" rtlCol="0">
              <a:spAutoFit/>
            </a:bodyPr>
            <a:lstStyle/>
            <a:p>
              <a:pPr algn="ctr"/>
              <a:r>
                <a:rPr lang="zh-CN" altLang="en-US" sz="2400" b="1">
                  <a:solidFill>
                    <a:srgbClr val="FF0000"/>
                  </a:solidFill>
                </a:rPr>
                <a:t>奴隶制</a:t>
              </a:r>
            </a:p>
          </p:txBody>
        </p:sp>
        <p:sp>
          <p:nvSpPr>
            <p:cNvPr id="15" name="矩形 14"/>
            <p:cNvSpPr/>
            <p:nvPr/>
          </p:nvSpPr>
          <p:spPr>
            <a:xfrm>
              <a:off x="11646" y="4922"/>
              <a:ext cx="2922" cy="3856"/>
            </a:xfrm>
            <a:prstGeom prst="rect">
              <a:avLst/>
            </a:prstGeom>
            <a:no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p:nvGrpSpPr>
        <p:grpSpPr>
          <a:xfrm>
            <a:off x="6768465" y="3973195"/>
            <a:ext cx="831850" cy="478790"/>
            <a:chOff x="9962" y="4922"/>
            <a:chExt cx="1310" cy="754"/>
          </a:xfrm>
        </p:grpSpPr>
        <p:sp>
          <p:nvSpPr>
            <p:cNvPr id="17" name="右箭头 16"/>
            <p:cNvSpPr/>
            <p:nvPr/>
          </p:nvSpPr>
          <p:spPr>
            <a:xfrm>
              <a:off x="9962" y="4922"/>
              <a:ext cx="1311" cy="75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9962" y="5010"/>
              <a:ext cx="1039" cy="580"/>
            </a:xfrm>
            <a:prstGeom prst="rect">
              <a:avLst/>
            </a:prstGeom>
            <a:noFill/>
          </p:spPr>
          <p:txBody>
            <a:bodyPr wrap="square" rtlCol="0">
              <a:spAutoFit/>
            </a:bodyPr>
            <a:lstStyle/>
            <a:p>
              <a:r>
                <a:rPr lang="zh-CN" altLang="en-US"/>
                <a:t>提高</a:t>
              </a:r>
            </a:p>
          </p:txBody>
        </p:sp>
      </p:grpSp>
      <p:grpSp>
        <p:nvGrpSpPr>
          <p:cNvPr id="19" name="组合 18"/>
          <p:cNvGrpSpPr/>
          <p:nvPr/>
        </p:nvGrpSpPr>
        <p:grpSpPr>
          <a:xfrm>
            <a:off x="6711315" y="4958080"/>
            <a:ext cx="949960" cy="479425"/>
            <a:chOff x="9871" y="4922"/>
            <a:chExt cx="1496" cy="755"/>
          </a:xfrm>
        </p:grpSpPr>
        <p:sp>
          <p:nvSpPr>
            <p:cNvPr id="20" name="右箭头 19"/>
            <p:cNvSpPr/>
            <p:nvPr/>
          </p:nvSpPr>
          <p:spPr>
            <a:xfrm>
              <a:off x="9962" y="4922"/>
              <a:ext cx="1311" cy="75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9871" y="5010"/>
              <a:ext cx="1496" cy="580"/>
            </a:xfrm>
            <a:prstGeom prst="rect">
              <a:avLst/>
            </a:prstGeom>
            <a:noFill/>
          </p:spPr>
          <p:txBody>
            <a:bodyPr wrap="square" rtlCol="0">
              <a:spAutoFit/>
            </a:bodyPr>
            <a:lstStyle/>
            <a:p>
              <a:r>
                <a:rPr lang="zh-CN" altLang="en-US"/>
                <a:t>自由州</a:t>
              </a:r>
            </a:p>
          </p:txBody>
        </p:sp>
      </p:grpSp>
      <p:grpSp>
        <p:nvGrpSpPr>
          <p:cNvPr id="22" name="组合 21"/>
          <p:cNvGrpSpPr/>
          <p:nvPr/>
        </p:nvGrpSpPr>
        <p:grpSpPr>
          <a:xfrm>
            <a:off x="6769735" y="5943600"/>
            <a:ext cx="832485" cy="479425"/>
            <a:chOff x="9962" y="4922"/>
            <a:chExt cx="1311" cy="755"/>
          </a:xfrm>
        </p:grpSpPr>
        <p:sp>
          <p:nvSpPr>
            <p:cNvPr id="23" name="右箭头 22"/>
            <p:cNvSpPr/>
            <p:nvPr/>
          </p:nvSpPr>
          <p:spPr>
            <a:xfrm>
              <a:off x="9962" y="4922"/>
              <a:ext cx="1311" cy="75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FF0000"/>
                </a:solidFill>
              </a:endParaRPr>
            </a:p>
          </p:txBody>
        </p:sp>
        <p:sp>
          <p:nvSpPr>
            <p:cNvPr id="24" name="文本框 23"/>
            <p:cNvSpPr txBox="1"/>
            <p:nvPr/>
          </p:nvSpPr>
          <p:spPr>
            <a:xfrm>
              <a:off x="9962" y="5010"/>
              <a:ext cx="1039" cy="580"/>
            </a:xfrm>
            <a:prstGeom prst="rect">
              <a:avLst/>
            </a:prstGeom>
            <a:noFill/>
          </p:spPr>
          <p:txBody>
            <a:bodyPr wrap="square" rtlCol="0">
              <a:spAutoFit/>
            </a:bodyPr>
            <a:lstStyle/>
            <a:p>
              <a:r>
                <a:rPr lang="zh-CN" altLang="en-US" b="1">
                  <a:solidFill>
                    <a:srgbClr val="FF0000"/>
                  </a:solidFill>
                </a:rPr>
                <a:t>废除</a:t>
              </a:r>
            </a:p>
          </p:txBody>
        </p:sp>
      </p:grpSp>
      <p:grpSp>
        <p:nvGrpSpPr>
          <p:cNvPr id="25" name="组合 24"/>
          <p:cNvGrpSpPr/>
          <p:nvPr/>
        </p:nvGrpSpPr>
        <p:grpSpPr>
          <a:xfrm rot="10800000">
            <a:off x="9927590" y="3973195"/>
            <a:ext cx="832485" cy="479425"/>
            <a:chOff x="9962" y="4922"/>
            <a:chExt cx="1311" cy="755"/>
          </a:xfrm>
        </p:grpSpPr>
        <p:sp>
          <p:nvSpPr>
            <p:cNvPr id="26" name="右箭头 25"/>
            <p:cNvSpPr/>
            <p:nvPr/>
          </p:nvSpPr>
          <p:spPr>
            <a:xfrm>
              <a:off x="9962" y="4922"/>
              <a:ext cx="1311" cy="75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rot="10800000">
              <a:off x="9962" y="5010"/>
              <a:ext cx="1039" cy="580"/>
            </a:xfrm>
            <a:prstGeom prst="rect">
              <a:avLst/>
            </a:prstGeom>
            <a:noFill/>
          </p:spPr>
          <p:txBody>
            <a:bodyPr wrap="square" rtlCol="0">
              <a:spAutoFit/>
            </a:bodyPr>
            <a:lstStyle/>
            <a:p>
              <a:r>
                <a:rPr lang="zh-CN" altLang="en-US"/>
                <a:t>降低</a:t>
              </a:r>
            </a:p>
          </p:txBody>
        </p:sp>
      </p:grpSp>
      <p:grpSp>
        <p:nvGrpSpPr>
          <p:cNvPr id="29" name="组合 28"/>
          <p:cNvGrpSpPr/>
          <p:nvPr/>
        </p:nvGrpSpPr>
        <p:grpSpPr>
          <a:xfrm rot="10800000">
            <a:off x="9927590" y="4929505"/>
            <a:ext cx="903605" cy="479425"/>
            <a:chOff x="9850" y="4922"/>
            <a:chExt cx="1423" cy="755"/>
          </a:xfrm>
        </p:grpSpPr>
        <p:sp>
          <p:nvSpPr>
            <p:cNvPr id="30" name="右箭头 29"/>
            <p:cNvSpPr/>
            <p:nvPr/>
          </p:nvSpPr>
          <p:spPr>
            <a:xfrm>
              <a:off x="9962" y="4922"/>
              <a:ext cx="1311" cy="75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rot="10800000">
              <a:off x="9850" y="5010"/>
              <a:ext cx="1423" cy="580"/>
            </a:xfrm>
            <a:prstGeom prst="rect">
              <a:avLst/>
            </a:prstGeom>
            <a:noFill/>
          </p:spPr>
          <p:txBody>
            <a:bodyPr wrap="square" rtlCol="0">
              <a:spAutoFit/>
            </a:bodyPr>
            <a:lstStyle/>
            <a:p>
              <a:r>
                <a:rPr lang="zh-CN" altLang="en-US"/>
                <a:t>蓄奴州</a:t>
              </a:r>
            </a:p>
          </p:txBody>
        </p:sp>
      </p:grpSp>
      <p:grpSp>
        <p:nvGrpSpPr>
          <p:cNvPr id="32" name="组合 31"/>
          <p:cNvGrpSpPr/>
          <p:nvPr/>
        </p:nvGrpSpPr>
        <p:grpSpPr>
          <a:xfrm rot="10800000">
            <a:off x="9927590" y="5934075"/>
            <a:ext cx="832485" cy="479425"/>
            <a:chOff x="9962" y="4922"/>
            <a:chExt cx="1311" cy="755"/>
          </a:xfrm>
        </p:grpSpPr>
        <p:sp>
          <p:nvSpPr>
            <p:cNvPr id="33" name="右箭头 32"/>
            <p:cNvSpPr/>
            <p:nvPr/>
          </p:nvSpPr>
          <p:spPr>
            <a:xfrm>
              <a:off x="9962" y="4922"/>
              <a:ext cx="1311" cy="755"/>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FF0000"/>
                </a:solidFill>
              </a:endParaRPr>
            </a:p>
          </p:txBody>
        </p:sp>
        <p:sp>
          <p:nvSpPr>
            <p:cNvPr id="34" name="文本框 33"/>
            <p:cNvSpPr txBox="1"/>
            <p:nvPr/>
          </p:nvSpPr>
          <p:spPr>
            <a:xfrm rot="10800000">
              <a:off x="9962" y="5010"/>
              <a:ext cx="1039" cy="580"/>
            </a:xfrm>
            <a:prstGeom prst="rect">
              <a:avLst/>
            </a:prstGeom>
            <a:noFill/>
          </p:spPr>
          <p:txBody>
            <a:bodyPr wrap="square" rtlCol="0">
              <a:spAutoFit/>
            </a:bodyPr>
            <a:lstStyle/>
            <a:p>
              <a:r>
                <a:rPr lang="zh-CN" altLang="en-US" b="1">
                  <a:solidFill>
                    <a:srgbClr val="FF0000"/>
                  </a:solidFill>
                </a:rPr>
                <a:t>维护</a:t>
              </a:r>
            </a:p>
          </p:txBody>
        </p:sp>
      </p:grpSp>
      <p:sp>
        <p:nvSpPr>
          <p:cNvPr id="28" name="文本框 27"/>
          <p:cNvSpPr txBox="1"/>
          <p:nvPr/>
        </p:nvSpPr>
        <p:spPr>
          <a:xfrm>
            <a:off x="2654935" y="1712595"/>
            <a:ext cx="1925955" cy="1568450"/>
          </a:xfrm>
          <a:prstGeom prst="rect">
            <a:avLst/>
          </a:prstGeom>
          <a:noFill/>
        </p:spPr>
        <p:txBody>
          <a:bodyPr wrap="square" rtlCol="0">
            <a:spAutoFit/>
          </a:bodyPr>
          <a:lstStyle/>
          <a:p>
            <a:pPr algn="l"/>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1861年颁布《解放黑人奴隶宣言》和《宅地法》</a:t>
            </a: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p:txBody>
      </p:sp>
      <p:sp>
        <p:nvSpPr>
          <p:cNvPr id="37" name="文本框 36"/>
          <p:cNvSpPr txBox="1"/>
          <p:nvPr/>
        </p:nvSpPr>
        <p:spPr>
          <a:xfrm>
            <a:off x="4702175" y="1666875"/>
            <a:ext cx="7222490" cy="178943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0000CC"/>
                </a:solidFill>
                <a:effectLst/>
                <a:uLnTx/>
                <a:uFillTx/>
                <a:latin typeface="黑体" panose="02010609060101010101" pitchFamily="49" charset="-122"/>
                <a:ea typeface="黑体" panose="02010609060101010101" pitchFamily="49" charset="-122"/>
                <a:sym typeface="+mn-ea"/>
              </a:rPr>
              <a:t>意义：</a:t>
            </a:r>
          </a:p>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endParaRPr kumimoji="0" lang="zh-CN" altLang="en-US" sz="2400" b="1" i="0" u="none" strike="noStrike" kern="1200" cap="none" spc="0" normalizeH="0" baseline="0" noProof="0" dirty="0" smtClean="0">
              <a:ln>
                <a:noFill/>
              </a:ln>
              <a:solidFill>
                <a:srgbClr val="0000CC"/>
              </a:solidFill>
              <a:effectLst/>
              <a:uLnTx/>
              <a:uFillTx/>
              <a:latin typeface="黑体" panose="02010609060101010101" pitchFamily="49" charset="-122"/>
              <a:ea typeface="黑体" panose="02010609060101010101" pitchFamily="49" charset="-122"/>
              <a:cs typeface="+mn-cs"/>
              <a:sym typeface="+mn-ea"/>
            </a:endParaRPr>
          </a:p>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endParaRPr kumimoji="0" lang="zh-CN" altLang="en-US" sz="2400" b="1" i="0" u="none" strike="noStrike" kern="1200" cap="none" spc="0" normalizeH="0" baseline="0" noProof="0" dirty="0" smtClean="0">
              <a:ln>
                <a:noFill/>
              </a:ln>
              <a:solidFill>
                <a:srgbClr val="0000CC"/>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FF0000"/>
                </a:solidFill>
                <a:effectLst/>
                <a:uLnTx/>
                <a:uFillTx/>
                <a:latin typeface="黑体" panose="02010609060101010101" pitchFamily="49" charset="-122"/>
                <a:ea typeface="黑体" panose="02010609060101010101" pitchFamily="49" charset="-122"/>
                <a:sym typeface="+mn-ea"/>
              </a:rPr>
              <a:t>局限：</a:t>
            </a: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p:txBody>
      </p:sp>
      <p:sp>
        <p:nvSpPr>
          <p:cNvPr id="3" name="文本框 2"/>
          <p:cNvSpPr txBox="1"/>
          <p:nvPr/>
        </p:nvSpPr>
        <p:spPr>
          <a:xfrm>
            <a:off x="11468735" y="2389505"/>
            <a:ext cx="538480" cy="521970"/>
          </a:xfrm>
          <a:prstGeom prst="rect">
            <a:avLst/>
          </a:prstGeom>
          <a:noFill/>
        </p:spPr>
        <p:txBody>
          <a:bodyPr wrap="square" rtlCol="0">
            <a:spAutoFit/>
          </a:bodyPr>
          <a:lstStyle/>
          <a:p>
            <a:pPr algn="l"/>
            <a:r>
              <a:rPr lang="zh-CN" altLang="en-US" sz="2800" b="1" dirty="0" smtClean="0">
                <a:solidFill>
                  <a:srgbClr val="FF0000"/>
                </a:solidFill>
              </a:rPr>
              <a:t>？</a:t>
            </a:r>
          </a:p>
        </p:txBody>
      </p:sp>
      <p:sp>
        <p:nvSpPr>
          <p:cNvPr id="38" name="文本框 37"/>
          <p:cNvSpPr txBox="1"/>
          <p:nvPr/>
        </p:nvSpPr>
        <p:spPr>
          <a:xfrm>
            <a:off x="4730750" y="1712595"/>
            <a:ext cx="7165340" cy="1198880"/>
          </a:xfrm>
          <a:prstGeom prst="rect">
            <a:avLst/>
          </a:prstGeom>
          <a:noFill/>
        </p:spPr>
        <p:txBody>
          <a:bodyPr wrap="square" rtlCol="0">
            <a:spAutoFit/>
          </a:bodyPr>
          <a:lstStyle/>
          <a:p>
            <a:pPr algn="l"/>
            <a:r>
              <a:rPr lang="en-US" altLang="zh-CN" sz="2400" b="1" noProof="0" dirty="0" smtClean="0">
                <a:ln>
                  <a:noFill/>
                </a:ln>
                <a:solidFill>
                  <a:srgbClr val="0000CC"/>
                </a:solidFill>
                <a:effectLst/>
                <a:uLnTx/>
                <a:uFillTx/>
                <a:latin typeface="黑体" panose="02010609060101010101" pitchFamily="49" charset="-122"/>
                <a:ea typeface="黑体" panose="02010609060101010101" pitchFamily="49" charset="-122"/>
                <a:sym typeface="+mn-ea"/>
              </a:rPr>
              <a:t>      </a:t>
            </a:r>
            <a:r>
              <a:rPr lang="zh-CN" altLang="en-US" sz="2400" b="1" noProof="0" dirty="0" smtClean="0">
                <a:ln>
                  <a:noFill/>
                </a:ln>
                <a:solidFill>
                  <a:srgbClr val="0000CC"/>
                </a:solidFill>
                <a:effectLst/>
                <a:uLnTx/>
                <a:uFillTx/>
                <a:latin typeface="黑体" panose="02010609060101010101" pitchFamily="49" charset="-122"/>
                <a:ea typeface="黑体" panose="02010609060101010101" pitchFamily="49" charset="-122"/>
                <a:sym typeface="+mn-ea"/>
              </a:rPr>
              <a:t>①</a:t>
            </a:r>
            <a:r>
              <a:rPr lang="zh-CN" altLang="en-US" sz="2400" b="1" noProof="0" dirty="0" smtClean="0">
                <a:ln>
                  <a:noFill/>
                </a:ln>
                <a:solidFill>
                  <a:srgbClr val="0000CC"/>
                </a:solidFill>
                <a:effectLst/>
                <a:uLnTx/>
                <a:uFillTx/>
                <a:latin typeface="宋体" panose="02010600030101010101" pitchFamily="2" charset="-122"/>
                <a:ea typeface="宋体" panose="02010600030101010101" pitchFamily="2" charset="-122"/>
                <a:sym typeface="+mn-ea"/>
              </a:rPr>
              <a:t>维护了美国的国家统一；②基本解决了农民的土地问题；③随后又在法律上承认了黑人的公民权利。为此后美国的发展和迅速崛起奠定了基础</a:t>
            </a:r>
            <a:endParaRPr kumimoji="0" lang="zh-CN" altLang="en-US" sz="2400" b="1" i="0" u="none" strike="noStrike" kern="1200" cap="none" spc="0" normalizeH="0" baseline="0" noProof="0" dirty="0" smtClean="0">
              <a:ln>
                <a:noFill/>
              </a:ln>
              <a:solidFill>
                <a:srgbClr val="0000CC"/>
              </a:solidFill>
              <a:effectLst/>
              <a:uLnTx/>
              <a:uFillTx/>
              <a:latin typeface="宋体" panose="02010600030101010101" pitchFamily="2" charset="-122"/>
              <a:ea typeface="宋体" panose="02010600030101010101" pitchFamily="2" charset="-122"/>
              <a:cs typeface="+mn-cs"/>
            </a:endParaRPr>
          </a:p>
        </p:txBody>
      </p:sp>
      <p:sp>
        <p:nvSpPr>
          <p:cNvPr id="39" name="文本框 38"/>
          <p:cNvSpPr txBox="1"/>
          <p:nvPr/>
        </p:nvSpPr>
        <p:spPr>
          <a:xfrm>
            <a:off x="5564505" y="2911475"/>
            <a:ext cx="324358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④但黑人仍备受歧视。</a:t>
            </a: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linds(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linds(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linds(horizontal)">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linds(horizont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linds(horizontal)">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blinds(horizontal)">
                                      <p:cBhvr>
                                        <p:cTn id="60" dur="50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linds(horizont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blinds(horizontal)">
                                      <p:cBhvr>
                                        <p:cTn id="7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28" grpId="0"/>
      <p:bldP spid="37" grpId="0"/>
      <p:bldP spid="3"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2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21285" y="0"/>
            <a:ext cx="7648575" cy="767715"/>
            <a:chOff x="207" y="0"/>
            <a:chExt cx="12045" cy="1209"/>
          </a:xfrm>
        </p:grpSpPr>
        <p:sp>
          <p:nvSpPr>
            <p:cNvPr id="2" name="文本框 1"/>
            <p:cNvSpPr txBox="1"/>
            <p:nvPr/>
          </p:nvSpPr>
          <p:spPr>
            <a:xfrm>
              <a:off x="207" y="0"/>
              <a:ext cx="12045" cy="1103"/>
            </a:xfrm>
            <a:prstGeom prst="rect">
              <a:avLst/>
            </a:prstGeom>
            <a:noFill/>
          </p:spPr>
          <p:txBody>
            <a:bodyPr wrap="square" rtlCol="0">
              <a:spAutoFit/>
            </a:bodyPr>
            <a:lstStyle/>
            <a:p>
              <a:pPr algn="l" fontAlgn="auto">
                <a:lnSpc>
                  <a:spcPct val="110000"/>
                </a:lnSpc>
              </a:pPr>
              <a:r>
                <a:rPr lang="zh-CN" altLang="en-US" sz="3600" b="1">
                  <a:latin typeface="方正粗黑宋简体" panose="02000000000000000000" charset="-122"/>
                  <a:ea typeface="方正粗黑宋简体" panose="02000000000000000000" charset="-122"/>
                  <a:cs typeface="黑体" panose="02010609060101010101" pitchFamily="49" charset="-122"/>
                  <a:sym typeface="Wingdings" panose="05000000000000000000" charset="0"/>
                </a:rPr>
                <a:t> 民主和自由从哪里来？</a:t>
              </a:r>
              <a:endParaRPr lang="en-US" altLang="zh-CN" sz="3600" b="1">
                <a:solidFill>
                  <a:srgbClr val="DF3621"/>
                </a:solidFill>
                <a:latin typeface="方正粗黑宋简体" panose="02000000000000000000" charset="-122"/>
                <a:ea typeface="方正粗黑宋简体" panose="02000000000000000000" charset="-122"/>
                <a:cs typeface="黑体" panose="02010609060101010101" pitchFamily="49" charset="-122"/>
                <a:sym typeface="Wingdings" panose="05000000000000000000" charset="0"/>
              </a:endParaRPr>
            </a:p>
          </p:txBody>
        </p:sp>
        <p:sp>
          <p:nvSpPr>
            <p:cNvPr id="5" name="流程图: 文档 4"/>
            <p:cNvSpPr/>
            <p:nvPr/>
          </p:nvSpPr>
          <p:spPr>
            <a:xfrm flipV="1">
              <a:off x="207" y="1048"/>
              <a:ext cx="8879" cy="161"/>
            </a:xfrm>
            <a:prstGeom prst="flowChartDocument">
              <a:avLst/>
            </a:prstGeom>
            <a:solidFill>
              <a:srgbClr val="DF3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6631" name="Picture 4" descr="https://timgsa.baidu.com/timg?image&amp;quality=80&amp;size=b9999_10000&amp;sec=1590151686430&amp;di=944f2e29b6d9465f74d58b41f2d2ba26&amp;imgtype=0&amp;src=http%3A%2F%2Fimg.mp.itc.cn%2Fupload%2F20170405%2F0b4e37ca92654554a6283307b5174b30_th.jpeg"/>
          <p:cNvPicPr>
            <a:picLocks noChangeAspect="1"/>
          </p:cNvPicPr>
          <p:nvPr/>
        </p:nvPicPr>
        <p:blipFill>
          <a:blip r:embed="rId3" cstate="print"/>
          <a:srcRect l="66098"/>
          <a:stretch>
            <a:fillRect/>
          </a:stretch>
        </p:blipFill>
        <p:spPr>
          <a:xfrm>
            <a:off x="876300" y="970280"/>
            <a:ext cx="2227580" cy="2711450"/>
          </a:xfrm>
          <a:prstGeom prst="rect">
            <a:avLst/>
          </a:prstGeom>
          <a:noFill/>
          <a:ln w="9525">
            <a:noFill/>
          </a:ln>
          <a:effectLst>
            <a:outerShdw blurRad="50800" dist="76200" dir="8100000" algn="tr" rotWithShape="0">
              <a:prstClr val="black">
                <a:alpha val="40000"/>
              </a:prstClr>
            </a:outerShdw>
          </a:effectLst>
        </p:spPr>
      </p:pic>
      <p:sp>
        <p:nvSpPr>
          <p:cNvPr id="4" name="文本框 3"/>
          <p:cNvSpPr txBox="1"/>
          <p:nvPr/>
        </p:nvSpPr>
        <p:spPr>
          <a:xfrm>
            <a:off x="3374390" y="1230630"/>
            <a:ext cx="7568565" cy="186309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indent="457200" fontAlgn="auto">
              <a:lnSpc>
                <a:spcPct val="120000"/>
              </a:lnSpc>
            </a:pPr>
            <a:r>
              <a:rPr lang="en-US" altLang="zh-CN" sz="3200" b="1" spc="50">
                <a:ln w="3175">
                  <a:noFill/>
                  <a:prstDash val="dash"/>
                </a:ln>
                <a:latin typeface="楷体" panose="02010609060101010101" charset="-122"/>
                <a:ea typeface="楷体" panose="02010609060101010101" charset="-122"/>
                <a:cs typeface="楷体" panose="02010609060101010101" charset="-122"/>
                <a:sym typeface="+mn-ea"/>
              </a:rPr>
              <a:t> </a:t>
            </a:r>
            <a:r>
              <a:rPr lang="zh-CN" altLang="en-US" sz="3200" b="1" spc="50">
                <a:ln w="3175">
                  <a:noFill/>
                  <a:prstDash val="dash"/>
                </a:ln>
                <a:latin typeface="楷体" panose="02010609060101010101" charset="-122"/>
                <a:ea typeface="楷体" panose="02010609060101010101" charset="-122"/>
                <a:cs typeface="楷体" panose="02010609060101010101" charset="-122"/>
                <a:sym typeface="+mn-ea"/>
              </a:rPr>
              <a:t>本身自由，周围的人与自己平等</a:t>
            </a:r>
            <a:r>
              <a:rPr lang="en-US" altLang="zh-CN" sz="3200" b="1" spc="50">
                <a:ln w="3175">
                  <a:noFill/>
                  <a:prstDash val="dash"/>
                </a:ln>
                <a:latin typeface="楷体" panose="02010609060101010101" charset="-122"/>
                <a:ea typeface="楷体" panose="02010609060101010101" charset="-122"/>
                <a:cs typeface="楷体" panose="02010609060101010101" charset="-122"/>
                <a:sym typeface="+mn-ea"/>
              </a:rPr>
              <a:t>——</a:t>
            </a:r>
            <a:r>
              <a:rPr lang="zh-CN" altLang="en-US" sz="3200" b="1" spc="50">
                <a:ln w="3175">
                  <a:noFill/>
                  <a:prstDash val="dash"/>
                </a:ln>
                <a:latin typeface="楷体" panose="02010609060101010101" charset="-122"/>
                <a:ea typeface="楷体" panose="02010609060101010101" charset="-122"/>
                <a:cs typeface="楷体" panose="02010609060101010101" charset="-122"/>
                <a:sym typeface="+mn-ea"/>
              </a:rPr>
              <a:t>这才是真正的生活，人们的自然生活。</a:t>
            </a:r>
            <a:r>
              <a:rPr lang="en-US" altLang="zh-CN" sz="3200" b="1" spc="50">
                <a:ln w="3175">
                  <a:noFill/>
                  <a:prstDash val="dash"/>
                </a:ln>
                <a:latin typeface="楷体" panose="02010609060101010101" charset="-122"/>
                <a:ea typeface="楷体" panose="02010609060101010101" charset="-122"/>
                <a:cs typeface="楷体" panose="02010609060101010101" charset="-122"/>
                <a:sym typeface="Wingdings" panose="05000000000000000000" charset="0"/>
              </a:rPr>
              <a:t>  </a:t>
            </a:r>
          </a:p>
          <a:p>
            <a:pPr indent="457200" fontAlgn="auto">
              <a:lnSpc>
                <a:spcPct val="120000"/>
              </a:lnSpc>
            </a:pPr>
            <a:r>
              <a:rPr lang="en-US" altLang="zh-CN" sz="3200" b="1" spc="50">
                <a:ln w="3175">
                  <a:noFill/>
                  <a:prstDash val="dash"/>
                </a:ln>
                <a:latin typeface="楷体" panose="02010609060101010101" charset="-122"/>
                <a:ea typeface="楷体" panose="02010609060101010101" charset="-122"/>
                <a:cs typeface="楷体" panose="02010609060101010101" charset="-122"/>
                <a:sym typeface="Wingdings" panose="05000000000000000000" charset="0"/>
              </a:rPr>
              <a:t>                 ——</a:t>
            </a:r>
            <a:r>
              <a:rPr lang="zh-CN" altLang="en-US" sz="3200" b="1" spc="50">
                <a:ln w="3175">
                  <a:noFill/>
                  <a:prstDash val="dash"/>
                </a:ln>
                <a:latin typeface="楷体" panose="02010609060101010101" charset="-122"/>
                <a:ea typeface="楷体" panose="02010609060101010101" charset="-122"/>
                <a:cs typeface="楷体" panose="02010609060101010101" charset="-122"/>
                <a:sym typeface="Wingdings" panose="05000000000000000000" charset="0"/>
              </a:rPr>
              <a:t>伏尔泰</a:t>
            </a:r>
            <a:r>
              <a:rPr lang="en-US" altLang="zh-CN" sz="3200" b="1" spc="50">
                <a:ln w="3175">
                  <a:noFill/>
                  <a:prstDash val="dash"/>
                </a:ln>
                <a:latin typeface="楷体" panose="02010609060101010101" charset="-122"/>
                <a:ea typeface="楷体" panose="02010609060101010101" charset="-122"/>
                <a:cs typeface="楷体" panose="02010609060101010101" charset="-122"/>
                <a:sym typeface="Wingdings" panose="05000000000000000000" charset="0"/>
              </a:rPr>
              <a:t>   </a:t>
            </a:r>
          </a:p>
        </p:txBody>
      </p:sp>
      <p:sp>
        <p:nvSpPr>
          <p:cNvPr id="7" name="文本框 6"/>
          <p:cNvSpPr txBox="1"/>
          <p:nvPr/>
        </p:nvSpPr>
        <p:spPr>
          <a:xfrm>
            <a:off x="7226300" y="4102735"/>
            <a:ext cx="2644775" cy="669290"/>
          </a:xfrm>
          <a:prstGeom prst="rect">
            <a:avLst/>
          </a:prstGeom>
          <a:solidFill>
            <a:schemeClr val="accent5">
              <a:lumMod val="75000"/>
            </a:schemeClr>
          </a:solidFill>
          <a:ln w="3175" cap="flat" cmpd="sng" algn="ctr">
            <a:noFill/>
            <a:prstDash val="solid"/>
            <a:miter lim="800000"/>
          </a:ln>
          <a:effectLst/>
        </p:spPr>
        <p:txBody>
          <a:bodyPr anchor="ctr"/>
          <a:lstStyle>
            <a:defPPr>
              <a:defRPr lang="zh-CN"/>
            </a:defPPr>
            <a:lvl1pPr marR="0" lvl="0" indent="0" algn="ctr" fontAlgn="auto">
              <a:lnSpc>
                <a:spcPct val="100000"/>
              </a:lnSpc>
              <a:spcBef>
                <a:spcPts val="0"/>
              </a:spcBef>
              <a:spcAft>
                <a:spcPts val="0"/>
              </a:spcAft>
              <a:buClrTx/>
              <a:buSzPct val="100000"/>
              <a:buFontTx/>
              <a:buNone/>
              <a:defRPr kumimoji="0" sz="2400" b="0" i="0" u="none" strike="noStrike" kern="0" cap="none" spc="0" normalizeH="0" baseline="0">
                <a:ln>
                  <a:noFill/>
                </a:ln>
                <a:solidFill>
                  <a:srgbClr val="FFFFFF"/>
                </a:solidFill>
                <a:effectLst/>
                <a:uLnTx/>
                <a:uFillTx/>
                <a:latin typeface="Arial" panose="020B0604020202020204"/>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Pct val="100000"/>
              <a:buFontTx/>
              <a:buNone/>
              <a:defRPr/>
            </a:pPr>
            <a:r>
              <a:rPr kumimoji="0" lang="zh-CN" altLang="en-US" sz="3200" b="0" i="0" u="none" strike="noStrike" kern="0" cap="none" spc="0" normalizeH="0" baseline="0" noProof="0" dirty="0">
                <a:ln>
                  <a:noFill/>
                </a:ln>
                <a:solidFill>
                  <a:srgbClr val="FFFFFF"/>
                </a:solidFill>
                <a:effectLst/>
                <a:uLnTx/>
                <a:uFillTx/>
                <a:latin typeface="Arial" panose="020B0604020202020204"/>
                <a:ea typeface="黑体" panose="02010609060101010101" pitchFamily="49" charset="-122"/>
                <a:cs typeface="+mn-cs"/>
              </a:rPr>
              <a:t>资产阶级革命</a:t>
            </a:r>
          </a:p>
        </p:txBody>
      </p:sp>
      <p:sp>
        <p:nvSpPr>
          <p:cNvPr id="8" name="文本框 7"/>
          <p:cNvSpPr txBox="1"/>
          <p:nvPr/>
        </p:nvSpPr>
        <p:spPr>
          <a:xfrm>
            <a:off x="2421890" y="4102735"/>
            <a:ext cx="2644775" cy="669290"/>
          </a:xfrm>
          <a:prstGeom prst="rect">
            <a:avLst/>
          </a:prstGeom>
          <a:solidFill>
            <a:schemeClr val="accent5">
              <a:lumMod val="75000"/>
            </a:schemeClr>
          </a:solidFill>
          <a:ln w="3175" cap="flat" cmpd="sng" algn="ctr">
            <a:noFill/>
            <a:prstDash val="solid"/>
            <a:miter lim="800000"/>
          </a:ln>
          <a:effectLst/>
        </p:spPr>
        <p:txBody>
          <a:bodyPr anchor="ctr"/>
          <a:lstStyle>
            <a:defPPr>
              <a:defRPr lang="zh-CN"/>
            </a:defPPr>
            <a:lvl1pPr marR="0" lvl="0" indent="0" algn="ctr" fontAlgn="auto">
              <a:lnSpc>
                <a:spcPct val="100000"/>
              </a:lnSpc>
              <a:spcBef>
                <a:spcPts val="0"/>
              </a:spcBef>
              <a:spcAft>
                <a:spcPts val="0"/>
              </a:spcAft>
              <a:buClrTx/>
              <a:buSzPct val="100000"/>
              <a:buFontTx/>
              <a:buNone/>
              <a:defRPr kumimoji="0" sz="2400" b="0" i="0" u="none" strike="noStrike" kern="0" cap="none" spc="0" normalizeH="0" baseline="0">
                <a:ln>
                  <a:noFill/>
                </a:ln>
                <a:solidFill>
                  <a:srgbClr val="FFFFFF"/>
                </a:solidFill>
                <a:effectLst/>
                <a:uLnTx/>
                <a:uFillTx/>
                <a:latin typeface="Arial" panose="020B0604020202020204"/>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Pct val="100000"/>
              <a:buFontTx/>
              <a:buNone/>
              <a:defRPr/>
            </a:pPr>
            <a:r>
              <a:rPr kumimoji="0" lang="zh-CN" altLang="en-US" sz="3200" b="0" i="0" u="none" strike="noStrike" kern="0" cap="none" spc="0" normalizeH="0" baseline="0" noProof="0" dirty="0">
                <a:ln>
                  <a:noFill/>
                </a:ln>
                <a:solidFill>
                  <a:srgbClr val="FFFFFF"/>
                </a:solidFill>
                <a:effectLst/>
                <a:uLnTx/>
                <a:uFillTx/>
                <a:latin typeface="Arial" panose="020B0604020202020204"/>
                <a:ea typeface="黑体" panose="02010609060101010101" pitchFamily="49" charset="-122"/>
                <a:cs typeface="+mn-cs"/>
              </a:rPr>
              <a:t>启蒙思想</a:t>
            </a:r>
          </a:p>
        </p:txBody>
      </p:sp>
      <p:sp>
        <p:nvSpPr>
          <p:cNvPr id="9" name="右箭头 8"/>
          <p:cNvSpPr/>
          <p:nvPr/>
        </p:nvSpPr>
        <p:spPr>
          <a:xfrm>
            <a:off x="5191760" y="4175760"/>
            <a:ext cx="1838325" cy="523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p:cNvSpPr txBox="1"/>
          <p:nvPr/>
        </p:nvSpPr>
        <p:spPr>
          <a:xfrm>
            <a:off x="5191760" y="3681730"/>
            <a:ext cx="1808480" cy="583565"/>
          </a:xfrm>
          <a:prstGeom prst="rect">
            <a:avLst/>
          </a:prstGeom>
          <a:noFill/>
        </p:spPr>
        <p:txBody>
          <a:bodyPr wrap="none" rtlCol="0">
            <a:spAutoFit/>
          </a:bodyPr>
          <a:lstStyle/>
          <a:p>
            <a:pPr algn="l"/>
            <a:r>
              <a:rPr lang="zh-CN" altLang="en-US" sz="3200" kern="0" noProof="0" dirty="0">
                <a:ln>
                  <a:noFill/>
                </a:ln>
                <a:solidFill>
                  <a:schemeClr val="tx1"/>
                </a:solidFill>
                <a:effectLst/>
                <a:uLnTx/>
                <a:uFillTx/>
                <a:latin typeface="Arial" panose="020B0604020202020204"/>
                <a:ea typeface="黑体" panose="02010609060101010101" pitchFamily="49" charset="-122"/>
                <a:sym typeface="+mn-ea"/>
              </a:rPr>
              <a:t>思想武器</a:t>
            </a:r>
            <a:endParaRPr kumimoji="0" lang="zh-CN" altLang="en-US" sz="3200" b="0" i="0" u="none" strike="noStrike" kern="0" cap="none" spc="0" normalizeH="0" baseline="0" noProof="0" dirty="0">
              <a:ln>
                <a:noFill/>
              </a:ln>
              <a:solidFill>
                <a:schemeClr val="tx1"/>
              </a:solidFill>
              <a:effectLst/>
              <a:uLnTx/>
              <a:uFillTx/>
              <a:latin typeface="Arial" panose="020B0604020202020204"/>
              <a:ea typeface="黑体" panose="02010609060101010101" pitchFamily="49" charset="-122"/>
              <a:cs typeface="+mn-cs"/>
              <a:sym typeface="+mn-ea"/>
            </a:endParaRPr>
          </a:p>
        </p:txBody>
      </p:sp>
      <p:sp>
        <p:nvSpPr>
          <p:cNvPr id="11" name="文本框 10"/>
          <p:cNvSpPr txBox="1"/>
          <p:nvPr/>
        </p:nvSpPr>
        <p:spPr>
          <a:xfrm>
            <a:off x="6453505" y="5073650"/>
            <a:ext cx="1122680" cy="1173480"/>
          </a:xfrm>
          <a:prstGeom prst="rect">
            <a:avLst/>
          </a:prstGeom>
          <a:noFill/>
        </p:spPr>
        <p:txBody>
          <a:bodyPr wrap="square" rtlCol="0" anchor="t">
            <a:spAutoFit/>
          </a:bodyPr>
          <a:lstStyle/>
          <a:p>
            <a:pPr algn="l" fontAlgn="auto">
              <a:lnSpc>
                <a:spcPct val="110000"/>
              </a:lnSpc>
            </a:pPr>
            <a:r>
              <a:rPr lang="zh-CN" altLang="en-US" sz="3200">
                <a:solidFill>
                  <a:srgbClr val="FF0000"/>
                </a:solidFill>
                <a:latin typeface="黑体" panose="02010609060101010101" pitchFamily="49" charset="-122"/>
                <a:ea typeface="黑体" panose="02010609060101010101" pitchFamily="49" charset="-122"/>
              </a:rPr>
              <a:t>民主</a:t>
            </a:r>
          </a:p>
          <a:p>
            <a:pPr algn="l" fontAlgn="auto">
              <a:lnSpc>
                <a:spcPct val="110000"/>
              </a:lnSpc>
            </a:pPr>
            <a:r>
              <a:rPr lang="zh-CN" altLang="en-US" sz="3200">
                <a:solidFill>
                  <a:srgbClr val="FF0000"/>
                </a:solidFill>
                <a:latin typeface="黑体" panose="02010609060101010101" pitchFamily="49" charset="-122"/>
                <a:ea typeface="黑体" panose="02010609060101010101" pitchFamily="49" charset="-122"/>
              </a:rPr>
              <a:t>自由</a:t>
            </a:r>
          </a:p>
        </p:txBody>
      </p:sp>
      <p:sp>
        <p:nvSpPr>
          <p:cNvPr id="13" name="文本框 12"/>
          <p:cNvSpPr txBox="1"/>
          <p:nvPr/>
        </p:nvSpPr>
        <p:spPr>
          <a:xfrm>
            <a:off x="4813300" y="5073650"/>
            <a:ext cx="2320925" cy="1173480"/>
          </a:xfrm>
          <a:prstGeom prst="rect">
            <a:avLst/>
          </a:prstGeom>
          <a:noFill/>
        </p:spPr>
        <p:txBody>
          <a:bodyPr wrap="square" rtlCol="0" anchor="t">
            <a:spAutoFit/>
          </a:bodyPr>
          <a:lstStyle/>
          <a:p>
            <a:pPr algn="l" fontAlgn="auto">
              <a:lnSpc>
                <a:spcPct val="110000"/>
              </a:lnSpc>
            </a:pPr>
            <a:r>
              <a:rPr lang="zh-CN" altLang="en-US" sz="3200">
                <a:solidFill>
                  <a:schemeClr val="tx1"/>
                </a:solidFill>
                <a:latin typeface="黑体" panose="02010609060101010101" pitchFamily="49" charset="-122"/>
                <a:ea typeface="黑体" panose="02010609060101010101" pitchFamily="49" charset="-122"/>
              </a:rPr>
              <a:t>资产阶级</a:t>
            </a:r>
          </a:p>
          <a:p>
            <a:pPr algn="l" fontAlgn="auto">
              <a:lnSpc>
                <a:spcPct val="110000"/>
              </a:lnSpc>
            </a:pPr>
            <a:r>
              <a:rPr lang="zh-CN" altLang="en-US" sz="3200">
                <a:solidFill>
                  <a:schemeClr val="tx1"/>
                </a:solidFill>
                <a:latin typeface="黑体" panose="02010609060101010101" pitchFamily="49" charset="-122"/>
                <a:ea typeface="黑体" panose="02010609060101010101" pitchFamily="49" charset="-122"/>
              </a:rPr>
              <a:t>资本主义</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26631"/>
                                        </p:tgtEl>
                                        <p:attrNameLst>
                                          <p:attrName>style.visibility</p:attrName>
                                        </p:attrNameLst>
                                      </p:cBhvr>
                                      <p:to>
                                        <p:strVal val="visible"/>
                                      </p:to>
                                    </p:set>
                                    <p:animEffect transition="in" filter="blinds(horizontal)">
                                      <p:cBhvr>
                                        <p:cTn id="10" dur="500"/>
                                        <p:tgtEl>
                                          <p:spTgt spid="2663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blinds(horizontal)">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anim calcmode="lin" valueType="num">
                                      <p:cBhvr additive="base">
                                        <p:cTn id="4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8" grpId="0" animBg="1"/>
      <p:bldP spid="8" grpId="1" animBg="1"/>
      <p:bldP spid="9" grpId="0" animBg="1"/>
      <p:bldP spid="9" grpId="1" animBg="1"/>
      <p:bldP spid="10" grpId="0"/>
      <p:bldP spid="10" grpId="1"/>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print">
            <a:alphaModFix amt="17000"/>
          </a:blip>
          <a:stretch>
            <a:fillRect/>
          </a:stretch>
        </a:blipFill>
        <a:effectLst/>
      </p:bgPr>
    </p:bg>
    <p:spTree>
      <p:nvGrpSpPr>
        <p:cNvPr id="1" name=""/>
        <p:cNvGrpSpPr/>
        <p:nvPr/>
      </p:nvGrpSpPr>
      <p:grpSpPr>
        <a:xfrm>
          <a:off x="0" y="0"/>
          <a:ext cx="0" cy="0"/>
          <a:chOff x="0" y="0"/>
          <a:chExt cx="0" cy="0"/>
        </a:xfrm>
      </p:grpSpPr>
      <p:grpSp>
        <p:nvGrpSpPr>
          <p:cNvPr id="43" name="组合 42"/>
          <p:cNvGrpSpPr/>
          <p:nvPr/>
        </p:nvGrpSpPr>
        <p:grpSpPr>
          <a:xfrm>
            <a:off x="121285" y="3501390"/>
            <a:ext cx="7941945" cy="3204845"/>
            <a:chOff x="191" y="5514"/>
            <a:chExt cx="12507" cy="5047"/>
          </a:xfrm>
        </p:grpSpPr>
        <p:grpSp>
          <p:nvGrpSpPr>
            <p:cNvPr id="37" name="组合 36"/>
            <p:cNvGrpSpPr/>
            <p:nvPr/>
          </p:nvGrpSpPr>
          <p:grpSpPr>
            <a:xfrm>
              <a:off x="284" y="6085"/>
              <a:ext cx="12414" cy="4476"/>
              <a:chOff x="284" y="6085"/>
              <a:chExt cx="12414" cy="4476"/>
            </a:xfrm>
          </p:grpSpPr>
          <p:pic>
            <p:nvPicPr>
              <p:cNvPr id="14" name="图片 13"/>
              <p:cNvPicPr>
                <a:picLocks noChangeAspect="1"/>
              </p:cNvPicPr>
              <p:nvPr/>
            </p:nvPicPr>
            <p:blipFill>
              <a:blip r:embed="rId4" cstate="print"/>
              <a:stretch>
                <a:fillRect/>
              </a:stretch>
            </p:blipFill>
            <p:spPr>
              <a:xfrm>
                <a:off x="284" y="6085"/>
                <a:ext cx="12414" cy="4476"/>
              </a:xfrm>
              <a:prstGeom prst="rect">
                <a:avLst/>
              </a:prstGeom>
              <a:effectLst>
                <a:outerShdw blurRad="50800" dist="63500" dir="8100000" algn="tr" rotWithShape="0">
                  <a:prstClr val="black">
                    <a:alpha val="40000"/>
                  </a:prstClr>
                </a:outerShdw>
              </a:effectLst>
            </p:spPr>
          </p:pic>
          <p:sp>
            <p:nvSpPr>
              <p:cNvPr id="28" name="文本框 27"/>
              <p:cNvSpPr txBox="1"/>
              <p:nvPr/>
            </p:nvSpPr>
            <p:spPr>
              <a:xfrm>
                <a:off x="1899" y="9545"/>
                <a:ext cx="732" cy="1016"/>
              </a:xfrm>
              <a:prstGeom prst="rect">
                <a:avLst/>
              </a:prstGeom>
              <a:noFill/>
            </p:spPr>
            <p:txBody>
              <a:bodyPr wrap="square" rtlCol="0">
                <a:spAutoFit/>
              </a:bodyPr>
              <a:lstStyle/>
              <a:p>
                <a:pPr algn="l"/>
                <a:r>
                  <a:rPr kumimoji="0" lang="zh-CN" altLang="en-US"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rPr>
                  <a:t>普选</a:t>
                </a:r>
              </a:p>
            </p:txBody>
          </p:sp>
        </p:grpSp>
        <p:sp>
          <p:nvSpPr>
            <p:cNvPr id="42" name="文本框 41"/>
            <p:cNvSpPr txBox="1"/>
            <p:nvPr/>
          </p:nvSpPr>
          <p:spPr>
            <a:xfrm>
              <a:off x="191" y="5514"/>
              <a:ext cx="7050" cy="822"/>
            </a:xfrm>
            <a:prstGeom prst="rect">
              <a:avLst/>
            </a:prstGeom>
            <a:noFill/>
          </p:spPr>
          <p:txBody>
            <a:bodyPr wrap="none" rtlCol="0">
              <a:spAutoFit/>
            </a:bodyPr>
            <a:lstStyle/>
            <a:p>
              <a:pPr algn="l"/>
              <a:r>
                <a:rPr kumimoji="0" lang="en-US" altLang="zh-CN" sz="2800" b="1" i="0" strike="noStrike" kern="1200" cap="none" spc="0" normalizeH="0" baseline="0" noProof="1">
                  <a:ln>
                    <a:noFill/>
                  </a:ln>
                  <a:solidFill>
                    <a:srgbClr val="0000CC"/>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1871</a:t>
              </a:r>
              <a:r>
                <a:rPr kumimoji="0" lang="zh-CN" altLang="en-US" sz="2800" b="1" i="0" strike="noStrike" kern="1200" cap="none" spc="0" normalizeH="0" baseline="0" noProof="1">
                  <a:ln>
                    <a:noFill/>
                  </a:ln>
                  <a:solidFill>
                    <a:srgbClr val="0000CC"/>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年《德意志帝国宪法》</a:t>
              </a:r>
            </a:p>
          </p:txBody>
        </p:sp>
      </p:grpSp>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三、民主和自由的扩展：</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资本主义的扩展</a:t>
              </a:r>
            </a:p>
          </p:txBody>
        </p:sp>
        <p:sp>
          <p:nvSpPr>
            <p:cNvPr id="4" name="流程图: 文档 3"/>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7" name="表格 6"/>
          <p:cNvGraphicFramePr>
            <a:graphicFrameLocks noGrp="1"/>
          </p:cNvGraphicFramePr>
          <p:nvPr>
            <p:custDataLst>
              <p:tags r:id="rId1"/>
            </p:custDataLst>
          </p:nvPr>
        </p:nvGraphicFramePr>
        <p:xfrm>
          <a:off x="170498" y="742633"/>
          <a:ext cx="11744325" cy="2834640"/>
        </p:xfrm>
        <a:graphic>
          <a:graphicData uri="http://schemas.openxmlformats.org/drawingml/2006/table">
            <a:tbl>
              <a:tblPr firstRow="1" bandRow="1">
                <a:tableStyleId>{5C22544A-7EE6-4342-B048-85BDC9FD1C3A}</a:tableStyleId>
              </a:tblPr>
              <a:tblGrid>
                <a:gridCol w="948055"/>
                <a:gridCol w="1647825"/>
                <a:gridCol w="1036955"/>
                <a:gridCol w="1021715"/>
                <a:gridCol w="7089775"/>
              </a:tblGrid>
              <a:tr h="1188720">
                <a:tc>
                  <a:txBody>
                    <a:bodyPr/>
                    <a:lstStyle/>
                    <a:p>
                      <a:r>
                        <a:rPr lang="zh-CN" altLang="en-US" sz="2400" b="1" dirty="0" smtClean="0">
                          <a:solidFill>
                            <a:schemeClr val="tx1"/>
                          </a:solidFill>
                        </a:rPr>
                        <a:t>国家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事件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原因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经过（或内容）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zh-CN" altLang="en-US" sz="2400" b="1" dirty="0" smtClean="0">
                          <a:solidFill>
                            <a:schemeClr val="tx1"/>
                          </a:solidFill>
                        </a:rPr>
                        <a:t>影响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2960">
                <a:tc>
                  <a:txBody>
                    <a:bodyPr/>
                    <a:lstStyle/>
                    <a:p>
                      <a:r>
                        <a:rPr lang="zh-CN" altLang="en-US" sz="2400" b="1" dirty="0" smtClean="0">
                          <a:solidFill>
                            <a:schemeClr val="tx1"/>
                          </a:solidFill>
                        </a:rPr>
                        <a:t>意大利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sym typeface="+mn-ea"/>
                        </a:rPr>
                        <a:t>革命战争</a:t>
                      </a:r>
                      <a:endParaRPr lang="zh-CN" altLang="en-US" sz="2400" b="1" dirty="0" smtClean="0">
                        <a:solidFill>
                          <a:schemeClr val="tx1"/>
                        </a:solidFill>
                      </a:endParaRPr>
                    </a:p>
                    <a:p>
                      <a:r>
                        <a:rPr lang="en-US" altLang="zh-CN" sz="2400" b="1" dirty="0" smtClean="0">
                          <a:solidFill>
                            <a:schemeClr val="tx1"/>
                          </a:solidFill>
                          <a:sym typeface="+mn-ea"/>
                        </a:rPr>
                        <a:t>1861-1871</a:t>
                      </a:r>
                      <a:endParaRPr lang="zh-CN" altLang="en-US" sz="24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sym typeface="+mn-ea"/>
                        </a:rPr>
                        <a:t>分裂状态</a:t>
                      </a:r>
                      <a:endParaRPr lang="zh-CN" altLang="en-US" sz="24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sym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22960">
                <a:tc>
                  <a:txBody>
                    <a:bodyPr/>
                    <a:lstStyle/>
                    <a:p>
                      <a:pPr>
                        <a:buNone/>
                      </a:pPr>
                      <a:r>
                        <a:rPr lang="zh-CN" altLang="en-US" sz="2400" b="1" dirty="0" smtClean="0">
                          <a:solidFill>
                            <a:schemeClr val="tx1"/>
                          </a:solidFill>
                        </a:rPr>
                        <a:t>德意志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2400" b="1" dirty="0" smtClean="0">
                          <a:solidFill>
                            <a:schemeClr val="tx1"/>
                          </a:solidFill>
                          <a:sym typeface="+mn-ea"/>
                        </a:rPr>
                        <a:t>王朝战争</a:t>
                      </a:r>
                      <a:endParaRPr lang="zh-CN" altLang="en-US" sz="2400" b="1" dirty="0" smtClean="0">
                        <a:solidFill>
                          <a:schemeClr val="tx1"/>
                        </a:solidFill>
                      </a:endParaRPr>
                    </a:p>
                    <a:p>
                      <a:pPr>
                        <a:buNone/>
                      </a:pPr>
                      <a:r>
                        <a:rPr lang="en-US" altLang="zh-CN" sz="2400" b="1" dirty="0" smtClean="0">
                          <a:solidFill>
                            <a:schemeClr val="tx1"/>
                          </a:solidFill>
                          <a:sym typeface="+mn-ea"/>
                        </a:rPr>
                        <a:t>1864-1871</a:t>
                      </a:r>
                      <a:endParaRPr lang="zh-CN" altLang="en-US" sz="24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buNone/>
                      </a:pPr>
                      <a:r>
                        <a:rPr lang="zh-CN" altLang="en-US" sz="2400" b="1" dirty="0" smtClean="0">
                          <a:solidFill>
                            <a:schemeClr val="tx1"/>
                          </a:solidFill>
                          <a:sym typeface="+mn-ea"/>
                        </a:rPr>
                        <a:t>分裂状态</a:t>
                      </a:r>
                      <a:endParaRPr lang="zh-CN" altLang="en-US" sz="24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sym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8" name="椭圆 37"/>
          <p:cNvSpPr/>
          <p:nvPr/>
        </p:nvSpPr>
        <p:spPr>
          <a:xfrm flipV="1">
            <a:off x="4650105" y="4213860"/>
            <a:ext cx="929005" cy="760730"/>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文本框 38"/>
          <p:cNvSpPr txBox="1"/>
          <p:nvPr/>
        </p:nvSpPr>
        <p:spPr>
          <a:xfrm>
            <a:off x="7668260" y="3863975"/>
            <a:ext cx="4256405" cy="565150"/>
          </a:xfrm>
          <a:prstGeom prst="rect">
            <a:avLst/>
          </a:prstGeom>
          <a:noFill/>
        </p:spPr>
        <p:txBody>
          <a:bodyPr wrap="square" rtlCol="0">
            <a:spAutoFit/>
          </a:bodyPr>
          <a:lstStyle/>
          <a:p>
            <a:pPr algn="l" fontAlgn="auto">
              <a:lnSpc>
                <a:spcPct val="110000"/>
              </a:lnSpc>
            </a:pP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特点：</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皇帝拥有较大权力</a:t>
            </a:r>
            <a:endParaRPr kumimoji="0" lang="en-US" altLang="zh-CN"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40" name="文本框 39"/>
          <p:cNvSpPr txBox="1"/>
          <p:nvPr/>
        </p:nvSpPr>
        <p:spPr>
          <a:xfrm>
            <a:off x="6966585" y="4429125"/>
            <a:ext cx="5104130" cy="891540"/>
          </a:xfrm>
          <a:prstGeom prst="rect">
            <a:avLst/>
          </a:prstGeom>
          <a:noFill/>
        </p:spPr>
        <p:txBody>
          <a:bodyPr wrap="square" rtlCol="0">
            <a:spAutoFit/>
          </a:bodyPr>
          <a:lstStyle/>
          <a:p>
            <a:pPr algn="l"/>
            <a:r>
              <a:rPr kumimoji="0" lang="zh-CN" altLang="en-US" sz="2600" b="1" i="0" strike="noStrike" kern="1200" cap="none" spc="0" normalizeH="0" baseline="0" noProof="1">
                <a:ln>
                  <a:noFill/>
                </a:ln>
                <a:solidFill>
                  <a:srgbClr val="C00000"/>
                </a:solidFill>
                <a:effectLst/>
                <a:uLnTx/>
                <a:uFillTx/>
                <a:latin typeface="宋体" panose="02010600030101010101" pitchFamily="2" charset="-122"/>
                <a:ea typeface="宋体" panose="02010600030101010101" pitchFamily="2" charset="-122"/>
                <a:cs typeface="+mn-cs"/>
                <a:sym typeface="+mn-ea"/>
              </a:rPr>
              <a:t>（国家元首，决定对外政策，主宰议会，创制法律，任命官吏）</a:t>
            </a:r>
          </a:p>
        </p:txBody>
      </p:sp>
      <p:sp>
        <p:nvSpPr>
          <p:cNvPr id="41" name="文本框 40"/>
          <p:cNvSpPr txBox="1"/>
          <p:nvPr/>
        </p:nvSpPr>
        <p:spPr>
          <a:xfrm>
            <a:off x="7890510" y="5320665"/>
            <a:ext cx="4256405" cy="1038860"/>
          </a:xfrm>
          <a:prstGeom prst="rect">
            <a:avLst/>
          </a:prstGeom>
          <a:noFill/>
        </p:spPr>
        <p:txBody>
          <a:bodyPr wrap="square" rtlCol="0">
            <a:spAutoFit/>
          </a:bodyPr>
          <a:lstStyle/>
          <a:p>
            <a:pPr algn="l" fontAlgn="auto">
              <a:lnSpc>
                <a:spcPct val="110000"/>
              </a:lnSpc>
            </a:pP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影响：</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资本主义发展；</a:t>
            </a:r>
            <a:endPar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endParaRPr>
          </a:p>
          <a:p>
            <a:pPr algn="l" fontAlgn="auto">
              <a:lnSpc>
                <a:spcPct val="110000"/>
              </a:lnSpc>
            </a:pPr>
            <a:r>
              <a:rPr kumimoji="0" lang="en-US" altLang="zh-CN"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      </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混杂封建残余。</a:t>
            </a:r>
          </a:p>
        </p:txBody>
      </p:sp>
      <p:sp>
        <p:nvSpPr>
          <p:cNvPr id="44" name="文本框 43"/>
          <p:cNvSpPr txBox="1"/>
          <p:nvPr/>
        </p:nvSpPr>
        <p:spPr>
          <a:xfrm>
            <a:off x="5878830" y="2048510"/>
            <a:ext cx="446786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dirty="0" smtClean="0">
                <a:solidFill>
                  <a:srgbClr val="FF0000"/>
                </a:solidFill>
                <a:latin typeface="宋体" panose="02010600030101010101" pitchFamily="2" charset="-122"/>
                <a:ea typeface="宋体" panose="02010600030101010101" pitchFamily="2" charset="-122"/>
                <a:sym typeface="+mn-ea"/>
              </a:rPr>
              <a:t>国家统一，建立君主立宪制国家</a:t>
            </a: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sym typeface="+mn-ea"/>
            </a:endParaRPr>
          </a:p>
        </p:txBody>
      </p:sp>
      <p:sp>
        <p:nvSpPr>
          <p:cNvPr id="45" name="文本框 44"/>
          <p:cNvSpPr txBox="1"/>
          <p:nvPr/>
        </p:nvSpPr>
        <p:spPr>
          <a:xfrm>
            <a:off x="5878830" y="2859405"/>
            <a:ext cx="4467860" cy="460375"/>
          </a:xfrm>
          <a:prstGeom prst="rect">
            <a:avLst/>
          </a:prstGeom>
          <a:noFill/>
        </p:spPr>
        <p:txBody>
          <a:bodyPr wrap="non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dirty="0" smtClean="0">
                <a:solidFill>
                  <a:srgbClr val="FF0000"/>
                </a:solidFill>
                <a:latin typeface="宋体" panose="02010600030101010101" pitchFamily="2" charset="-122"/>
                <a:ea typeface="宋体" panose="02010600030101010101" pitchFamily="2" charset="-122"/>
                <a:sym typeface="+mn-ea"/>
              </a:rPr>
              <a:t>国家统一，建立君主立宪制国家</a:t>
            </a: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sym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linds(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P spid="41"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print">
            <a:alphaModFix amt="1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三、民主和自由的扩展：</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资本主义的扩展</a:t>
              </a:r>
            </a:p>
          </p:txBody>
        </p:sp>
        <p:sp>
          <p:nvSpPr>
            <p:cNvPr id="4" name="流程图: 文档 3"/>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7" name="表格 6"/>
          <p:cNvGraphicFramePr>
            <a:graphicFrameLocks noGrp="1"/>
          </p:cNvGraphicFramePr>
          <p:nvPr>
            <p:custDataLst>
              <p:tags r:id="rId1"/>
            </p:custDataLst>
          </p:nvPr>
        </p:nvGraphicFramePr>
        <p:xfrm>
          <a:off x="180023" y="775018"/>
          <a:ext cx="11744325" cy="2743200"/>
        </p:xfrm>
        <a:graphic>
          <a:graphicData uri="http://schemas.openxmlformats.org/drawingml/2006/table">
            <a:tbl>
              <a:tblPr firstRow="1" bandRow="1">
                <a:tableStyleId>{5C22544A-7EE6-4342-B048-85BDC9FD1C3A}</a:tableStyleId>
              </a:tblPr>
              <a:tblGrid>
                <a:gridCol w="740410"/>
                <a:gridCol w="935990"/>
                <a:gridCol w="789940"/>
                <a:gridCol w="4768215"/>
                <a:gridCol w="4509770"/>
              </a:tblGrid>
              <a:tr h="822960">
                <a:tc>
                  <a:txBody>
                    <a:bodyPr/>
                    <a:lstStyle/>
                    <a:p>
                      <a:r>
                        <a:rPr lang="zh-CN" altLang="en-US" sz="2400" b="1" dirty="0" smtClean="0">
                          <a:solidFill>
                            <a:schemeClr val="tx1"/>
                          </a:solidFill>
                        </a:rPr>
                        <a:t>国家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事件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原因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经过（或内容）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影响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00530">
                <a:tc>
                  <a:txBody>
                    <a:bodyPr/>
                    <a:lstStyle/>
                    <a:p>
                      <a:r>
                        <a:rPr lang="zh-CN" altLang="en-US" sz="2400" b="1" dirty="0" smtClean="0">
                          <a:solidFill>
                            <a:schemeClr val="tx1"/>
                          </a:solidFill>
                        </a:rPr>
                        <a:t>日本</a:t>
                      </a:r>
                    </a:p>
                    <a:p>
                      <a:endParaRPr lang="zh-CN" altLang="en-US" sz="2400" b="1" dirty="0" smtClean="0">
                        <a:solidFill>
                          <a:schemeClr val="tx1"/>
                        </a:solidFill>
                      </a:endParaRPr>
                    </a:p>
                    <a:p>
                      <a:endParaRPr lang="zh-CN" altLang="en-US" sz="2400" b="1" dirty="0" smtClean="0">
                        <a:solidFill>
                          <a:schemeClr val="tx1"/>
                        </a:solidFill>
                      </a:endParaRPr>
                    </a:p>
                    <a:p>
                      <a:endParaRPr lang="zh-CN" altLang="en-US" sz="24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sym typeface="+mn-ea"/>
                        </a:rPr>
                        <a:t>明治维新</a:t>
                      </a:r>
                      <a:endParaRPr lang="zh-CN" altLang="en-US" sz="2400" b="1" dirty="0" smtClean="0">
                        <a:solidFill>
                          <a:schemeClr val="tx1"/>
                        </a:solidFill>
                      </a:endParaRPr>
                    </a:p>
                    <a:p>
                      <a:r>
                        <a:rPr lang="en-US" altLang="zh-CN" sz="2400" b="1" dirty="0" smtClean="0">
                          <a:solidFill>
                            <a:schemeClr val="tx1"/>
                          </a:solidFill>
                          <a:sym typeface="+mn-ea"/>
                        </a:rPr>
                        <a:t>1868</a:t>
                      </a:r>
                      <a:r>
                        <a:rPr lang="zh-CN" altLang="en-US" sz="2400" b="1" dirty="0" smtClean="0">
                          <a:solidFill>
                            <a:schemeClr val="tx1"/>
                          </a:solidFill>
                          <a:sym typeface="+mn-ea"/>
                        </a:rPr>
                        <a:t>年</a:t>
                      </a:r>
                      <a:endParaRPr lang="zh-CN" altLang="en-US" sz="2400" b="1"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2400" b="1" dirty="0" smtClean="0">
                          <a:solidFill>
                            <a:schemeClr val="tx1"/>
                          </a:solidFill>
                        </a:rPr>
                        <a:t>民族危机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文本框 10"/>
          <p:cNvSpPr txBox="1"/>
          <p:nvPr/>
        </p:nvSpPr>
        <p:spPr>
          <a:xfrm>
            <a:off x="180340" y="3696970"/>
            <a:ext cx="6835140" cy="2491740"/>
          </a:xfrm>
          <a:prstGeom prst="rect">
            <a:avLst/>
          </a:prstGeom>
          <a:solidFill>
            <a:schemeClr val="accent4">
              <a:lumMod val="20000"/>
              <a:lumOff val="80000"/>
            </a:schemeClr>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ctr" fontAlgn="auto">
              <a:lnSpc>
                <a:spcPct val="100000"/>
              </a:lnSpc>
            </a:pPr>
            <a:r>
              <a:rPr sz="2600" b="1">
                <a:latin typeface="楷体" panose="02010609060101010101" charset="-122"/>
                <a:ea typeface="楷体" panose="02010609060101010101" charset="-122"/>
                <a:cs typeface="楷体" panose="02010609060101010101" charset="-122"/>
                <a:sym typeface="+mn-ea"/>
              </a:rPr>
              <a:t>一、广兴会议，万机决于公论；</a:t>
            </a:r>
          </a:p>
          <a:p>
            <a:pPr algn="ctr" fontAlgn="auto">
              <a:lnSpc>
                <a:spcPct val="100000"/>
              </a:lnSpc>
            </a:pPr>
            <a:r>
              <a:rPr sz="2600" b="1">
                <a:latin typeface="楷体" panose="02010609060101010101" charset="-122"/>
                <a:ea typeface="楷体" panose="02010609060101010101" charset="-122"/>
                <a:cs typeface="楷体" panose="02010609060101010101" charset="-122"/>
                <a:sym typeface="+mn-ea"/>
              </a:rPr>
              <a:t>二、上下一心，大展经纶；</a:t>
            </a:r>
          </a:p>
          <a:p>
            <a:pPr algn="ctr" fontAlgn="auto">
              <a:lnSpc>
                <a:spcPct val="100000"/>
              </a:lnSpc>
            </a:pPr>
            <a:r>
              <a:rPr sz="2600" b="1">
                <a:latin typeface="楷体" panose="02010609060101010101" charset="-122"/>
                <a:ea typeface="楷体" panose="02010609060101010101" charset="-122"/>
                <a:cs typeface="楷体" panose="02010609060101010101" charset="-122"/>
                <a:sym typeface="+mn-ea"/>
              </a:rPr>
              <a:t>三、官武一途，以至庶民，各遂其志，务使人心不倦；</a:t>
            </a:r>
          </a:p>
          <a:p>
            <a:pPr algn="ctr" fontAlgn="auto">
              <a:lnSpc>
                <a:spcPct val="100000"/>
              </a:lnSpc>
            </a:pPr>
            <a:r>
              <a:rPr sz="2600" b="1">
                <a:latin typeface="楷体" panose="02010609060101010101" charset="-122"/>
                <a:ea typeface="楷体" panose="02010609060101010101" charset="-122"/>
                <a:cs typeface="楷体" panose="02010609060101010101" charset="-122"/>
                <a:sym typeface="+mn-ea"/>
              </a:rPr>
              <a:t>四、</a:t>
            </a:r>
            <a:r>
              <a:rPr sz="2600" b="1">
                <a:solidFill>
                  <a:srgbClr val="FF0000"/>
                </a:solidFill>
                <a:latin typeface="楷体" panose="02010609060101010101" charset="-122"/>
                <a:ea typeface="楷体" panose="02010609060101010101" charset="-122"/>
                <a:cs typeface="楷体" panose="02010609060101010101" charset="-122"/>
                <a:sym typeface="+mn-ea"/>
              </a:rPr>
              <a:t>破旧来之陋习</a:t>
            </a:r>
            <a:r>
              <a:rPr sz="2600" b="1">
                <a:latin typeface="楷体" panose="02010609060101010101" charset="-122"/>
                <a:ea typeface="楷体" panose="02010609060101010101" charset="-122"/>
                <a:cs typeface="楷体" panose="02010609060101010101" charset="-122"/>
                <a:sym typeface="+mn-ea"/>
              </a:rPr>
              <a:t>，基天地之公道；</a:t>
            </a:r>
          </a:p>
          <a:p>
            <a:pPr algn="ctr" fontAlgn="auto">
              <a:lnSpc>
                <a:spcPct val="100000"/>
              </a:lnSpc>
            </a:pPr>
            <a:r>
              <a:rPr sz="2600" b="1">
                <a:solidFill>
                  <a:schemeClr val="tx1"/>
                </a:solidFill>
                <a:latin typeface="楷体" panose="02010609060101010101" charset="-122"/>
                <a:ea typeface="楷体" panose="02010609060101010101" charset="-122"/>
                <a:cs typeface="楷体" panose="02010609060101010101" charset="-122"/>
                <a:sym typeface="+mn-ea"/>
              </a:rPr>
              <a:t>五、</a:t>
            </a:r>
            <a:r>
              <a:rPr sz="2600" b="1">
                <a:solidFill>
                  <a:srgbClr val="FF0000"/>
                </a:solidFill>
                <a:latin typeface="楷体" panose="02010609060101010101" charset="-122"/>
                <a:ea typeface="楷体" panose="02010609060101010101" charset="-122"/>
                <a:cs typeface="楷体" panose="02010609060101010101" charset="-122"/>
                <a:sym typeface="+mn-ea"/>
              </a:rPr>
              <a:t>求知识于世界</a:t>
            </a:r>
            <a:r>
              <a:rPr sz="2600" b="1">
                <a:solidFill>
                  <a:schemeClr val="tx1"/>
                </a:solidFill>
                <a:latin typeface="楷体" panose="02010609060101010101" charset="-122"/>
                <a:ea typeface="楷体" panose="02010609060101010101" charset="-122"/>
                <a:cs typeface="楷体" panose="02010609060101010101" charset="-122"/>
                <a:sym typeface="+mn-ea"/>
              </a:rPr>
              <a:t>，大振皇基。</a:t>
            </a:r>
            <a:r>
              <a:rPr lang="en-US" sz="2000" b="1">
                <a:solidFill>
                  <a:schemeClr val="tx1"/>
                </a:solidFill>
                <a:latin typeface="楷体" panose="02010609060101010101" charset="-122"/>
                <a:ea typeface="楷体" panose="02010609060101010101" charset="-122"/>
                <a:cs typeface="楷体" panose="02010609060101010101" charset="-122"/>
                <a:sym typeface="+mn-ea"/>
              </a:rPr>
              <a:t>——</a:t>
            </a:r>
            <a:r>
              <a:rPr lang="zh-CN" altLang="en-US" sz="2000" b="1">
                <a:solidFill>
                  <a:schemeClr val="tx1"/>
                </a:solidFill>
                <a:latin typeface="楷体" panose="02010609060101010101" charset="-122"/>
                <a:ea typeface="楷体" panose="02010609060101010101" charset="-122"/>
                <a:cs typeface="楷体" panose="02010609060101010101" charset="-122"/>
                <a:sym typeface="+mn-ea"/>
              </a:rPr>
              <a:t>《五条誓文》</a:t>
            </a:r>
          </a:p>
        </p:txBody>
      </p:sp>
      <p:pic>
        <p:nvPicPr>
          <p:cNvPr id="28" name="图片 27"/>
          <p:cNvPicPr>
            <a:picLocks noChangeAspect="1"/>
          </p:cNvPicPr>
          <p:nvPr/>
        </p:nvPicPr>
        <p:blipFill>
          <a:blip r:embed="rId4" cstate="print"/>
          <a:stretch>
            <a:fillRect/>
          </a:stretch>
        </p:blipFill>
        <p:spPr>
          <a:xfrm>
            <a:off x="7704455" y="3615055"/>
            <a:ext cx="4101465" cy="2687320"/>
          </a:xfrm>
          <a:prstGeom prst="rect">
            <a:avLst/>
          </a:prstGeom>
        </p:spPr>
      </p:pic>
      <p:sp>
        <p:nvSpPr>
          <p:cNvPr id="36" name="文本框 35"/>
          <p:cNvSpPr txBox="1"/>
          <p:nvPr/>
        </p:nvSpPr>
        <p:spPr>
          <a:xfrm>
            <a:off x="3136265" y="6311900"/>
            <a:ext cx="9081135" cy="460375"/>
          </a:xfrm>
          <a:prstGeom prst="rect">
            <a:avLst/>
          </a:prstGeom>
          <a:solidFill>
            <a:srgbClr val="FFFF00"/>
          </a:solidFill>
        </p:spPr>
        <p:txBody>
          <a:bodyPr wrap="square" rtlCol="0">
            <a:spAutoFit/>
          </a:bodyPr>
          <a:lstStyle/>
          <a:p>
            <a:pPr algn="l"/>
            <a:r>
              <a:rPr kumimoji="0" lang="en-US" altLang="zh-CN" sz="24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r>
              <a:rPr kumimoji="0" lang="zh-CN" altLang="en-US" sz="24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武士道</a:t>
            </a:r>
            <a:r>
              <a:rPr kumimoji="0" lang="en-US" altLang="zh-CN" sz="24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r>
              <a:rPr kumimoji="0" lang="zh-CN" altLang="en-US" sz="2400" b="1" i="0" u="none" strike="noStrike" kern="1200" cap="none" spc="0" normalizeH="0" baseline="0" noProof="0" dirty="0" smtClean="0">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精神</a:t>
            </a:r>
            <a:r>
              <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a:t>
            </a:r>
            <a:r>
              <a:rPr kumimoji="0" lang="en-US" altLang="zh-CN"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a:t>
            </a:r>
            <a:r>
              <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忠君</a:t>
            </a:r>
            <a:r>
              <a:rPr kumimoji="0" lang="en-US" altLang="zh-CN"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a:t>
            </a:r>
            <a:r>
              <a:rPr kumimoji="0" lang="zh-CN" altLang="en-US" sz="2400" b="1" i="0" u="none" strike="noStrike" kern="1200" cap="none" spc="0" normalizeH="0" baseline="0" noProof="0" dirty="0" smtClean="0">
                <a:ln>
                  <a:noFill/>
                </a:ln>
                <a:solidFill>
                  <a:schemeClr val="tx1"/>
                </a:solidFill>
                <a:effectLst/>
                <a:uLnTx/>
                <a:uFillTx/>
                <a:latin typeface="楷体" panose="02010609060101010101" charset="-122"/>
                <a:ea typeface="楷体" panose="02010609060101010101" charset="-122"/>
                <a:cs typeface="楷体" panose="02010609060101010101" charset="-122"/>
                <a:sym typeface="+mn-ea"/>
              </a:rPr>
              <a:t>、绝对服从、不怕死及野蛮的侵略思想</a:t>
            </a:r>
          </a:p>
        </p:txBody>
      </p:sp>
      <p:sp>
        <p:nvSpPr>
          <p:cNvPr id="40" name="文本框 39"/>
          <p:cNvSpPr txBox="1"/>
          <p:nvPr/>
        </p:nvSpPr>
        <p:spPr>
          <a:xfrm>
            <a:off x="2690495" y="1585595"/>
            <a:ext cx="4630420" cy="1938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smtClean="0">
                <a:ln>
                  <a:noFill/>
                </a:ln>
                <a:effectLst/>
                <a:uLnTx/>
                <a:uFillTx/>
                <a:latin typeface="宋体" panose="02010600030101010101" pitchFamily="2" charset="-122"/>
                <a:ea typeface="宋体" panose="02010600030101010101" pitchFamily="2" charset="-122"/>
                <a:sym typeface="+mn-ea"/>
              </a:rPr>
              <a:t>①加强中央集权；</a:t>
            </a:r>
            <a:endParaRPr kumimoji="0"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smtClean="0">
                <a:ln>
                  <a:noFill/>
                </a:ln>
                <a:effectLst/>
                <a:uLnTx/>
                <a:uFillTx/>
                <a:latin typeface="宋体" panose="02010600030101010101" pitchFamily="2" charset="-122"/>
                <a:ea typeface="宋体" panose="02010600030101010101" pitchFamily="2" charset="-122"/>
                <a:sym typeface="+mn-ea"/>
              </a:rPr>
              <a:t>②废除封建等级制度；</a:t>
            </a:r>
            <a:endParaRPr kumimoji="0"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smtClean="0">
                <a:ln>
                  <a:noFill/>
                </a:ln>
                <a:effectLst/>
                <a:uLnTx/>
                <a:uFillTx/>
                <a:latin typeface="宋体" panose="02010600030101010101" pitchFamily="2" charset="-122"/>
                <a:ea typeface="宋体" panose="02010600030101010101" pitchFamily="2" charset="-122"/>
                <a:sym typeface="+mn-ea"/>
              </a:rPr>
              <a:t>③推行</a:t>
            </a:r>
            <a:r>
              <a:rPr lang="en-US" altLang="zh-CN" sz="2400" b="1" noProof="0" dirty="0" smtClean="0">
                <a:ln>
                  <a:noFill/>
                </a:ln>
                <a:effectLst/>
                <a:uLnTx/>
                <a:uFillTx/>
                <a:latin typeface="宋体" panose="02010600030101010101" pitchFamily="2" charset="-122"/>
                <a:ea typeface="宋体" panose="02010600030101010101" pitchFamily="2" charset="-122"/>
                <a:sym typeface="+mn-ea"/>
              </a:rPr>
              <a:t>“</a:t>
            </a:r>
            <a:r>
              <a:rPr lang="zh-CN" altLang="en-US" sz="2400" b="1" noProof="0" dirty="0" smtClean="0">
                <a:ln>
                  <a:noFill/>
                </a:ln>
                <a:effectLst/>
                <a:uLnTx/>
                <a:uFillTx/>
                <a:latin typeface="宋体" panose="02010600030101010101" pitchFamily="2" charset="-122"/>
                <a:ea typeface="宋体" panose="02010600030101010101" pitchFamily="2" charset="-122"/>
                <a:sym typeface="+mn-ea"/>
              </a:rPr>
              <a:t>富国强兵</a:t>
            </a:r>
            <a:r>
              <a:rPr lang="en-US" altLang="zh-CN" sz="2400" b="1" noProof="0" dirty="0" smtClean="0">
                <a:ln>
                  <a:noFill/>
                </a:ln>
                <a:effectLst/>
                <a:uLnTx/>
                <a:uFillTx/>
                <a:latin typeface="宋体" panose="02010600030101010101" pitchFamily="2" charset="-122"/>
                <a:ea typeface="宋体" panose="02010600030101010101" pitchFamily="2" charset="-122"/>
                <a:sym typeface="+mn-ea"/>
              </a:rPr>
              <a:t>”“</a:t>
            </a:r>
            <a:r>
              <a:rPr lang="zh-CN" altLang="en-US" sz="2400" b="1" noProof="0" dirty="0" smtClean="0">
                <a:ln>
                  <a:noFill/>
                </a:ln>
                <a:effectLst/>
                <a:uLnTx/>
                <a:uFillTx/>
                <a:latin typeface="宋体" panose="02010600030101010101" pitchFamily="2" charset="-122"/>
                <a:ea typeface="宋体" panose="02010600030101010101" pitchFamily="2" charset="-122"/>
                <a:sym typeface="+mn-ea"/>
              </a:rPr>
              <a:t>殖产兴业</a:t>
            </a:r>
            <a:r>
              <a:rPr lang="en-US" altLang="zh-CN" sz="2400" b="1" noProof="0" dirty="0" smtClean="0">
                <a:ln>
                  <a:noFill/>
                </a:ln>
                <a:effectLst/>
                <a:uLnTx/>
                <a:uFillTx/>
                <a:latin typeface="宋体" panose="02010600030101010101" pitchFamily="2" charset="-122"/>
                <a:ea typeface="宋体" panose="02010600030101010101" pitchFamily="2" charset="-122"/>
                <a:sym typeface="+mn-ea"/>
              </a:rPr>
              <a:t>”“</a:t>
            </a:r>
            <a:r>
              <a:rPr lang="zh-CN" altLang="en-US" sz="2400" b="1" noProof="0" dirty="0" smtClean="0">
                <a:ln>
                  <a:noFill/>
                </a:ln>
                <a:effectLst/>
                <a:uLnTx/>
                <a:uFillTx/>
                <a:latin typeface="宋体" panose="02010600030101010101" pitchFamily="2" charset="-122"/>
                <a:ea typeface="宋体" panose="02010600030101010101" pitchFamily="2" charset="-122"/>
                <a:sym typeface="+mn-ea"/>
              </a:rPr>
              <a:t>文明开化</a:t>
            </a:r>
            <a:r>
              <a:rPr lang="en-US" altLang="zh-CN" sz="2400" b="1" noProof="0" dirty="0" smtClean="0">
                <a:ln>
                  <a:noFill/>
                </a:ln>
                <a:effectLst/>
                <a:uLnTx/>
                <a:uFillTx/>
                <a:latin typeface="宋体" panose="02010600030101010101" pitchFamily="2" charset="-122"/>
                <a:ea typeface="宋体" panose="02010600030101010101" pitchFamily="2" charset="-122"/>
                <a:sym typeface="+mn-ea"/>
              </a:rPr>
              <a:t>”</a:t>
            </a:r>
            <a:r>
              <a:rPr lang="zh-CN" altLang="en-US" sz="2400" b="1" noProof="0" dirty="0" smtClean="0">
                <a:ln>
                  <a:noFill/>
                </a:ln>
                <a:effectLst/>
                <a:uLnTx/>
                <a:uFillTx/>
                <a:latin typeface="宋体" panose="02010600030101010101" pitchFamily="2" charset="-122"/>
                <a:ea typeface="宋体" panose="02010600030101010101" pitchFamily="2" charset="-122"/>
                <a:sym typeface="+mn-ea"/>
              </a:rPr>
              <a:t>三大政策；</a:t>
            </a:r>
            <a:endParaRPr lang="zh-CN" altLang="en-US" sz="2400" b="1" noProof="0" dirty="0" smtClean="0">
              <a:ln>
                <a:noFill/>
              </a:ln>
              <a:solidFill>
                <a:schemeClr val="tx1"/>
              </a:solidFill>
              <a:effectLst/>
              <a:uLnTx/>
              <a:uFillTx/>
              <a:latin typeface="宋体" panose="02010600030101010101" pitchFamily="2" charset="-122"/>
              <a:ea typeface="宋体" panose="02010600030101010101" pitchFamily="2"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smtClean="0">
                <a:ln>
                  <a:noFill/>
                </a:ln>
                <a:effectLst/>
                <a:uLnTx/>
                <a:uFillTx/>
                <a:latin typeface="宋体" panose="02010600030101010101" pitchFamily="2" charset="-122"/>
                <a:ea typeface="宋体" panose="02010600030101010101" pitchFamily="2" charset="-122"/>
                <a:sym typeface="+mn-ea"/>
              </a:rPr>
              <a:t>④制定宪法（</a:t>
            </a:r>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天皇制</a:t>
            </a:r>
            <a:r>
              <a:rPr lang="zh-CN" altLang="en-US" sz="2400" b="1" noProof="0" dirty="0" smtClean="0">
                <a:ln>
                  <a:noFill/>
                </a:ln>
                <a:effectLst/>
                <a:uLnTx/>
                <a:uFillTx/>
                <a:latin typeface="宋体" panose="02010600030101010101" pitchFamily="2" charset="-122"/>
                <a:ea typeface="宋体" panose="02010600030101010101" pitchFamily="2" charset="-122"/>
                <a:sym typeface="+mn-ea"/>
              </a:rPr>
              <a:t>君主立宪制）</a:t>
            </a:r>
            <a:endParaRPr kumimoji="0" lang="zh-CN" altLang="en-US" sz="2400" b="1" i="0" u="none" strike="noStrike" kern="1200" cap="none" spc="0" normalizeH="0" baseline="0" noProof="0" dirty="0" smtClean="0">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41" name="文本框 40"/>
          <p:cNvSpPr txBox="1"/>
          <p:nvPr/>
        </p:nvSpPr>
        <p:spPr>
          <a:xfrm>
            <a:off x="7399655" y="1577340"/>
            <a:ext cx="4710430" cy="123571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0000CC"/>
                </a:solidFill>
                <a:effectLst/>
                <a:uLnTx/>
                <a:uFillTx/>
                <a:latin typeface="黑体" panose="02010609060101010101" pitchFamily="49" charset="-122"/>
                <a:ea typeface="黑体" panose="02010609060101010101" pitchFamily="49" charset="-122"/>
                <a:sym typeface="+mn-ea"/>
              </a:rPr>
              <a:t>积极：</a:t>
            </a:r>
          </a:p>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endParaRPr lang="zh-CN" altLang="en-US" b="1" noProof="0" dirty="0" smtClean="0">
              <a:ln>
                <a:noFill/>
              </a:ln>
              <a:solidFill>
                <a:srgbClr val="0000CC"/>
              </a:solidFill>
              <a:effectLst/>
              <a:uLnTx/>
              <a:uFillTx/>
              <a:latin typeface="黑体" panose="02010609060101010101" pitchFamily="49" charset="-122"/>
              <a:ea typeface="黑体" panose="02010609060101010101" pitchFamily="49" charset="-122"/>
              <a:sym typeface="+mn-ea"/>
            </a:endParaRPr>
          </a:p>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zh-CN" altLang="en-US" sz="2400" b="1" noProof="0" dirty="0" smtClean="0">
                <a:ln>
                  <a:noFill/>
                </a:ln>
                <a:solidFill>
                  <a:srgbClr val="FF0000"/>
                </a:solidFill>
                <a:effectLst/>
                <a:uLnTx/>
                <a:uFillTx/>
                <a:latin typeface="黑体" panose="02010609060101010101" pitchFamily="49" charset="-122"/>
                <a:ea typeface="黑体" panose="02010609060101010101" pitchFamily="49" charset="-122"/>
                <a:sym typeface="+mn-ea"/>
              </a:rPr>
              <a:t>消极：</a:t>
            </a: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p:txBody>
      </p:sp>
      <p:sp>
        <p:nvSpPr>
          <p:cNvPr id="42" name="文本框 41"/>
          <p:cNvSpPr txBox="1"/>
          <p:nvPr/>
        </p:nvSpPr>
        <p:spPr>
          <a:xfrm>
            <a:off x="7578725" y="1577340"/>
            <a:ext cx="3930650" cy="82994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en-US" altLang="zh-CN" sz="2400" b="1" noProof="0" dirty="0" smtClean="0">
                <a:ln>
                  <a:noFill/>
                </a:ln>
                <a:solidFill>
                  <a:srgbClr val="0000CC"/>
                </a:solidFill>
                <a:effectLst/>
                <a:uLnTx/>
                <a:uFillTx/>
                <a:latin typeface="宋体" panose="02010600030101010101" pitchFamily="2" charset="-122"/>
                <a:ea typeface="宋体" panose="02010600030101010101" pitchFamily="2" charset="-122"/>
                <a:sym typeface="+mn-ea"/>
              </a:rPr>
              <a:t>     </a:t>
            </a:r>
            <a:r>
              <a:rPr lang="zh-CN" altLang="en-US" sz="2400" b="1" noProof="0" dirty="0" smtClean="0">
                <a:ln>
                  <a:noFill/>
                </a:ln>
                <a:solidFill>
                  <a:srgbClr val="0000CC"/>
                </a:solidFill>
                <a:effectLst/>
                <a:uLnTx/>
                <a:uFillTx/>
                <a:latin typeface="宋体" panose="02010600030101010101" pitchFamily="2" charset="-122"/>
                <a:ea typeface="宋体" panose="02010600030101010101" pitchFamily="2" charset="-122"/>
                <a:sym typeface="+mn-ea"/>
              </a:rPr>
              <a:t>①推动日本资本主义迅速发展，迅速走向强大；</a:t>
            </a:r>
            <a:endParaRPr kumimoji="0" lang="zh-CN" altLang="en-US" sz="2400" b="1" i="0" u="none" strike="noStrike" kern="1200" cap="none" spc="0" normalizeH="0" baseline="0" noProof="0" dirty="0" smtClean="0">
              <a:ln>
                <a:noFill/>
              </a:ln>
              <a:solidFill>
                <a:srgbClr val="0000CC"/>
              </a:solidFill>
              <a:effectLst/>
              <a:uLnTx/>
              <a:uFillTx/>
              <a:latin typeface="宋体" panose="02010600030101010101" pitchFamily="2" charset="-122"/>
              <a:ea typeface="宋体" panose="02010600030101010101" pitchFamily="2" charset="-122"/>
              <a:cs typeface="+mn-cs"/>
            </a:endParaRPr>
          </a:p>
        </p:txBody>
      </p:sp>
      <p:sp>
        <p:nvSpPr>
          <p:cNvPr id="43" name="文本框 42"/>
          <p:cNvSpPr txBox="1"/>
          <p:nvPr/>
        </p:nvSpPr>
        <p:spPr>
          <a:xfrm>
            <a:off x="7459980" y="2324735"/>
            <a:ext cx="4345940"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800080"/>
              </a:buClr>
              <a:buSzPct val="60000"/>
              <a:buFont typeface="Wingdings" panose="05000000000000000000" pitchFamily="2" charset="2"/>
              <a:buNone/>
              <a:defRPr/>
            </a:pPr>
            <a:r>
              <a:rPr lang="en-US" altLang="zh-CN"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     </a:t>
            </a:r>
            <a:r>
              <a:rPr lang="zh-CN" altLang="en-US" sz="2400" b="1" noProof="0" dirty="0" smtClean="0">
                <a:ln>
                  <a:noFill/>
                </a:ln>
                <a:solidFill>
                  <a:srgbClr val="FF0000"/>
                </a:solidFill>
                <a:effectLst/>
                <a:uLnTx/>
                <a:uFillTx/>
                <a:latin typeface="宋体" panose="02010600030101010101" pitchFamily="2" charset="-122"/>
                <a:ea typeface="宋体" panose="02010600030101010101" pitchFamily="2" charset="-122"/>
                <a:sym typeface="+mn-ea"/>
              </a:rPr>
              <a:t>②保留了大量封建残余势力，成为军国主义的社会基础。日本很快开始对外侵略扩张。</a:t>
            </a:r>
            <a:endParaRPr kumimoji="0" lang="zh-CN" altLang="en-US" sz="2400" b="1" i="0" u="none" strike="noStrike" kern="12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linds(horizontal)">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linds(horizont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blinds(horizontal)">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linds(horizontal)">
                                      <p:cBhvr>
                                        <p:cTn id="3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p:bldP spid="41" grpId="0"/>
      <p:bldP spid="42" grpId="0"/>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187960" y="0"/>
            <a:ext cx="12070715" cy="668655"/>
            <a:chOff x="16" y="21"/>
            <a:chExt cx="19009" cy="1053"/>
          </a:xfrm>
        </p:grpSpPr>
        <p:sp>
          <p:nvSpPr>
            <p:cNvPr id="2" name="文本框 1"/>
            <p:cNvSpPr txBox="1"/>
            <p:nvPr/>
          </p:nvSpPr>
          <p:spPr>
            <a:xfrm>
              <a:off x="16" y="21"/>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四、民主和自由成真了吗？</a:t>
              </a:r>
              <a:endPar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endParaRPr>
            </a:p>
          </p:txBody>
        </p:sp>
        <p:sp>
          <p:nvSpPr>
            <p:cNvPr id="4" name="流程图: 文档 3"/>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文本框 38"/>
          <p:cNvSpPr txBox="1"/>
          <p:nvPr/>
        </p:nvSpPr>
        <p:spPr>
          <a:xfrm>
            <a:off x="309245" y="668655"/>
            <a:ext cx="7479030" cy="632460"/>
          </a:xfrm>
          <a:prstGeom prst="rect">
            <a:avLst/>
          </a:prstGeom>
          <a:noFill/>
        </p:spPr>
        <p:txBody>
          <a:bodyPr wrap="square" rtlCol="0">
            <a:spAutoFit/>
          </a:bodyPr>
          <a:lstStyle/>
          <a:p>
            <a:pPr algn="l" fontAlgn="auto">
              <a:lnSpc>
                <a:spcPct val="110000"/>
              </a:lnSpc>
            </a:pPr>
            <a:r>
              <a:rPr kumimoji="0" lang="zh-CN" altLang="en-US" sz="32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资本主义制度确立的影响：</a:t>
            </a:r>
          </a:p>
        </p:txBody>
      </p:sp>
      <p:sp>
        <p:nvSpPr>
          <p:cNvPr id="3" name="文本框 2"/>
          <p:cNvSpPr txBox="1"/>
          <p:nvPr/>
        </p:nvSpPr>
        <p:spPr>
          <a:xfrm>
            <a:off x="309245" y="1301115"/>
            <a:ext cx="11414125" cy="1038860"/>
          </a:xfrm>
          <a:prstGeom prst="rect">
            <a:avLst/>
          </a:prstGeom>
          <a:noFill/>
        </p:spPr>
        <p:txBody>
          <a:bodyPr wrap="square" rtlCol="0">
            <a:spAutoFit/>
          </a:bodyPr>
          <a:lstStyle/>
          <a:p>
            <a:pPr algn="l" fontAlgn="auto">
              <a:lnSpc>
                <a:spcPct val="110000"/>
              </a:lnSpc>
            </a:pP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a:t>
            </a:r>
            <a:r>
              <a:rPr kumimoji="0" lang="en-US" altLang="zh-CN"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1</a:t>
            </a: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）积极：</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与封建制度比较，资本主义制度是</a:t>
            </a:r>
            <a:r>
              <a:rPr kumimoji="0" lang="zh-CN" altLang="en-US" sz="2800" b="1" i="0" strike="noStrike" kern="1200" cap="none" spc="0" normalizeH="0" baseline="0" noProof="1">
                <a:ln>
                  <a:noFill/>
                </a:ln>
                <a:solidFill>
                  <a:srgbClr val="FF0000"/>
                </a:solidFill>
                <a:effectLst/>
                <a:uLnTx/>
                <a:uFillTx/>
                <a:latin typeface="宋体" panose="02010600030101010101" pitchFamily="2" charset="-122"/>
                <a:ea typeface="宋体" panose="02010600030101010101" pitchFamily="2" charset="-122"/>
                <a:cs typeface="+mn-cs"/>
                <a:sym typeface="+mn-ea"/>
              </a:rPr>
              <a:t>巨大的历史进步</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a:t>
            </a:r>
            <a:r>
              <a:rPr kumimoji="0" lang="zh-CN" altLang="en-US" sz="2800" b="1" i="0" strike="noStrike" kern="1200" cap="none" spc="0" normalizeH="0" baseline="0" noProof="1">
                <a:ln>
                  <a:noFill/>
                </a:ln>
                <a:solidFill>
                  <a:srgbClr val="FF0000"/>
                </a:solidFill>
                <a:effectLst/>
                <a:uLnTx/>
                <a:uFillTx/>
                <a:latin typeface="宋体" panose="02010600030101010101" pitchFamily="2" charset="-122"/>
                <a:ea typeface="宋体" panose="02010600030101010101" pitchFamily="2" charset="-122"/>
                <a:cs typeface="+mn-cs"/>
                <a:sym typeface="+mn-ea"/>
              </a:rPr>
              <a:t>生产力</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得到了快速</a:t>
            </a:r>
            <a:r>
              <a:rPr kumimoji="0" lang="zh-CN" altLang="en-US" sz="2800" b="1" i="0" strike="noStrike" kern="1200" cap="none" spc="0" normalizeH="0" baseline="0" noProof="1">
                <a:ln>
                  <a:noFill/>
                </a:ln>
                <a:solidFill>
                  <a:srgbClr val="FF0000"/>
                </a:solidFill>
                <a:effectLst/>
                <a:uLnTx/>
                <a:uFillTx/>
                <a:latin typeface="宋体" panose="02010600030101010101" pitchFamily="2" charset="-122"/>
                <a:ea typeface="宋体" panose="02010600030101010101" pitchFamily="2" charset="-122"/>
                <a:cs typeface="+mn-cs"/>
                <a:sym typeface="+mn-ea"/>
              </a:rPr>
              <a:t>发展；</a:t>
            </a:r>
            <a:endPar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5" name="文本框 4"/>
          <p:cNvSpPr txBox="1"/>
          <p:nvPr/>
        </p:nvSpPr>
        <p:spPr>
          <a:xfrm>
            <a:off x="309245" y="2266950"/>
            <a:ext cx="11414125" cy="1512570"/>
          </a:xfrm>
          <a:prstGeom prst="rect">
            <a:avLst/>
          </a:prstGeom>
          <a:noFill/>
        </p:spPr>
        <p:txBody>
          <a:bodyPr wrap="square" rtlCol="0">
            <a:spAutoFit/>
          </a:bodyPr>
          <a:lstStyle/>
          <a:p>
            <a:pPr algn="l" fontAlgn="auto">
              <a:lnSpc>
                <a:spcPct val="110000"/>
              </a:lnSpc>
            </a:pP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a:t>
            </a:r>
            <a:r>
              <a:rPr kumimoji="0" lang="en-US" altLang="zh-CN"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2</a:t>
            </a: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mn-cs"/>
                <a:sym typeface="+mn-ea"/>
              </a:rPr>
              <a:t>）消极：①国内：</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仍然是一种</a:t>
            </a:r>
            <a:r>
              <a:rPr kumimoji="0" lang="zh-CN" altLang="en-US" sz="2800" b="1" i="0" strike="noStrike" kern="1200" cap="none" spc="0" normalizeH="0" baseline="0" noProof="1">
                <a:ln>
                  <a:noFill/>
                </a:ln>
                <a:solidFill>
                  <a:srgbClr val="FF0000"/>
                </a:solidFill>
                <a:effectLst/>
                <a:uLnTx/>
                <a:uFillTx/>
                <a:latin typeface="宋体" panose="02010600030101010101" pitchFamily="2" charset="-122"/>
                <a:ea typeface="宋体" panose="02010600030101010101" pitchFamily="2" charset="-122"/>
                <a:cs typeface="+mn-cs"/>
                <a:sym typeface="+mn-ea"/>
              </a:rPr>
              <a:t>剥削制度</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a:t>
            </a:r>
          </a:p>
          <a:p>
            <a:pPr algn="l" fontAlgn="auto">
              <a:lnSpc>
                <a:spcPct val="110000"/>
              </a:lnSpc>
            </a:pP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          </a:t>
            </a:r>
            <a:r>
              <a:rPr kumimoji="0" lang="zh-CN" altLang="en-US" sz="2800" b="1" i="0" strike="noStrike" kern="1200" cap="none" spc="0" normalizeH="0" baseline="0" noProof="1">
                <a:ln>
                  <a:noFill/>
                </a:ln>
                <a:solidFill>
                  <a:schemeClr val="tx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②海外：</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列强大肆推行</a:t>
            </a:r>
            <a:r>
              <a:rPr kumimoji="0" lang="zh-CN" altLang="en-US" sz="2800" b="1" i="0" strike="noStrike" kern="1200" cap="none" spc="0" normalizeH="0" baseline="0" noProof="1">
                <a:ln>
                  <a:noFill/>
                </a:ln>
                <a:solidFill>
                  <a:srgbClr val="FF0000"/>
                </a:solidFill>
                <a:effectLst/>
                <a:uLnTx/>
                <a:uFillTx/>
                <a:latin typeface="宋体" panose="02010600030101010101" pitchFamily="2" charset="-122"/>
                <a:ea typeface="宋体" panose="02010600030101010101" pitchFamily="2" charset="-122"/>
                <a:cs typeface="+mn-cs"/>
                <a:sym typeface="+mn-ea"/>
              </a:rPr>
              <a:t>殖民扩张</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政策，把亚非拉广大地区变成殖民地和半殖民地，进行压榨和掠夺。</a:t>
            </a:r>
          </a:p>
        </p:txBody>
      </p:sp>
      <p:sp>
        <p:nvSpPr>
          <p:cNvPr id="22" name="Rectangle 2"/>
          <p:cNvSpPr>
            <a:spLocks noChangeArrowheads="1"/>
          </p:cNvSpPr>
          <p:nvPr/>
        </p:nvSpPr>
        <p:spPr bwMode="auto">
          <a:xfrm>
            <a:off x="3738880" y="4466273"/>
            <a:ext cx="7155180" cy="1272540"/>
          </a:xfrm>
          <a:prstGeom prst="rect">
            <a:avLst/>
          </a:prstGeom>
          <a:solidFill>
            <a:schemeClr val="accent5">
              <a:lumMod val="40000"/>
              <a:lumOff val="60000"/>
            </a:schemeClr>
          </a:solidFill>
          <a:ln w="3175">
            <a:solidFill>
              <a:schemeClr val="tx1"/>
            </a:solidFill>
            <a:miter lim="800000"/>
          </a:ln>
          <a:effectLst>
            <a:outerShdw blurRad="50800" dist="63500" dir="5400000" algn="t" rotWithShape="0">
              <a:prstClr val="black">
                <a:alpha val="40000"/>
              </a:prstClr>
            </a:outerShdw>
          </a:effectLst>
        </p:spPr>
        <p:txBody>
          <a:bodyPr wrap="square" anchor="ctr">
            <a:spAutoFit/>
          </a:bodyPr>
          <a:lstStyle/>
          <a:p>
            <a:pPr algn="l" fontAlgn="auto">
              <a:lnSpc>
                <a:spcPct val="120000"/>
              </a:lnSpc>
            </a:pPr>
            <a:r>
              <a:rPr lang="en-US" altLang="zh-CN" sz="2800" b="1">
                <a:latin typeface="楷体" panose="02010609060101010101" charset="-122"/>
                <a:ea typeface="楷体" panose="02010609060101010101" charset="-122"/>
                <a:cs typeface="楷体" panose="02010609060101010101" charset="-122"/>
                <a:sym typeface="+mn-ea"/>
              </a:rPr>
              <a:t> </a:t>
            </a:r>
            <a:r>
              <a:rPr lang="en-US" altLang="zh-CN" sz="3200" b="1">
                <a:latin typeface="楷体" panose="02010609060101010101" charset="-122"/>
                <a:ea typeface="楷体" panose="02010609060101010101" charset="-122"/>
                <a:cs typeface="楷体" panose="02010609060101010101" charset="-122"/>
                <a:sym typeface="+mn-ea"/>
              </a:rPr>
              <a:t>   </a:t>
            </a:r>
            <a:r>
              <a:rPr sz="3200" b="1">
                <a:latin typeface="楷体" panose="02010609060101010101" charset="-122"/>
                <a:ea typeface="楷体" panose="02010609060101010101" charset="-122"/>
                <a:cs typeface="楷体" panose="02010609060101010101" charset="-122"/>
                <a:sym typeface="+mn-ea"/>
              </a:rPr>
              <a:t>资本来到世间，从头到脚，每个毛孔都滴着血和肮脏的东西。</a:t>
            </a:r>
            <a:r>
              <a:rPr sz="2800" b="1">
                <a:latin typeface="楷体" panose="02010609060101010101" charset="-122"/>
                <a:ea typeface="楷体" panose="02010609060101010101" charset="-122"/>
                <a:cs typeface="楷体" panose="02010609060101010101" charset="-122"/>
                <a:sym typeface="+mn-ea"/>
              </a:rPr>
              <a:t> </a:t>
            </a:r>
            <a:r>
              <a:rPr lang="en-US" sz="2800" b="1">
                <a:latin typeface="楷体" panose="02010609060101010101" charset="-122"/>
                <a:ea typeface="楷体" panose="02010609060101010101" charset="-122"/>
                <a:cs typeface="楷体" panose="02010609060101010101" charset="-122"/>
                <a:sym typeface="+mn-ea"/>
              </a:rPr>
              <a:t>——</a:t>
            </a:r>
            <a:r>
              <a:rPr lang="zh-CN" altLang="en-US" sz="2800" b="1">
                <a:latin typeface="楷体" panose="02010609060101010101" charset="-122"/>
                <a:ea typeface="楷体" panose="02010609060101010101" charset="-122"/>
                <a:cs typeface="楷体" panose="02010609060101010101" charset="-122"/>
                <a:sym typeface="+mn-ea"/>
              </a:rPr>
              <a:t>马克思</a:t>
            </a:r>
          </a:p>
        </p:txBody>
      </p:sp>
      <p:pic>
        <p:nvPicPr>
          <p:cNvPr id="7" name="图片 6"/>
          <p:cNvPicPr>
            <a:picLocks noChangeAspect="1"/>
          </p:cNvPicPr>
          <p:nvPr/>
        </p:nvPicPr>
        <p:blipFill>
          <a:blip r:embed="rId3" cstate="print"/>
          <a:stretch>
            <a:fillRect/>
          </a:stretch>
        </p:blipFill>
        <p:spPr>
          <a:xfrm>
            <a:off x="1210945" y="3779520"/>
            <a:ext cx="2146300" cy="2808605"/>
          </a:xfrm>
          <a:prstGeom prst="rect">
            <a:avLst/>
          </a:prstGeom>
          <a:effectLst>
            <a:outerShdw blurRad="50800" dist="76200" dir="8100000" algn="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 grpId="0"/>
      <p:bldP spid="5"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6" cstate="print">
            <a:alphaModFix amt="17000"/>
          </a:blip>
          <a:stretch>
            <a:fillRect/>
          </a:stretch>
        </a:blipFill>
        <a:effectLst/>
      </p:bgPr>
    </p:bg>
    <p:spTree>
      <p:nvGrpSpPr>
        <p:cNvPr id="1" name=""/>
        <p:cNvGrpSpPr/>
        <p:nvPr/>
      </p:nvGrpSpPr>
      <p:grpSpPr>
        <a:xfrm>
          <a:off x="0" y="0"/>
          <a:ext cx="0" cy="0"/>
          <a:chOff x="0" y="0"/>
          <a:chExt cx="0" cy="0"/>
        </a:xfrm>
      </p:grpSpPr>
      <p:pic>
        <p:nvPicPr>
          <p:cNvPr id="12292" name="图片 6"/>
          <p:cNvPicPr>
            <a:picLocks noChangeAspect="1"/>
          </p:cNvPicPr>
          <p:nvPr>
            <p:custDataLst>
              <p:tags r:id="rId1"/>
            </p:custDataLst>
          </p:nvPr>
        </p:nvPicPr>
        <p:blipFill>
          <a:blip r:embed="rId7" cstate="print"/>
          <a:stretch>
            <a:fillRect/>
          </a:stretch>
        </p:blipFill>
        <p:spPr bwMode="auto">
          <a:xfrm>
            <a:off x="4766310" y="2220595"/>
            <a:ext cx="2659062" cy="2416176"/>
          </a:xfrm>
          <a:prstGeom prst="rect">
            <a:avLst/>
          </a:prstGeom>
          <a:noFill/>
          <a:ln w="9525">
            <a:noFill/>
            <a:miter lim="800000"/>
            <a:headEnd/>
            <a:tailEnd/>
          </a:ln>
        </p:spPr>
      </p:pic>
      <p:sp>
        <p:nvSpPr>
          <p:cNvPr id="8" name="文本框 7"/>
          <p:cNvSpPr txBox="1"/>
          <p:nvPr/>
        </p:nvSpPr>
        <p:spPr>
          <a:xfrm>
            <a:off x="4529455" y="-219"/>
            <a:ext cx="3132455" cy="583565"/>
          </a:xfrm>
          <a:prstGeom prst="rect">
            <a:avLst/>
          </a:prstGeom>
          <a:noFill/>
        </p:spPr>
        <p:txBody>
          <a:bodyPr wrap="square" rtlCol="0">
            <a:spAutoFit/>
          </a:bodyPr>
          <a:lstStyle/>
          <a:p>
            <a:pPr algn="ctr"/>
            <a:r>
              <a:rPr lang="zh-CN" sz="3200" b="1" smtClean="0">
                <a:solidFill>
                  <a:schemeClr val="tx1"/>
                </a:solidFill>
                <a:latin typeface="方正清刻本悦宋简体" panose="02000000000000000000" charset="-122"/>
                <a:ea typeface="方正清刻本悦宋简体" panose="02000000000000000000" charset="-122"/>
                <a:cs typeface="+mn-ea"/>
              </a:rPr>
              <a:t>课堂</a:t>
            </a:r>
            <a:r>
              <a:rPr lang="zh-CN" altLang="en-US" sz="3200" b="1" smtClean="0">
                <a:solidFill>
                  <a:schemeClr val="tx1"/>
                </a:solidFill>
                <a:latin typeface="方正清刻本悦宋简体" panose="02000000000000000000" charset="-122"/>
                <a:ea typeface="方正清刻本悦宋简体" panose="02000000000000000000" charset="-122"/>
                <a:cs typeface="+mn-ea"/>
              </a:rPr>
              <a:t>小</a:t>
            </a:r>
            <a:r>
              <a:rPr lang="zh-CN" sz="3200" b="1" smtClean="0">
                <a:solidFill>
                  <a:schemeClr val="tx1"/>
                </a:solidFill>
                <a:latin typeface="方正清刻本悦宋简体" panose="02000000000000000000" charset="-122"/>
                <a:ea typeface="方正清刻本悦宋简体" panose="02000000000000000000" charset="-122"/>
                <a:cs typeface="+mn-ea"/>
              </a:rPr>
              <a:t>结</a:t>
            </a:r>
          </a:p>
        </p:txBody>
      </p:sp>
      <p:pic>
        <p:nvPicPr>
          <p:cNvPr id="9" name="Picture 5" descr="C:\Users\Administrator\Desktop\nsu.com___5b848c140dcb0.png"/>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8794115" y="995680"/>
            <a:ext cx="3686810" cy="3298825"/>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图片 9" descr="图层 4"/>
          <p:cNvPicPr>
            <a:picLocks noChangeAspect="1"/>
          </p:cNvPicPr>
          <p:nvPr/>
        </p:nvPicPr>
        <p:blipFill>
          <a:blip r:embed="rId9" cstate="print"/>
          <a:stretch>
            <a:fillRect/>
          </a:stretch>
        </p:blipFill>
        <p:spPr>
          <a:xfrm>
            <a:off x="8649335" y="1152525"/>
            <a:ext cx="429260" cy="457200"/>
          </a:xfrm>
          <a:prstGeom prst="rect">
            <a:avLst/>
          </a:prstGeom>
        </p:spPr>
      </p:pic>
      <p:pic>
        <p:nvPicPr>
          <p:cNvPr id="11" name="图片 6"/>
          <p:cNvPicPr>
            <a:picLocks noChangeAspect="1"/>
          </p:cNvPicPr>
          <p:nvPr>
            <p:custDataLst>
              <p:tags r:id="rId2"/>
            </p:custDataLst>
          </p:nvPr>
        </p:nvPicPr>
        <p:blipFill>
          <a:blip r:embed="rId7" cstate="print"/>
          <a:stretch>
            <a:fillRect/>
          </a:stretch>
        </p:blipFill>
        <p:spPr bwMode="auto">
          <a:xfrm>
            <a:off x="1404620" y="1878330"/>
            <a:ext cx="2659062" cy="2416176"/>
          </a:xfrm>
          <a:prstGeom prst="rect">
            <a:avLst/>
          </a:prstGeom>
          <a:noFill/>
          <a:ln w="9525">
            <a:noFill/>
            <a:miter lim="800000"/>
            <a:headEnd/>
            <a:tailEnd/>
          </a:ln>
        </p:spPr>
      </p:pic>
      <p:pic>
        <p:nvPicPr>
          <p:cNvPr id="12" name="图片 6"/>
          <p:cNvPicPr>
            <a:picLocks noChangeAspect="1"/>
          </p:cNvPicPr>
          <p:nvPr>
            <p:custDataLst>
              <p:tags r:id="rId3"/>
            </p:custDataLst>
          </p:nvPr>
        </p:nvPicPr>
        <p:blipFill>
          <a:blip r:embed="rId7" cstate="print"/>
          <a:stretch>
            <a:fillRect/>
          </a:stretch>
        </p:blipFill>
        <p:spPr bwMode="auto">
          <a:xfrm>
            <a:off x="5798820" y="3863340"/>
            <a:ext cx="2659062" cy="2416176"/>
          </a:xfrm>
          <a:prstGeom prst="rect">
            <a:avLst/>
          </a:prstGeom>
          <a:noFill/>
          <a:ln w="9525">
            <a:noFill/>
            <a:miter lim="800000"/>
            <a:headEnd/>
            <a:tailEnd/>
          </a:ln>
        </p:spPr>
      </p:pic>
      <p:pic>
        <p:nvPicPr>
          <p:cNvPr id="13" name="图片 12" descr="图层 4"/>
          <p:cNvPicPr>
            <a:picLocks noChangeAspect="1"/>
          </p:cNvPicPr>
          <p:nvPr/>
        </p:nvPicPr>
        <p:blipFill>
          <a:blip r:embed="rId9" cstate="print"/>
          <a:stretch>
            <a:fillRect/>
          </a:stretch>
        </p:blipFill>
        <p:spPr>
          <a:xfrm>
            <a:off x="4939030" y="1609725"/>
            <a:ext cx="429260" cy="457200"/>
          </a:xfrm>
          <a:prstGeom prst="rect">
            <a:avLst/>
          </a:prstGeom>
        </p:spPr>
      </p:pic>
      <p:pic>
        <p:nvPicPr>
          <p:cNvPr id="14" name="图片 13" descr="图层 4"/>
          <p:cNvPicPr>
            <a:picLocks noChangeAspect="1"/>
          </p:cNvPicPr>
          <p:nvPr/>
        </p:nvPicPr>
        <p:blipFill>
          <a:blip r:embed="rId9" cstate="print"/>
          <a:stretch>
            <a:fillRect/>
          </a:stretch>
        </p:blipFill>
        <p:spPr>
          <a:xfrm>
            <a:off x="4509770" y="4961255"/>
            <a:ext cx="429260" cy="457200"/>
          </a:xfrm>
          <a:prstGeom prst="rect">
            <a:avLst/>
          </a:prstGeom>
        </p:spPr>
      </p:pic>
      <p:pic>
        <p:nvPicPr>
          <p:cNvPr id="15" name="图片 14" descr="图层 4"/>
          <p:cNvPicPr>
            <a:picLocks noChangeAspect="1"/>
          </p:cNvPicPr>
          <p:nvPr/>
        </p:nvPicPr>
        <p:blipFill>
          <a:blip r:embed="rId9" cstate="print"/>
          <a:stretch>
            <a:fillRect/>
          </a:stretch>
        </p:blipFill>
        <p:spPr>
          <a:xfrm>
            <a:off x="2839085" y="4636770"/>
            <a:ext cx="429260" cy="457200"/>
          </a:xfrm>
          <a:prstGeom prst="rect">
            <a:avLst/>
          </a:prstGeom>
        </p:spPr>
      </p:pic>
      <p:graphicFrame>
        <p:nvGraphicFramePr>
          <p:cNvPr id="16" name="表格 15"/>
          <p:cNvGraphicFramePr>
            <a:graphicFrameLocks noGrp="1"/>
          </p:cNvGraphicFramePr>
          <p:nvPr>
            <p:custDataLst>
              <p:tags r:id="rId4"/>
            </p:custDataLst>
          </p:nvPr>
        </p:nvGraphicFramePr>
        <p:xfrm>
          <a:off x="149487" y="738340"/>
          <a:ext cx="11868150" cy="5821680"/>
        </p:xfrm>
        <a:graphic>
          <a:graphicData uri="http://schemas.openxmlformats.org/drawingml/2006/table">
            <a:tbl>
              <a:tblPr firstRow="1" bandRow="1">
                <a:tableStyleId>{5C22544A-7EE6-4342-B048-85BDC9FD1C3A}</a:tableStyleId>
              </a:tblPr>
              <a:tblGrid>
                <a:gridCol w="1382395"/>
                <a:gridCol w="2132965"/>
                <a:gridCol w="3282315"/>
                <a:gridCol w="1887855"/>
                <a:gridCol w="3182620"/>
              </a:tblGrid>
              <a:tr h="449580">
                <a:tc>
                  <a:txBody>
                    <a:bodyPr/>
                    <a:lstStyle/>
                    <a:p>
                      <a:pPr indent="0" algn="ctr">
                        <a:lnSpc>
                          <a:spcPct val="50000"/>
                        </a:lnSpc>
                        <a:spcBef>
                          <a:spcPts val="1200"/>
                        </a:spcBef>
                        <a:spcAft>
                          <a:spcPct val="0"/>
                        </a:spcAft>
                      </a:pPr>
                      <a:r>
                        <a:rPr lang="zh-CN" altLang="en-US" sz="2400" b="1" spc="130">
                          <a:solidFill>
                            <a:srgbClr val="0000CC"/>
                          </a:solidFill>
                          <a:latin typeface="微软雅黑" panose="020B0503020204020204" charset="-122"/>
                          <a:ea typeface="微软雅黑" panose="020B0503020204020204" charset="-122"/>
                        </a:rPr>
                        <a:t>国家</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50000"/>
                        </a:lnSpc>
                        <a:spcBef>
                          <a:spcPts val="1200"/>
                        </a:spcBef>
                        <a:spcAft>
                          <a:spcPct val="0"/>
                        </a:spcAft>
                      </a:pPr>
                      <a:r>
                        <a:rPr lang="zh-CN" altLang="en-US" sz="2400" b="1" spc="130">
                          <a:solidFill>
                            <a:srgbClr val="0000CC"/>
                          </a:solidFill>
                          <a:latin typeface="微软雅黑" panose="020B0503020204020204" charset="-122"/>
                          <a:ea typeface="微软雅黑" panose="020B0503020204020204" charset="-122"/>
                        </a:rPr>
                        <a:t>时间</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50000"/>
                        </a:lnSpc>
                        <a:spcBef>
                          <a:spcPts val="1200"/>
                        </a:spcBef>
                        <a:spcAft>
                          <a:spcPct val="0"/>
                        </a:spcAft>
                      </a:pPr>
                      <a:r>
                        <a:rPr lang="zh-CN" altLang="en-US" sz="2400" b="1" spc="130">
                          <a:solidFill>
                            <a:srgbClr val="0000CC"/>
                          </a:solidFill>
                          <a:latin typeface="微软雅黑" panose="020B0503020204020204" charset="-122"/>
                          <a:ea typeface="微软雅黑" panose="020B0503020204020204" charset="-122"/>
                        </a:rPr>
                        <a:t>方式</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50000"/>
                        </a:lnSpc>
                        <a:spcBef>
                          <a:spcPts val="1200"/>
                        </a:spcBef>
                        <a:spcAft>
                          <a:spcPct val="0"/>
                        </a:spcAft>
                        <a:buNone/>
                      </a:pPr>
                      <a:r>
                        <a:rPr lang="zh-CN" altLang="en-US" sz="2400" b="1" spc="130">
                          <a:solidFill>
                            <a:srgbClr val="0000CC"/>
                          </a:solidFill>
                          <a:latin typeface="微软雅黑" panose="020B0503020204020204" charset="-122"/>
                          <a:ea typeface="微软雅黑" panose="020B0503020204020204" charset="-122"/>
                        </a:rPr>
                        <a:t>制度</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50000"/>
                        </a:lnSpc>
                        <a:spcBef>
                          <a:spcPts val="1200"/>
                        </a:spcBef>
                        <a:spcAft>
                          <a:spcPct val="0"/>
                        </a:spcAft>
                        <a:buNone/>
                      </a:pPr>
                      <a:r>
                        <a:rPr lang="zh-CN" altLang="en-US" sz="2400" b="1" spc="130">
                          <a:solidFill>
                            <a:srgbClr val="0000CC"/>
                          </a:solidFill>
                          <a:latin typeface="微软雅黑" panose="020B0503020204020204" charset="-122"/>
                          <a:ea typeface="微软雅黑" panose="020B0503020204020204" charset="-122"/>
                        </a:rPr>
                        <a:t>完善民主的特点</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6300">
                <a:tc>
                  <a:txBody>
                    <a:bodyPr/>
                    <a:lstStyle/>
                    <a:p>
                      <a:pPr indent="0" algn="ctr">
                        <a:lnSpc>
                          <a:spcPct val="60000"/>
                        </a:lnSpc>
                        <a:spcBef>
                          <a:spcPct val="0"/>
                        </a:spcBef>
                        <a:spcAft>
                          <a:spcPct val="0"/>
                        </a:spcAft>
                        <a:buNone/>
                      </a:pPr>
                      <a:r>
                        <a:rPr lang="zh-CN" altLang="en-US" sz="2400" b="1" spc="130">
                          <a:solidFill>
                            <a:srgbClr val="0000CC"/>
                          </a:solidFill>
                          <a:latin typeface="微软雅黑" panose="020B0503020204020204" charset="-122"/>
                          <a:ea typeface="微软雅黑" panose="020B0503020204020204" charset="-122"/>
                        </a:rPr>
                        <a:t>英国</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algn="l" defTabSz="914400" fontAlgn="auto">
                        <a:spcBef>
                          <a:spcPct val="0"/>
                        </a:spcBef>
                        <a:spcAft>
                          <a:spcPct val="0"/>
                        </a:spcAft>
                        <a:buClrTx/>
                        <a:buSzTx/>
                        <a:buFontTx/>
                        <a:defRPr/>
                      </a:pPr>
                      <a:r>
                        <a:rPr lang="en-US" altLang="zh-CN" sz="2000" b="1" kern="0" spc="300" noProof="0" smtClean="0">
                          <a:solidFill>
                            <a:sysClr val="windowText" lastClr="000000"/>
                          </a:solidFill>
                          <a:latin typeface="微软雅黑" panose="020B0503020204020204" charset="-122"/>
                          <a:ea typeface="微软雅黑" panose="020B0503020204020204" charset="-122"/>
                          <a:cs typeface="+mj-lt"/>
                          <a:sym typeface="+mn-ea"/>
                        </a:rPr>
                        <a:t>1640</a:t>
                      </a:r>
                      <a:r>
                        <a:rPr kumimoji="0" lang="en-US" altLang="zh-CN" sz="2000" b="1" kern="0" cap="none" spc="300" normalizeH="0" baseline="0" noProof="0" smtClean="0">
                          <a:solidFill>
                            <a:sysClr val="windowText" lastClr="000000"/>
                          </a:solidFill>
                          <a:latin typeface="微软雅黑" panose="020B0503020204020204" charset="-122"/>
                          <a:ea typeface="微软雅黑" panose="020B0503020204020204" charset="-122"/>
                          <a:cs typeface="+mj-lt"/>
                          <a:sym typeface="+mn-ea"/>
                        </a:rPr>
                        <a:t>-</a:t>
                      </a:r>
                      <a:r>
                        <a:rPr lang="en-US" altLang="zh-CN" sz="2000" b="1" kern="0" spc="300" noProof="0" smtClean="0">
                          <a:solidFill>
                            <a:sysClr val="windowText" lastClr="000000"/>
                          </a:solidFill>
                          <a:latin typeface="微软雅黑" panose="020B0503020204020204" charset="-122"/>
                          <a:ea typeface="微软雅黑" panose="020B0503020204020204" charset="-122"/>
                          <a:cs typeface="+mj-lt"/>
                          <a:sym typeface="+mn-ea"/>
                        </a:rPr>
                        <a:t>1689</a:t>
                      </a:r>
                      <a:endParaRPr lang="zh-CN" altLang="en-US" sz="2000" b="1" kern="0" spc="300" noProof="0">
                        <a:solidFill>
                          <a:sysClr val="windowText" lastClr="000000"/>
                        </a:solidFill>
                        <a:latin typeface="微软雅黑" panose="020B0503020204020204" charset="-122"/>
                        <a:ea typeface="微软雅黑" panose="020B0503020204020204" charset="-122"/>
                        <a:cs typeface="+mj-lt"/>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kern="0" noProof="0">
                          <a:ln>
                            <a:noFill/>
                          </a:ln>
                          <a:solidFill>
                            <a:schemeClr val="tx1"/>
                          </a:solidFill>
                          <a:effectLst/>
                          <a:uLnTx/>
                          <a:uFillTx/>
                          <a:latin typeface="微软雅黑" panose="020B0503020204020204" charset="-122"/>
                          <a:ea typeface="微软雅黑" panose="020B0503020204020204" charset="-122"/>
                          <a:sym typeface="+mn-ea"/>
                        </a:rPr>
                        <a:t>资产阶级革命（光荣革命）</a:t>
                      </a:r>
                      <a:endParaRPr kumimoji="0" lang="zh-CN" altLang="en-US" sz="2000" b="1" i="0" u="none" strike="noStrike" kern="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noProof="0">
                          <a:ln>
                            <a:noFill/>
                          </a:ln>
                          <a:solidFill>
                            <a:schemeClr val="tx1"/>
                          </a:solidFill>
                          <a:effectLst/>
                          <a:uLnTx/>
                          <a:uFillTx/>
                          <a:latin typeface="微软雅黑" panose="020B0503020204020204" charset="-122"/>
                          <a:ea typeface="微软雅黑" panose="020B0503020204020204" charset="-122"/>
                          <a:sym typeface="+mn-ea"/>
                        </a:rPr>
                        <a:t>君主立宪制</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a:ln>
                            <a:noFill/>
                          </a:ln>
                          <a:solidFill>
                            <a:schemeClr val="tx1"/>
                          </a:solidFill>
                          <a:effectLst/>
                          <a:latin typeface="微软雅黑" panose="020B0503020204020204" charset="-122"/>
                          <a:ea typeface="微软雅黑" panose="020B0503020204020204" charset="-122"/>
                          <a:sym typeface="+mn-ea"/>
                        </a:rPr>
                        <a:t>和平渐进的改革</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6300">
                <a:tc>
                  <a:txBody>
                    <a:bodyPr/>
                    <a:lstStyle/>
                    <a:p>
                      <a:pPr indent="0" algn="ctr">
                        <a:lnSpc>
                          <a:spcPct val="60000"/>
                        </a:lnSpc>
                        <a:spcBef>
                          <a:spcPct val="0"/>
                        </a:spcBef>
                        <a:spcAft>
                          <a:spcPct val="0"/>
                        </a:spcAft>
                        <a:buNone/>
                      </a:pPr>
                      <a:r>
                        <a:rPr lang="zh-CN" altLang="en-US" sz="2400" b="1" spc="130">
                          <a:solidFill>
                            <a:srgbClr val="0000CC"/>
                          </a:solidFill>
                          <a:latin typeface="微软雅黑" panose="020B0503020204020204" charset="-122"/>
                          <a:ea typeface="微软雅黑" panose="020B0503020204020204" charset="-122"/>
                        </a:rPr>
                        <a:t>法国</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algn="l" defTabSz="914400" fontAlgn="auto">
                        <a:spcBef>
                          <a:spcPct val="0"/>
                        </a:spcBef>
                        <a:spcAft>
                          <a:spcPct val="0"/>
                        </a:spcAft>
                        <a:buClrTx/>
                        <a:buSzTx/>
                        <a:buFontTx/>
                        <a:defRPr/>
                      </a:pPr>
                      <a:r>
                        <a:rPr lang="en-US" altLang="zh-CN" sz="2000" b="1" kern="0" spc="300" noProof="0" smtClean="0">
                          <a:solidFill>
                            <a:sysClr val="windowText" lastClr="000000"/>
                          </a:solidFill>
                          <a:latin typeface="微软雅黑" panose="020B0503020204020204" charset="-122"/>
                          <a:ea typeface="微软雅黑" panose="020B0503020204020204" charset="-122"/>
                          <a:cs typeface="+mj-lt"/>
                          <a:sym typeface="+mn-ea"/>
                        </a:rPr>
                        <a:t>1789-1875</a:t>
                      </a:r>
                      <a:endParaRPr lang="zh-CN" altLang="en-US" sz="2000" b="1" kern="0" spc="300" noProof="0">
                        <a:solidFill>
                          <a:sysClr val="windowText" lastClr="000000"/>
                        </a:solidFill>
                        <a:latin typeface="微软雅黑" panose="020B0503020204020204" charset="-122"/>
                        <a:ea typeface="微软雅黑" panose="020B0503020204020204" charset="-122"/>
                        <a:cs typeface="+mj-lt"/>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kern="0" noProof="0">
                          <a:ln>
                            <a:noFill/>
                          </a:ln>
                          <a:solidFill>
                            <a:schemeClr val="tx1"/>
                          </a:solidFill>
                          <a:effectLst/>
                          <a:uLnTx/>
                          <a:uFillTx/>
                          <a:latin typeface="微软雅黑" panose="020B0503020204020204" charset="-122"/>
                          <a:ea typeface="微软雅黑" panose="020B0503020204020204" charset="-122"/>
                          <a:sym typeface="+mn-ea"/>
                        </a:rPr>
                        <a:t>资产阶级革命</a:t>
                      </a:r>
                      <a:endParaRPr kumimoji="0" lang="zh-CN" altLang="en-US" sz="2000" b="1" i="0" u="none" strike="noStrike" kern="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noProof="0">
                          <a:ln>
                            <a:noFill/>
                          </a:ln>
                          <a:solidFill>
                            <a:schemeClr val="tx1"/>
                          </a:solidFill>
                          <a:effectLst/>
                          <a:uLnTx/>
                          <a:uFillTx/>
                          <a:latin typeface="微软雅黑" panose="020B0503020204020204" charset="-122"/>
                          <a:ea typeface="微软雅黑" panose="020B0503020204020204" charset="-122"/>
                          <a:sym typeface="+mn-ea"/>
                        </a:rPr>
                        <a:t>共和制</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a:ln>
                            <a:noFill/>
                          </a:ln>
                          <a:solidFill>
                            <a:schemeClr val="tx1"/>
                          </a:solidFill>
                          <a:effectLst/>
                          <a:latin typeface="微软雅黑" panose="020B0503020204020204" charset="-122"/>
                          <a:ea typeface="微软雅黑" panose="020B0503020204020204" charset="-122"/>
                          <a:sym typeface="+mn-ea"/>
                        </a:rPr>
                        <a:t>艰难曲折；血腥暴力</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3900">
                <a:tc>
                  <a:txBody>
                    <a:bodyPr/>
                    <a:lstStyle/>
                    <a:p>
                      <a:pPr indent="0" algn="ctr">
                        <a:lnSpc>
                          <a:spcPct val="60000"/>
                        </a:lnSpc>
                        <a:spcBef>
                          <a:spcPct val="0"/>
                        </a:spcBef>
                        <a:spcAft>
                          <a:spcPct val="0"/>
                        </a:spcAft>
                      </a:pPr>
                      <a:r>
                        <a:rPr lang="zh-CN" altLang="en-US" sz="2400" b="1" spc="130" smtClean="0">
                          <a:solidFill>
                            <a:srgbClr val="0000CC"/>
                          </a:solidFill>
                          <a:latin typeface="微软雅黑" panose="020B0503020204020204" charset="-122"/>
                          <a:ea typeface="微软雅黑" panose="020B0503020204020204" charset="-122"/>
                        </a:rPr>
                        <a:t>美国</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l">
                        <a:lnSpc>
                          <a:spcPct val="60000"/>
                        </a:lnSpc>
                        <a:spcBef>
                          <a:spcPct val="0"/>
                        </a:spcBef>
                        <a:spcAft>
                          <a:spcPct val="0"/>
                        </a:spcAft>
                      </a:pPr>
                      <a:r>
                        <a:rPr lang="en-US" altLang="zh-CN" sz="2000" b="1" spc="130" smtClean="0">
                          <a:solidFill>
                            <a:schemeClr val="tx1"/>
                          </a:solidFill>
                          <a:latin typeface="微软雅黑" panose="020B0503020204020204" charset="-122"/>
                          <a:ea typeface="微软雅黑" panose="020B0503020204020204" charset="-122"/>
                          <a:cs typeface="+mj-lt"/>
                        </a:rPr>
                        <a:t>1775—1865</a:t>
                      </a:r>
                      <a:endParaRPr lang="en-US" altLang="zh-CN" sz="2000" b="1" spc="130">
                        <a:solidFill>
                          <a:schemeClr val="tx1"/>
                        </a:solidFill>
                        <a:latin typeface="微软雅黑" panose="020B0503020204020204" charset="-122"/>
                        <a:ea typeface="微软雅黑" panose="020B0503020204020204" charset="-122"/>
                        <a:cs typeface="+mj-lt"/>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ct val="0"/>
                        </a:spcBef>
                        <a:spcAft>
                          <a:spcPct val="0"/>
                        </a:spcAft>
                        <a:buClrTx/>
                        <a:buSzTx/>
                        <a:buFontTx/>
                        <a:buNone/>
                        <a:defRPr/>
                      </a:pPr>
                      <a:r>
                        <a:rPr lang="zh-CN" altLang="en-US" sz="2000" b="1" spc="130" smtClean="0">
                          <a:solidFill>
                            <a:schemeClr val="tx1"/>
                          </a:solidFill>
                          <a:latin typeface="微软雅黑" panose="020B0503020204020204" charset="-122"/>
                          <a:ea typeface="微软雅黑" panose="020B0503020204020204" charset="-122"/>
                        </a:rPr>
                        <a:t>独立战争、南北战争</a:t>
                      </a:r>
                      <a:endParaRPr lang="zh-CN" altLang="en-US" sz="2000" b="1" spc="130">
                        <a:solidFill>
                          <a:schemeClr val="tx1"/>
                        </a:solidFill>
                        <a:latin typeface="微软雅黑" panose="020B0503020204020204" charset="-122"/>
                        <a:ea typeface="微软雅黑" panose="020B0503020204020204" charset="-122"/>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noProof="0" smtClean="0">
                          <a:ln>
                            <a:noFill/>
                          </a:ln>
                          <a:solidFill>
                            <a:schemeClr val="tx1"/>
                          </a:solidFill>
                          <a:effectLst/>
                          <a:uLnTx/>
                          <a:uFillTx/>
                          <a:latin typeface="微软雅黑" panose="020B0503020204020204" charset="-122"/>
                          <a:ea typeface="微软雅黑" panose="020B0503020204020204" charset="-122"/>
                          <a:sym typeface="+mn-ea"/>
                        </a:rPr>
                        <a:t>共和制</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ct val="0"/>
                        </a:spcBef>
                        <a:spcAft>
                          <a:spcPct val="0"/>
                        </a:spcAft>
                        <a:buClrTx/>
                        <a:buSzTx/>
                        <a:buFontTx/>
                        <a:buNone/>
                        <a:defRPr/>
                      </a:pPr>
                      <a:r>
                        <a:rPr lang="zh-CN" altLang="en-US" sz="2000" b="1" smtClean="0">
                          <a:ln>
                            <a:noFill/>
                          </a:ln>
                          <a:solidFill>
                            <a:schemeClr val="tx1"/>
                          </a:solidFill>
                          <a:effectLst/>
                          <a:latin typeface="微软雅黑" panose="020B0503020204020204" charset="-122"/>
                          <a:ea typeface="微软雅黑" panose="020B0503020204020204" charset="-122"/>
                          <a:sym typeface="+mn-ea"/>
                        </a:rPr>
                        <a:t>精英人物；稳定和创新</a:t>
                      </a:r>
                      <a:endParaRPr kumimoji="0" lang="zh-CN"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方正小标宋_GBK" panose="02000000000000000000" charset="-122"/>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3900">
                <a:tc>
                  <a:txBody>
                    <a:bodyPr/>
                    <a:lstStyle/>
                    <a:p>
                      <a:pPr indent="0" algn="ctr">
                        <a:lnSpc>
                          <a:spcPct val="60000"/>
                        </a:lnSpc>
                        <a:spcBef>
                          <a:spcPct val="0"/>
                        </a:spcBef>
                        <a:spcAft>
                          <a:spcPct val="0"/>
                        </a:spcAft>
                      </a:pPr>
                      <a:r>
                        <a:rPr lang="zh-CN" altLang="en-US" sz="2400" b="1" spc="130" smtClean="0">
                          <a:solidFill>
                            <a:srgbClr val="0000CC"/>
                          </a:solidFill>
                          <a:latin typeface="微软雅黑" panose="020B0503020204020204" charset="-122"/>
                          <a:ea typeface="微软雅黑" panose="020B0503020204020204" charset="-122"/>
                        </a:rPr>
                        <a:t>俄国</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60000"/>
                        </a:lnSpc>
                        <a:spcBef>
                          <a:spcPct val="0"/>
                        </a:spcBef>
                        <a:spcAft>
                          <a:spcPct val="0"/>
                        </a:spcAft>
                        <a:buClrTx/>
                        <a:buSzTx/>
                        <a:buFontTx/>
                        <a:buNone/>
                        <a:defRPr/>
                      </a:pPr>
                      <a:r>
                        <a:rPr lang="en-US" altLang="zh-CN" sz="2000" b="1" spc="130" smtClean="0">
                          <a:solidFill>
                            <a:schemeClr val="tx1"/>
                          </a:solidFill>
                          <a:latin typeface="微软雅黑" panose="020B0503020204020204" charset="-122"/>
                          <a:ea typeface="微软雅黑" panose="020B0503020204020204" charset="-122"/>
                          <a:cs typeface="+mj-lt"/>
                        </a:rPr>
                        <a:t>1861</a:t>
                      </a:r>
                      <a:endParaRPr lang="en-US" altLang="zh-CN" sz="2000" b="1" spc="130">
                        <a:solidFill>
                          <a:schemeClr val="tx1"/>
                        </a:solidFill>
                        <a:latin typeface="微软雅黑" panose="020B0503020204020204" charset="-122"/>
                        <a:ea typeface="微软雅黑" panose="020B0503020204020204" charset="-122"/>
                        <a:cs typeface="+mj-lt"/>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pPr>
                      <a:r>
                        <a:rPr lang="zh-CN" altLang="en-US" sz="2000" b="1" spc="130" smtClean="0">
                          <a:solidFill>
                            <a:schemeClr val="tx1"/>
                          </a:solidFill>
                          <a:latin typeface="微软雅黑" panose="020B0503020204020204" charset="-122"/>
                          <a:ea typeface="微软雅黑" panose="020B0503020204020204" charset="-122"/>
                        </a:rPr>
                        <a:t>农奴制改革</a:t>
                      </a:r>
                      <a:endParaRPr lang="zh-CN" altLang="en-US" sz="2000" b="1" spc="130">
                        <a:solidFill>
                          <a:schemeClr val="tx1"/>
                        </a:solidFill>
                        <a:latin typeface="微软雅黑" panose="020B0503020204020204" charset="-122"/>
                        <a:ea typeface="微软雅黑" panose="020B0503020204020204" charset="-122"/>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ct val="0"/>
                        </a:spcBef>
                        <a:spcAft>
                          <a:spcPct val="0"/>
                        </a:spcAft>
                        <a:buClrTx/>
                        <a:buSzTx/>
                        <a:buFontTx/>
                        <a:buNone/>
                        <a:defRPr/>
                      </a:pPr>
                      <a:r>
                        <a:rPr lang="zh-CN" altLang="en-US" sz="2000" b="1" noProof="0" smtClean="0">
                          <a:ln>
                            <a:noFill/>
                          </a:ln>
                          <a:solidFill>
                            <a:schemeClr val="tx1"/>
                          </a:solidFill>
                          <a:effectLst/>
                          <a:uLnTx/>
                          <a:uFillTx/>
                          <a:latin typeface="微软雅黑" panose="020B0503020204020204" charset="-122"/>
                          <a:ea typeface="微软雅黑" panose="020B0503020204020204" charset="-122"/>
                          <a:sym typeface="+mn-ea"/>
                        </a:rPr>
                        <a:t>沙皇专制</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50000"/>
                        </a:lnSpc>
                        <a:spcBef>
                          <a:spcPct val="0"/>
                        </a:spcBef>
                        <a:spcAft>
                          <a:spcPct val="0"/>
                        </a:spcAft>
                        <a:buClrTx/>
                        <a:buSzTx/>
                        <a:buFontTx/>
                        <a:buNone/>
                        <a:defRPr/>
                      </a:pPr>
                      <a:r>
                        <a:rPr lang="zh-CN" altLang="en-US" sz="2000" b="1" smtClean="0">
                          <a:ln>
                            <a:noFill/>
                          </a:ln>
                          <a:solidFill>
                            <a:schemeClr val="tx1"/>
                          </a:solidFill>
                          <a:effectLst/>
                          <a:latin typeface="微软雅黑" panose="020B0503020204020204" charset="-122"/>
                          <a:ea typeface="微软雅黑" panose="020B0503020204020204" charset="-122"/>
                          <a:cs typeface="方正小标宋_GBK" panose="02000000000000000000" charset="-122"/>
                          <a:sym typeface="+mn-ea"/>
                        </a:rPr>
                        <a:t>沙皇传统；</a:t>
                      </a:r>
                      <a:r>
                        <a:rPr lang="zh-CN" altLang="zh-CN" sz="2000" b="1" smtClean="0">
                          <a:ln>
                            <a:noFill/>
                          </a:ln>
                          <a:solidFill>
                            <a:schemeClr val="tx1"/>
                          </a:solidFill>
                          <a:effectLst/>
                          <a:latin typeface="微软雅黑" panose="020B0503020204020204" charset="-122"/>
                          <a:ea typeface="微软雅黑" panose="020B0503020204020204" charset="-122"/>
                          <a:cs typeface="方正小标宋_GBK" panose="02000000000000000000" charset="-122"/>
                          <a:sym typeface="+mn-ea"/>
                        </a:rPr>
                        <a:t>封建残余</a:t>
                      </a:r>
                      <a:endParaRPr kumimoji="0" lang="zh-CN" altLang="zh-CN" sz="2000" b="1" i="0" u="none" strike="noStrike" kern="1200" cap="none" spc="0" normalizeH="0" baseline="0" noProof="0" smtClean="0">
                        <a:ln>
                          <a:noFill/>
                        </a:ln>
                        <a:solidFill>
                          <a:schemeClr val="tx1"/>
                        </a:solidFill>
                        <a:effectLst/>
                        <a:uLnTx/>
                        <a:uFillTx/>
                        <a:latin typeface="微软雅黑" panose="020B0503020204020204" charset="-122"/>
                        <a:ea typeface="微软雅黑" panose="020B0503020204020204" charset="-122"/>
                        <a:cs typeface="方正小标宋_GBK" panose="02000000000000000000" charset="-122"/>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3900">
                <a:tc>
                  <a:txBody>
                    <a:bodyPr/>
                    <a:lstStyle/>
                    <a:p>
                      <a:pPr indent="0" algn="ctr">
                        <a:lnSpc>
                          <a:spcPct val="60000"/>
                        </a:lnSpc>
                        <a:spcBef>
                          <a:spcPct val="0"/>
                        </a:spcBef>
                        <a:spcAft>
                          <a:spcPct val="0"/>
                        </a:spcAft>
                      </a:pPr>
                      <a:endParaRPr lang="zh-CN" altLang="en-US" sz="2400" b="1" spc="130">
                        <a:solidFill>
                          <a:srgbClr val="0000CC"/>
                        </a:solidFill>
                        <a:latin typeface="微软雅黑" panose="020B0503020204020204" charset="-122"/>
                        <a:ea typeface="微软雅黑" panose="020B0503020204020204" charset="-122"/>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l">
                        <a:lnSpc>
                          <a:spcPct val="60000"/>
                        </a:lnSpc>
                        <a:spcBef>
                          <a:spcPct val="0"/>
                        </a:spcBef>
                        <a:spcAft>
                          <a:spcPct val="0"/>
                        </a:spcAft>
                      </a:pPr>
                      <a:r>
                        <a:rPr lang="en-US" altLang="zh-CN" sz="2000" b="1" spc="130" smtClean="0">
                          <a:solidFill>
                            <a:schemeClr val="tx1"/>
                          </a:solidFill>
                          <a:latin typeface="微软雅黑" panose="020B0503020204020204" charset="-122"/>
                          <a:ea typeface="微软雅黑" panose="020B0503020204020204" charset="-122"/>
                          <a:cs typeface="+mj-lt"/>
                        </a:rPr>
                        <a:t>1861—1871</a:t>
                      </a:r>
                      <a:endParaRPr lang="en-US" altLang="zh-CN" sz="2000" b="1" spc="130">
                        <a:solidFill>
                          <a:schemeClr val="tx1"/>
                        </a:solidFill>
                        <a:latin typeface="微软雅黑" panose="020B0503020204020204" charset="-122"/>
                        <a:ea typeface="微软雅黑" panose="020B0503020204020204" charset="-122"/>
                        <a:cs typeface="+mj-lt"/>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pPr>
                      <a:r>
                        <a:rPr lang="zh-CN" altLang="en-US" sz="2000" b="1" spc="130">
                          <a:solidFill>
                            <a:schemeClr val="tx1"/>
                          </a:solidFill>
                          <a:latin typeface="微软雅黑" panose="020B0503020204020204" charset="-122"/>
                          <a:ea typeface="微软雅黑" panose="020B0503020204020204" charset="-122"/>
                        </a:rPr>
                        <a:t>国家统一</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noProof="0">
                          <a:ln>
                            <a:noFill/>
                          </a:ln>
                          <a:solidFill>
                            <a:schemeClr val="tx1"/>
                          </a:solidFill>
                          <a:effectLst/>
                          <a:uLnTx/>
                          <a:uFillTx/>
                          <a:latin typeface="微软雅黑" panose="020B0503020204020204" charset="-122"/>
                          <a:ea typeface="微软雅黑" panose="020B0503020204020204" charset="-122"/>
                          <a:sym typeface="+mn-ea"/>
                        </a:rPr>
                        <a:t>君主立宪制</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3900">
                <a:tc>
                  <a:txBody>
                    <a:bodyPr/>
                    <a:lstStyle/>
                    <a:p>
                      <a:pPr indent="0" algn="ctr">
                        <a:lnSpc>
                          <a:spcPct val="60000"/>
                        </a:lnSpc>
                        <a:spcBef>
                          <a:spcPct val="0"/>
                        </a:spcBef>
                        <a:spcAft>
                          <a:spcPct val="0"/>
                        </a:spcAft>
                      </a:pPr>
                      <a:r>
                        <a:rPr lang="zh-CN" altLang="en-US" sz="2400" b="1" spc="130">
                          <a:solidFill>
                            <a:srgbClr val="0000CC"/>
                          </a:solidFill>
                          <a:latin typeface="微软雅黑" panose="020B0503020204020204" charset="-122"/>
                          <a:ea typeface="微软雅黑" panose="020B0503020204020204" charset="-122"/>
                        </a:rPr>
                        <a:t>德国</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l">
                        <a:lnSpc>
                          <a:spcPct val="60000"/>
                        </a:lnSpc>
                        <a:spcBef>
                          <a:spcPct val="0"/>
                        </a:spcBef>
                        <a:spcAft>
                          <a:spcPct val="0"/>
                        </a:spcAft>
                      </a:pPr>
                      <a:r>
                        <a:rPr lang="en-US" altLang="zh-CN" sz="2000" b="1" spc="130" smtClean="0">
                          <a:solidFill>
                            <a:schemeClr val="tx1"/>
                          </a:solidFill>
                          <a:latin typeface="微软雅黑" panose="020B0503020204020204" charset="-122"/>
                          <a:ea typeface="微软雅黑" panose="020B0503020204020204" charset="-122"/>
                          <a:cs typeface="+mj-lt"/>
                        </a:rPr>
                        <a:t>1864—1871</a:t>
                      </a:r>
                      <a:endParaRPr lang="en-US" altLang="zh-CN" sz="2000" b="1" spc="130">
                        <a:solidFill>
                          <a:schemeClr val="tx1"/>
                        </a:solidFill>
                        <a:latin typeface="微软雅黑" panose="020B0503020204020204" charset="-122"/>
                        <a:ea typeface="微软雅黑" panose="020B0503020204020204" charset="-122"/>
                        <a:cs typeface="+mj-lt"/>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pPr>
                      <a:r>
                        <a:rPr lang="zh-CN" altLang="en-US" sz="2000" b="1" spc="130">
                          <a:solidFill>
                            <a:schemeClr val="tx1"/>
                          </a:solidFill>
                          <a:latin typeface="微软雅黑" panose="020B0503020204020204" charset="-122"/>
                          <a:ea typeface="微软雅黑" panose="020B0503020204020204" charset="-122"/>
                        </a:rPr>
                        <a:t>国家统一</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noProof="0">
                          <a:ln>
                            <a:noFill/>
                          </a:ln>
                          <a:solidFill>
                            <a:schemeClr val="tx1"/>
                          </a:solidFill>
                          <a:effectLst/>
                          <a:uLnTx/>
                          <a:uFillTx/>
                          <a:latin typeface="微软雅黑" panose="020B0503020204020204" charset="-122"/>
                          <a:ea typeface="微软雅黑" panose="020B0503020204020204" charset="-122"/>
                          <a:sym typeface="+mn-ea"/>
                        </a:rPr>
                        <a:t>君主立宪制</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a:ln>
                            <a:noFill/>
                          </a:ln>
                          <a:solidFill>
                            <a:schemeClr val="tx1"/>
                          </a:solidFill>
                          <a:effectLst/>
                          <a:latin typeface="微软雅黑" panose="020B0503020204020204" charset="-122"/>
                          <a:ea typeface="微软雅黑" panose="020B0503020204020204" charset="-122"/>
                          <a:sym typeface="+mn-ea"/>
                        </a:rPr>
                        <a:t>封建残余；军国主义</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23900">
                <a:tc>
                  <a:txBody>
                    <a:bodyPr/>
                    <a:lstStyle/>
                    <a:p>
                      <a:pPr indent="0" algn="ctr">
                        <a:lnSpc>
                          <a:spcPct val="60000"/>
                        </a:lnSpc>
                        <a:spcBef>
                          <a:spcPct val="0"/>
                        </a:spcBef>
                        <a:spcAft>
                          <a:spcPct val="0"/>
                        </a:spcAft>
                      </a:pPr>
                      <a:r>
                        <a:rPr lang="zh-CN" altLang="en-US" sz="2400" b="1" spc="130">
                          <a:solidFill>
                            <a:srgbClr val="0000CC"/>
                          </a:solidFill>
                          <a:latin typeface="微软雅黑" panose="020B0503020204020204" charset="-122"/>
                          <a:ea typeface="微软雅黑" panose="020B0503020204020204" charset="-122"/>
                        </a:rPr>
                        <a:t>日本</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l">
                        <a:lnSpc>
                          <a:spcPct val="60000"/>
                        </a:lnSpc>
                        <a:spcBef>
                          <a:spcPct val="0"/>
                        </a:spcBef>
                        <a:spcAft>
                          <a:spcPct val="0"/>
                        </a:spcAft>
                      </a:pPr>
                      <a:r>
                        <a:rPr lang="en-US" altLang="zh-CN" sz="2000" b="1" spc="130" smtClean="0">
                          <a:solidFill>
                            <a:schemeClr val="tx1"/>
                          </a:solidFill>
                          <a:latin typeface="微软雅黑" panose="020B0503020204020204" charset="-122"/>
                          <a:ea typeface="微软雅黑" panose="020B0503020204020204" charset="-122"/>
                          <a:cs typeface="+mj-lt"/>
                        </a:rPr>
                        <a:t>1868</a:t>
                      </a:r>
                      <a:endParaRPr lang="en-US" altLang="zh-CN" sz="2000" b="1" spc="130">
                        <a:solidFill>
                          <a:schemeClr val="tx1"/>
                        </a:solidFill>
                        <a:latin typeface="微软雅黑" panose="020B0503020204020204" charset="-122"/>
                        <a:ea typeface="微软雅黑" panose="020B0503020204020204" charset="-122"/>
                        <a:cs typeface="+mj-lt"/>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pPr>
                      <a:r>
                        <a:rPr lang="zh-CN" altLang="en-US" sz="2000" b="1" spc="130">
                          <a:solidFill>
                            <a:schemeClr val="tx1"/>
                          </a:solidFill>
                          <a:latin typeface="微软雅黑" panose="020B0503020204020204" charset="-122"/>
                          <a:ea typeface="微软雅黑" panose="020B0503020204020204" charset="-122"/>
                        </a:rPr>
                        <a:t>明治维新</a:t>
                      </a: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noProof="0">
                          <a:ln>
                            <a:noFill/>
                          </a:ln>
                          <a:solidFill>
                            <a:schemeClr val="tx1"/>
                          </a:solidFill>
                          <a:effectLst/>
                          <a:uLnTx/>
                          <a:uFillTx/>
                          <a:latin typeface="微软雅黑" panose="020B0503020204020204" charset="-122"/>
                          <a:ea typeface="微软雅黑" panose="020B0503020204020204" charset="-122"/>
                          <a:sym typeface="+mn-ea"/>
                        </a:rPr>
                        <a:t>君主立宪制</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0" algn="ctr">
                        <a:lnSpc>
                          <a:spcPct val="150000"/>
                        </a:lnSpc>
                        <a:spcBef>
                          <a:spcPct val="0"/>
                        </a:spcBef>
                        <a:spcAft>
                          <a:spcPct val="0"/>
                        </a:spcAft>
                        <a:buNone/>
                      </a:pPr>
                      <a:r>
                        <a:rPr lang="zh-CN" altLang="en-US" sz="2000" b="1">
                          <a:ln>
                            <a:noFill/>
                          </a:ln>
                          <a:solidFill>
                            <a:schemeClr val="tx1"/>
                          </a:solidFill>
                          <a:effectLst/>
                          <a:latin typeface="微软雅黑" panose="020B0503020204020204" charset="-122"/>
                          <a:ea typeface="微软雅黑" panose="020B0503020204020204" charset="-122"/>
                          <a:sym typeface="+mn-ea"/>
                        </a:rPr>
                        <a:t>封建残余；军国主义</a:t>
                      </a:r>
                      <a:endParaRPr kumimoji="0" lang="zh-CN" altLang="en-US" sz="20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mn-cs"/>
                        <a:sym typeface="+mn-ea"/>
                      </a:endParaRPr>
                    </a:p>
                  </a:txBody>
                  <a:tcPr marL="215900" marR="215900" marT="133350" marB="133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9" name="TextBox 3"/>
          <p:cNvSpPr txBox="1"/>
          <p:nvPr/>
        </p:nvSpPr>
        <p:spPr>
          <a:xfrm rot="480000">
            <a:off x="3596640" y="1835150"/>
            <a:ext cx="3272790"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a:r>
              <a:rPr lang="zh-CN" altLang="en-US" sz="2800" b="1" dirty="0">
                <a:latin typeface="微软雅黑" panose="020B0503020204020204" charset="-122"/>
                <a:ea typeface="微软雅黑" panose="020B0503020204020204" charset="-122"/>
              </a:rPr>
              <a:t>先激进后温和（英）</a:t>
            </a:r>
          </a:p>
        </p:txBody>
      </p:sp>
      <p:sp>
        <p:nvSpPr>
          <p:cNvPr id="17" name="TextBox 3"/>
          <p:cNvSpPr txBox="1"/>
          <p:nvPr/>
        </p:nvSpPr>
        <p:spPr>
          <a:xfrm rot="480000">
            <a:off x="3346450" y="3387725"/>
            <a:ext cx="3773170"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a:r>
              <a:rPr lang="zh-CN" altLang="en-US" sz="2800" b="1" dirty="0">
                <a:latin typeface="微软雅黑" panose="020B0503020204020204" charset="-122"/>
                <a:ea typeface="微软雅黑" panose="020B0503020204020204" charset="-122"/>
              </a:rPr>
              <a:t>激进的革命（美、法）</a:t>
            </a:r>
          </a:p>
        </p:txBody>
      </p:sp>
      <p:sp>
        <p:nvSpPr>
          <p:cNvPr id="18" name="TextBox 3"/>
          <p:cNvSpPr txBox="1"/>
          <p:nvPr/>
        </p:nvSpPr>
        <p:spPr>
          <a:xfrm rot="480000">
            <a:off x="3441700" y="4180840"/>
            <a:ext cx="3582670"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a:r>
              <a:rPr lang="zh-CN" altLang="en-US" sz="2800" b="1" dirty="0">
                <a:latin typeface="微软雅黑" panose="020B0503020204020204" charset="-122"/>
                <a:ea typeface="微软雅黑" panose="020B0503020204020204" charset="-122"/>
              </a:rPr>
              <a:t>温和的改革（俄、日）</a:t>
            </a:r>
          </a:p>
        </p:txBody>
      </p:sp>
      <p:sp>
        <p:nvSpPr>
          <p:cNvPr id="19" name="TextBox 3"/>
          <p:cNvSpPr txBox="1"/>
          <p:nvPr/>
        </p:nvSpPr>
        <p:spPr>
          <a:xfrm rot="480000">
            <a:off x="3463925" y="4928870"/>
            <a:ext cx="3559810"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a:r>
              <a:rPr lang="zh-CN" altLang="en-US" sz="2800" b="1" dirty="0">
                <a:latin typeface="微软雅黑" panose="020B0503020204020204" charset="-122"/>
                <a:ea typeface="微软雅黑" panose="020B0503020204020204" charset="-122"/>
              </a:rPr>
              <a:t>实现统一（意、德）</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17" grpId="0" bldLvl="0" animBg="1"/>
      <p:bldP spid="18" grpId="0" bldLvl="0" animBg="1"/>
      <p:bldP spid="1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lum bright="-24000" contrast="82000"/>
          </a:blip>
          <a:stretch>
            <a:fillRect/>
          </a:stretch>
        </p:blipFill>
        <p:spPr>
          <a:xfrm>
            <a:off x="1819910" y="71120"/>
            <a:ext cx="8551545" cy="6280785"/>
          </a:xfrm>
          <a:prstGeom prst="rect">
            <a:avLst/>
          </a:prstGeom>
        </p:spPr>
      </p:pic>
      <p:sp>
        <p:nvSpPr>
          <p:cNvPr id="3" name="文本框 2"/>
          <p:cNvSpPr txBox="1"/>
          <p:nvPr/>
        </p:nvSpPr>
        <p:spPr>
          <a:xfrm>
            <a:off x="370840" y="6351905"/>
            <a:ext cx="11384280" cy="521970"/>
          </a:xfrm>
          <a:prstGeom prst="rect">
            <a:avLst/>
          </a:prstGeom>
          <a:noFill/>
        </p:spPr>
        <p:txBody>
          <a:bodyPr wrap="none" rtlCol="0" anchor="t">
            <a:spAutoFit/>
          </a:bodyPr>
          <a:lstStyle/>
          <a:p>
            <a:r>
              <a:rPr lang="zh-CN" altLang="en-US" sz="2800">
                <a:solidFill>
                  <a:srgbClr val="0000CC"/>
                </a:solidFill>
                <a:latin typeface="黑体" panose="02010609060101010101" pitchFamily="49" charset="-122"/>
                <a:ea typeface="黑体" panose="02010609060101010101" pitchFamily="49" charset="-122"/>
              </a:rPr>
              <a:t>提示：</a:t>
            </a:r>
            <a:r>
              <a:rPr lang="en-US" altLang="zh-CN" sz="2800">
                <a:solidFill>
                  <a:srgbClr val="0000CC"/>
                </a:solidFill>
                <a:latin typeface="黑体" panose="02010609060101010101" pitchFamily="49" charset="-122"/>
                <a:ea typeface="黑体" panose="02010609060101010101" pitchFamily="49" charset="-122"/>
              </a:rPr>
              <a:t>1.</a:t>
            </a:r>
            <a:r>
              <a:rPr lang="zh-CN" altLang="en-US" sz="2800">
                <a:solidFill>
                  <a:srgbClr val="0000CC"/>
                </a:solidFill>
                <a:latin typeface="黑体" panose="02010609060101010101" pitchFamily="49" charset="-122"/>
                <a:ea typeface="黑体" panose="02010609060101010101" pitchFamily="49" charset="-122"/>
              </a:rPr>
              <a:t>对</a:t>
            </a:r>
            <a:r>
              <a:rPr lang="en-US" altLang="zh-CN" sz="2800">
                <a:solidFill>
                  <a:srgbClr val="0000CC"/>
                </a:solidFill>
                <a:latin typeface="黑体" panose="02010609060101010101" pitchFamily="49" charset="-122"/>
                <a:ea typeface="黑体" panose="02010609060101010101" pitchFamily="49" charset="-122"/>
              </a:rPr>
              <a:t>A</a:t>
            </a:r>
            <a:r>
              <a:rPr lang="zh-CN" altLang="en-US" sz="2800">
                <a:solidFill>
                  <a:srgbClr val="0000CC"/>
                </a:solidFill>
                <a:latin typeface="黑体" panose="02010609060101010101" pitchFamily="49" charset="-122"/>
                <a:ea typeface="黑体" panose="02010609060101010101" pitchFamily="49" charset="-122"/>
              </a:rPr>
              <a:t>负责即受</a:t>
            </a:r>
            <a:r>
              <a:rPr lang="en-US" altLang="zh-CN" sz="2800">
                <a:solidFill>
                  <a:srgbClr val="0000CC"/>
                </a:solidFill>
                <a:latin typeface="黑体" panose="02010609060101010101" pitchFamily="49" charset="-122"/>
                <a:ea typeface="黑体" panose="02010609060101010101" pitchFamily="49" charset="-122"/>
              </a:rPr>
              <a:t>A</a:t>
            </a:r>
            <a:r>
              <a:rPr lang="zh-CN" altLang="en-US" sz="2800">
                <a:solidFill>
                  <a:srgbClr val="0000CC"/>
                </a:solidFill>
                <a:latin typeface="黑体" panose="02010609060101010101" pitchFamily="49" charset="-122"/>
                <a:ea typeface="黑体" panose="02010609060101010101" pitchFamily="49" charset="-122"/>
              </a:rPr>
              <a:t>监督。 </a:t>
            </a:r>
            <a:r>
              <a:rPr lang="en-US" altLang="zh-CN" sz="2800">
                <a:solidFill>
                  <a:srgbClr val="0000CC"/>
                </a:solidFill>
                <a:latin typeface="黑体" panose="02010609060101010101" pitchFamily="49" charset="-122"/>
                <a:ea typeface="黑体" panose="02010609060101010101" pitchFamily="49" charset="-122"/>
              </a:rPr>
              <a:t>2.</a:t>
            </a:r>
            <a:r>
              <a:rPr lang="zh-CN" altLang="en-US" sz="2800">
                <a:solidFill>
                  <a:srgbClr val="0000CC"/>
                </a:solidFill>
                <a:latin typeface="黑体" panose="02010609060101010101" pitchFamily="49" charset="-122"/>
                <a:ea typeface="黑体" panose="02010609060101010101" pitchFamily="49" charset="-122"/>
              </a:rPr>
              <a:t>行政权负责的对象就是国家的权力中心</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2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767715"/>
            <a:chOff x="16" y="0"/>
            <a:chExt cx="19009" cy="1209"/>
          </a:xfrm>
        </p:grpSpPr>
        <p:sp>
          <p:nvSpPr>
            <p:cNvPr id="2" name="文本框 1"/>
            <p:cNvSpPr txBox="1"/>
            <p:nvPr/>
          </p:nvSpPr>
          <p:spPr>
            <a:xfrm>
              <a:off x="16" y="0"/>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 一、为民主和自由而战：</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英、美、法资产阶级革命</a:t>
              </a:r>
            </a:p>
          </p:txBody>
        </p:sp>
        <p:sp>
          <p:nvSpPr>
            <p:cNvPr id="5" name="流程图: 文档 4"/>
            <p:cNvSpPr/>
            <p:nvPr/>
          </p:nvSpPr>
          <p:spPr>
            <a:xfrm flipV="1">
              <a:off x="207" y="1048"/>
              <a:ext cx="8879" cy="161"/>
            </a:xfrm>
            <a:prstGeom prst="flowChartDocument">
              <a:avLst/>
            </a:prstGeom>
            <a:solidFill>
              <a:srgbClr val="DF36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Rectangle 2"/>
          <p:cNvSpPr>
            <a:spLocks noChangeArrowheads="1"/>
          </p:cNvSpPr>
          <p:nvPr/>
        </p:nvSpPr>
        <p:spPr bwMode="auto">
          <a:xfrm>
            <a:off x="1756410" y="962660"/>
            <a:ext cx="8679815" cy="1512570"/>
          </a:xfrm>
          <a:prstGeom prst="rect">
            <a:avLst/>
          </a:prstGeom>
          <a:solidFill>
            <a:schemeClr val="bg1"/>
          </a:solidFill>
          <a:ln w="3175">
            <a:solidFill>
              <a:schemeClr val="tx1"/>
            </a:solidFill>
            <a:miter lim="800000"/>
          </a:ln>
          <a:effectLst/>
        </p:spPr>
        <p:txBody>
          <a:bodyPr wrap="square" anchor="ctr">
            <a:spAutoFit/>
          </a:bodyPr>
          <a:lstStyle/>
          <a:p>
            <a:pPr marL="0" marR="0" lvl="0" indent="0" algn="l" defTabSz="914400" rtl="0" fontAlgn="base">
              <a:lnSpc>
                <a:spcPct val="11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宋体" panose="02010600030101010101" pitchFamily="2" charset="-122"/>
              </a:rPr>
              <a:t>【资产阶级革命】</a:t>
            </a:r>
          </a:p>
          <a:p>
            <a:pPr marL="0" marR="0" lvl="0" indent="0" algn="l" defTabSz="914400" rtl="0" fontAlgn="base">
              <a:lnSpc>
                <a:spcPct val="11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宋体" panose="02010600030101010101" pitchFamily="2" charset="-122"/>
              </a:rPr>
              <a:t>    </a:t>
            </a:r>
            <a:r>
              <a:rPr lang="zh-CN" altLang="en-US" sz="2800" b="1" noProof="0" dirty="0">
                <a:ln>
                  <a:noFill/>
                </a:ln>
                <a:effectLst/>
                <a:uLnTx/>
                <a:uFillTx/>
                <a:latin typeface="宋体" panose="02010600030101010101" pitchFamily="2" charset="-122"/>
                <a:ea typeface="宋体" panose="02010600030101010101" pitchFamily="2" charset="-122"/>
                <a:cs typeface="宋体" panose="02010600030101010101" pitchFamily="2" charset="-122"/>
              </a:rPr>
              <a:t>由资产阶级领导的反对封建社会制度的革命，基本上是在资产阶级提出的纲领、口号下进行战斗的。</a:t>
            </a:r>
          </a:p>
        </p:txBody>
      </p:sp>
      <p:sp>
        <p:nvSpPr>
          <p:cNvPr id="20" name="文本框 19"/>
          <p:cNvSpPr txBox="1"/>
          <p:nvPr/>
        </p:nvSpPr>
        <p:spPr>
          <a:xfrm>
            <a:off x="8075295" y="2733675"/>
            <a:ext cx="3220720"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1.</a:t>
            </a:r>
            <a:r>
              <a:rPr lang="zh-CN" altLang="en-US" sz="2800">
                <a:latin typeface="黑体" panose="02010609060101010101" pitchFamily="49" charset="-122"/>
                <a:ea typeface="黑体" panose="02010609060101010101" pitchFamily="49" charset="-122"/>
              </a:rPr>
              <a:t>背景：</a:t>
            </a:r>
          </a:p>
        </p:txBody>
      </p:sp>
      <p:sp>
        <p:nvSpPr>
          <p:cNvPr id="18" name="文本框 17"/>
          <p:cNvSpPr txBox="1"/>
          <p:nvPr/>
        </p:nvSpPr>
        <p:spPr>
          <a:xfrm>
            <a:off x="8152765" y="3255645"/>
            <a:ext cx="3834765" cy="1383665"/>
          </a:xfrm>
          <a:prstGeom prst="rect">
            <a:avLst/>
          </a:prstGeom>
          <a:noFill/>
        </p:spPr>
        <p:txBody>
          <a:bodyPr wrap="square" rtlCol="0" anchor="t">
            <a:spAutoFit/>
          </a:bodyPr>
          <a:lstStyle/>
          <a:p>
            <a:pPr algn="l"/>
            <a:r>
              <a:rPr lang="zh-CN" altLang="en-US" sz="2800" b="1">
                <a:latin typeface="宋体" panose="02010600030101010101" pitchFamily="2" charset="-122"/>
                <a:ea typeface="宋体" panose="02010600030101010101" pitchFamily="2" charset="-122"/>
              </a:rPr>
              <a:t>①经济：英国封建专制统治阻碍</a:t>
            </a:r>
            <a:r>
              <a:rPr lang="zh-CN" altLang="en-US" sz="2800" b="1">
                <a:solidFill>
                  <a:srgbClr val="C00000"/>
                </a:solidFill>
                <a:latin typeface="宋体" panose="02010600030101010101" pitchFamily="2" charset="-122"/>
                <a:ea typeface="宋体" panose="02010600030101010101" pitchFamily="2" charset="-122"/>
              </a:rPr>
              <a:t>英国资本主义发展</a:t>
            </a:r>
            <a:r>
              <a:rPr lang="zh-CN" altLang="en-US" sz="2800" b="1">
                <a:latin typeface="宋体" panose="02010600030101010101" pitchFamily="2" charset="-122"/>
                <a:ea typeface="宋体" panose="02010600030101010101" pitchFamily="2" charset="-122"/>
              </a:rPr>
              <a:t>。（根本）</a:t>
            </a:r>
          </a:p>
        </p:txBody>
      </p:sp>
      <p:sp>
        <p:nvSpPr>
          <p:cNvPr id="22" name="Rectangle 2"/>
          <p:cNvSpPr>
            <a:spLocks noChangeArrowheads="1"/>
          </p:cNvSpPr>
          <p:nvPr/>
        </p:nvSpPr>
        <p:spPr bwMode="auto">
          <a:xfrm>
            <a:off x="3843020" y="3255645"/>
            <a:ext cx="4232275" cy="3000375"/>
          </a:xfrm>
          <a:prstGeom prst="rect">
            <a:avLst/>
          </a:prstGeom>
          <a:solidFill>
            <a:schemeClr val="accent5">
              <a:lumMod val="40000"/>
              <a:lumOff val="60000"/>
            </a:schemeClr>
          </a:solidFill>
          <a:ln w="3175">
            <a:solidFill>
              <a:schemeClr val="tx1"/>
            </a:solidFill>
            <a:miter lim="800000"/>
          </a:ln>
          <a:effectLst>
            <a:outerShdw blurRad="50800" dist="63500" dir="5400000" algn="t" rotWithShape="0">
              <a:prstClr val="black">
                <a:alpha val="40000"/>
              </a:prstClr>
            </a:outerShdw>
          </a:effectLst>
        </p:spPr>
        <p:txBody>
          <a:bodyPr wrap="square" anchor="ctr">
            <a:spAutoFit/>
          </a:bodyPr>
          <a:lstStyle/>
          <a:p>
            <a:pPr algn="l" fontAlgn="auto">
              <a:lnSpc>
                <a:spcPct val="110000"/>
              </a:lnSpc>
            </a:pPr>
            <a:r>
              <a:rPr lang="en-US" altLang="zh-CN" sz="2800">
                <a:latin typeface="微软雅黑" panose="020B0503020204020204" charset="-122"/>
                <a:ea typeface="微软雅黑" panose="020B0503020204020204" charset="-122"/>
                <a:cs typeface="微软雅黑" panose="020B0503020204020204" charset="-122"/>
                <a:sym typeface="+mn-ea"/>
              </a:rPr>
              <a:t>      </a:t>
            </a:r>
            <a:r>
              <a:rPr lang="en-US" altLang="zh-CN" sz="2400" b="1">
                <a:latin typeface="楷体" panose="02010609060101010101" charset="-122"/>
                <a:ea typeface="楷体" panose="02010609060101010101" charset="-122"/>
                <a:cs typeface="楷体" panose="02010609060101010101" charset="-122"/>
                <a:sym typeface="+mn-ea"/>
              </a:rPr>
              <a:t>1625</a:t>
            </a:r>
            <a:r>
              <a:rPr lang="zh-CN" altLang="en-US" sz="2400" b="1">
                <a:latin typeface="楷体" panose="02010609060101010101" charset="-122"/>
                <a:ea typeface="楷体" panose="02010609060101010101" charset="-122"/>
                <a:cs typeface="楷体" panose="02010609060101010101" charset="-122"/>
                <a:sym typeface="+mn-ea"/>
              </a:rPr>
              <a:t>年，（英王）查理一世继位后，在财政问题上与议会产生矛盾。</a:t>
            </a:r>
            <a:r>
              <a:rPr lang="en-US" altLang="zh-CN" sz="2400" b="1">
                <a:latin typeface="楷体" panose="02010609060101010101" charset="-122"/>
                <a:ea typeface="楷体" panose="02010609060101010101" charset="-122"/>
                <a:cs typeface="楷体" panose="02010609060101010101" charset="-122"/>
                <a:sym typeface="+mn-ea"/>
              </a:rPr>
              <a:t>1628</a:t>
            </a:r>
            <a:r>
              <a:rPr lang="zh-CN" altLang="en-US" sz="2400" b="1">
                <a:latin typeface="楷体" panose="02010609060101010101" charset="-122"/>
                <a:ea typeface="楷体" panose="02010609060101010101" charset="-122"/>
                <a:cs typeface="楷体" panose="02010609060101010101" charset="-122"/>
                <a:sym typeface="+mn-ea"/>
              </a:rPr>
              <a:t>年，国王召开议会，企图解决财政困难</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latin typeface="楷体" panose="02010609060101010101" charset="-122"/>
                <a:ea typeface="楷体" panose="02010609060101010101" charset="-122"/>
                <a:cs typeface="楷体" panose="02010609060101010101" charset="-122"/>
                <a:sym typeface="+mn-ea"/>
              </a:rPr>
              <a:t>次年，国王解散议会，实行</a:t>
            </a:r>
            <a:r>
              <a:rPr lang="zh-CN" altLang="en-US" sz="2400" b="1">
                <a:solidFill>
                  <a:srgbClr val="C00000"/>
                </a:solidFill>
                <a:latin typeface="楷体" panose="02010609060101010101" charset="-122"/>
                <a:ea typeface="楷体" panose="02010609060101010101" charset="-122"/>
                <a:cs typeface="楷体" panose="02010609060101010101" charset="-122"/>
                <a:sym typeface="+mn-ea"/>
              </a:rPr>
              <a:t>独裁</a:t>
            </a:r>
            <a:r>
              <a:rPr lang="zh-CN" altLang="en-US" sz="2400" b="1">
                <a:latin typeface="楷体" panose="02010609060101010101" charset="-122"/>
                <a:ea typeface="楷体" panose="02010609060101010101" charset="-122"/>
                <a:cs typeface="楷体" panose="02010609060101010101" charset="-122"/>
                <a:sym typeface="+mn-ea"/>
              </a:rPr>
              <a:t>，大量出售专利权，</a:t>
            </a:r>
            <a:r>
              <a:rPr lang="zh-CN" altLang="en-US" sz="2400" b="1">
                <a:solidFill>
                  <a:srgbClr val="C00000"/>
                </a:solidFill>
                <a:latin typeface="楷体" panose="02010609060101010101" charset="-122"/>
                <a:ea typeface="楷体" panose="02010609060101010101" charset="-122"/>
                <a:cs typeface="楷体" panose="02010609060101010101" charset="-122"/>
                <a:sym typeface="+mn-ea"/>
              </a:rPr>
              <a:t>征收新税</a:t>
            </a:r>
            <a:r>
              <a:rPr lang="en-US" altLang="zh-CN" sz="2400" b="1">
                <a:latin typeface="楷体" panose="02010609060101010101" charset="-122"/>
                <a:ea typeface="楷体" panose="02010609060101010101" charset="-122"/>
                <a:cs typeface="楷体" panose="02010609060101010101" charset="-122"/>
                <a:sym typeface="+mn-ea"/>
              </a:rPr>
              <a:t>……</a:t>
            </a:r>
            <a:r>
              <a:rPr lang="zh-CN" altLang="en-US" sz="2400" b="1">
                <a:solidFill>
                  <a:srgbClr val="C00000"/>
                </a:solidFill>
                <a:latin typeface="楷体" panose="02010609060101010101" charset="-122"/>
                <a:ea typeface="楷体" panose="02010609060101010101" charset="-122"/>
                <a:cs typeface="楷体" panose="02010609060101010101" charset="-122"/>
                <a:sym typeface="+mn-ea"/>
              </a:rPr>
              <a:t>激起社会不满</a:t>
            </a:r>
            <a:r>
              <a:rPr lang="zh-CN" altLang="en-US" sz="2400" b="1">
                <a:latin typeface="楷体" panose="02010609060101010101" charset="-122"/>
                <a:ea typeface="楷体" panose="02010609060101010101" charset="-122"/>
                <a:cs typeface="楷体" panose="02010609060101010101" charset="-122"/>
                <a:sym typeface="+mn-ea"/>
              </a:rPr>
              <a:t>。</a:t>
            </a:r>
            <a:endParaRPr kumimoji="0" lang="zh-CN" altLang="en-US" sz="2400" b="1" i="0" u="none" strike="noStrike" kern="1200" cap="none" spc="0" normalizeH="0" baseline="0" noProof="0" dirty="0">
              <a:ln>
                <a:noFill/>
              </a:ln>
              <a:effectLst/>
              <a:uLnTx/>
              <a:uFillTx/>
              <a:latin typeface="楷体" panose="02010609060101010101" charset="-122"/>
              <a:ea typeface="楷体" panose="02010609060101010101" charset="-122"/>
              <a:cs typeface="楷体" panose="02010609060101010101" charset="-122"/>
              <a:sym typeface="+mn-ea"/>
            </a:endParaRPr>
          </a:p>
        </p:txBody>
      </p:sp>
      <p:pic>
        <p:nvPicPr>
          <p:cNvPr id="23" name="图片 22"/>
          <p:cNvPicPr>
            <a:picLocks noChangeAspect="1"/>
          </p:cNvPicPr>
          <p:nvPr/>
        </p:nvPicPr>
        <p:blipFill>
          <a:blip r:embed="rId3" cstate="print"/>
          <a:srcRect r="42386"/>
          <a:stretch>
            <a:fillRect/>
          </a:stretch>
        </p:blipFill>
        <p:spPr>
          <a:xfrm>
            <a:off x="121285" y="3395345"/>
            <a:ext cx="3555365" cy="2702560"/>
          </a:xfrm>
          <a:prstGeom prst="rect">
            <a:avLst/>
          </a:prstGeom>
          <a:effectLst>
            <a:outerShdw blurRad="50800" dist="76200" dir="8100000" algn="tr" rotWithShape="0">
              <a:prstClr val="black">
                <a:alpha val="40000"/>
              </a:prstClr>
            </a:outerShdw>
          </a:effectLst>
        </p:spPr>
      </p:pic>
      <p:sp>
        <p:nvSpPr>
          <p:cNvPr id="24" name="文本框 23"/>
          <p:cNvSpPr txBox="1"/>
          <p:nvPr/>
        </p:nvSpPr>
        <p:spPr>
          <a:xfrm>
            <a:off x="8142605" y="4827905"/>
            <a:ext cx="3834765" cy="953135"/>
          </a:xfrm>
          <a:prstGeom prst="rect">
            <a:avLst/>
          </a:prstGeom>
          <a:noFill/>
        </p:spPr>
        <p:txBody>
          <a:bodyPr wrap="square" rtlCol="0" anchor="t">
            <a:spAutoFit/>
          </a:bodyPr>
          <a:lstStyle/>
          <a:p>
            <a:pPr algn="l"/>
            <a:r>
              <a:rPr lang="zh-CN" altLang="en-US" sz="2800" b="1">
                <a:latin typeface="宋体" panose="02010600030101010101" pitchFamily="2" charset="-122"/>
                <a:ea typeface="宋体" panose="02010600030101010101" pitchFamily="2" charset="-122"/>
              </a:rPr>
              <a:t>②阶级：</a:t>
            </a:r>
            <a:r>
              <a:rPr lang="zh-CN" altLang="en-US" sz="2800" b="1">
                <a:solidFill>
                  <a:srgbClr val="C00000"/>
                </a:solidFill>
                <a:latin typeface="宋体" panose="02010600030101010101" pitchFamily="2" charset="-122"/>
                <a:ea typeface="宋体" panose="02010600030101010101" pitchFamily="2" charset="-122"/>
              </a:rPr>
              <a:t>资产阶级和新贵族</a:t>
            </a:r>
            <a:r>
              <a:rPr lang="zh-CN" altLang="en-US" sz="2800" b="1">
                <a:latin typeface="宋体" panose="02010600030101010101" pitchFamily="2" charset="-122"/>
                <a:ea typeface="宋体" panose="02010600030101010101" pitchFamily="2" charset="-122"/>
              </a:rPr>
              <a:t>在经济上日益强大。</a:t>
            </a:r>
          </a:p>
        </p:txBody>
      </p:sp>
      <p:grpSp>
        <p:nvGrpSpPr>
          <p:cNvPr id="3" name="组合 2"/>
          <p:cNvGrpSpPr/>
          <p:nvPr/>
        </p:nvGrpSpPr>
        <p:grpSpPr>
          <a:xfrm>
            <a:off x="332105" y="2581275"/>
            <a:ext cx="7236460" cy="582930"/>
            <a:chOff x="523" y="4065"/>
            <a:chExt cx="11396" cy="918"/>
          </a:xfrm>
        </p:grpSpPr>
        <p:sp>
          <p:nvSpPr>
            <p:cNvPr id="12" name="文本框 11"/>
            <p:cNvSpPr txBox="1"/>
            <p:nvPr/>
          </p:nvSpPr>
          <p:spPr>
            <a:xfrm>
              <a:off x="523" y="4065"/>
              <a:ext cx="7328" cy="919"/>
            </a:xfrm>
            <a:prstGeom prst="rect">
              <a:avLst/>
            </a:prstGeom>
            <a:noFill/>
          </p:spPr>
          <p:txBody>
            <a:bodyPr wrap="none" rtlCol="0">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（一）英国资产阶级革命</a:t>
              </a:r>
            </a:p>
          </p:txBody>
        </p:sp>
        <p:sp>
          <p:nvSpPr>
            <p:cNvPr id="25" name="文本框 24"/>
            <p:cNvSpPr txBox="1"/>
            <p:nvPr/>
          </p:nvSpPr>
          <p:spPr>
            <a:xfrm>
              <a:off x="7507" y="4065"/>
              <a:ext cx="4412" cy="822"/>
            </a:xfrm>
            <a:prstGeom prst="rect">
              <a:avLst/>
            </a:prstGeom>
            <a:noFill/>
          </p:spPr>
          <p:txBody>
            <a:bodyPr wrap="none" rtlCol="0">
              <a:spAutoFit/>
            </a:bodyPr>
            <a:lstStyle/>
            <a:p>
              <a:pPr algn="l"/>
              <a:r>
                <a:rPr lang="zh-CN" altLang="en-US" sz="2800" b="1" kern="0" noProof="0" dirty="0">
                  <a:ln>
                    <a:noFill/>
                  </a:ln>
                  <a:effectLst/>
                  <a:uLnTx/>
                  <a:uFillTx/>
                  <a:latin typeface="微软雅黑" panose="020B0503020204020204" charset="-122"/>
                  <a:ea typeface="微软雅黑" panose="020B0503020204020204" charset="-122"/>
                  <a:sym typeface="+mn-ea"/>
                </a:rPr>
                <a:t>（</a:t>
              </a:r>
              <a:r>
                <a:rPr lang="en-US" altLang="zh-CN" sz="2800" b="1" kern="0" noProof="0" dirty="0">
                  <a:ln>
                    <a:noFill/>
                  </a:ln>
                  <a:effectLst/>
                  <a:uLnTx/>
                  <a:uFillTx/>
                  <a:latin typeface="微软雅黑" panose="020B0503020204020204" charset="-122"/>
                  <a:ea typeface="微软雅黑" panose="020B0503020204020204" charset="-122"/>
                  <a:sym typeface="+mn-ea"/>
                </a:rPr>
                <a:t>1640-1688</a:t>
              </a:r>
              <a:r>
                <a:rPr lang="zh-CN" altLang="en-US" sz="2800" b="1" kern="0" noProof="0" dirty="0">
                  <a:ln>
                    <a:noFill/>
                  </a:ln>
                  <a:effectLst/>
                  <a:uLnTx/>
                  <a:uFillTx/>
                  <a:latin typeface="微软雅黑" panose="020B0503020204020204" charset="-122"/>
                  <a:ea typeface="微软雅黑" panose="020B0503020204020204" charset="-122"/>
                  <a:sym typeface="+mn-ea"/>
                </a:rPr>
                <a:t>）</a:t>
              </a:r>
              <a:endParaRPr kumimoji="0" lang="zh-CN" altLang="en-US" sz="28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gr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par>
                                <p:cTn id="16" presetID="3"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linds(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2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2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734695"/>
            <a:chOff x="16" y="0"/>
            <a:chExt cx="19009" cy="1157"/>
          </a:xfrm>
        </p:grpSpPr>
        <p:sp>
          <p:nvSpPr>
            <p:cNvPr id="2" name="文本框 1"/>
            <p:cNvSpPr txBox="1"/>
            <p:nvPr/>
          </p:nvSpPr>
          <p:spPr>
            <a:xfrm>
              <a:off x="16" y="0"/>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 一、为民主和自由而战：</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英、美、法资产阶级革命</a:t>
              </a:r>
            </a:p>
          </p:txBody>
        </p:sp>
        <p:sp>
          <p:nvSpPr>
            <p:cNvPr id="5" name="流程图: 文档 4"/>
            <p:cNvSpPr/>
            <p:nvPr/>
          </p:nvSpPr>
          <p:spPr>
            <a:xfrm flipV="1">
              <a:off x="207" y="996"/>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121285" y="855980"/>
            <a:ext cx="4653280" cy="583565"/>
          </a:xfrm>
          <a:prstGeom prst="rect">
            <a:avLst/>
          </a:prstGeom>
          <a:noFill/>
        </p:spPr>
        <p:txBody>
          <a:bodyPr wrap="none" rtlCol="0">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（一）英国资产阶级革命</a:t>
            </a:r>
          </a:p>
        </p:txBody>
      </p:sp>
      <p:sp>
        <p:nvSpPr>
          <p:cNvPr id="20" name="文本框 19"/>
          <p:cNvSpPr txBox="1"/>
          <p:nvPr/>
        </p:nvSpPr>
        <p:spPr>
          <a:xfrm>
            <a:off x="254000" y="1439545"/>
            <a:ext cx="3220720"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2.</a:t>
            </a:r>
            <a:r>
              <a:rPr lang="zh-CN" altLang="en-US" sz="2800">
                <a:latin typeface="黑体" panose="02010609060101010101" pitchFamily="49" charset="-122"/>
                <a:ea typeface="黑体" panose="02010609060101010101" pitchFamily="49" charset="-122"/>
              </a:rPr>
              <a:t>过程：</a:t>
            </a:r>
          </a:p>
        </p:txBody>
      </p:sp>
      <p:grpSp>
        <p:nvGrpSpPr>
          <p:cNvPr id="8" name="组合 14"/>
          <p:cNvGrpSpPr/>
          <p:nvPr/>
        </p:nvGrpSpPr>
        <p:grpSpPr>
          <a:xfrm>
            <a:off x="9802593" y="1118235"/>
            <a:ext cx="2150160" cy="2503586"/>
            <a:chOff x="4753" y="3291"/>
            <a:chExt cx="3759" cy="4816"/>
          </a:xfrm>
          <a:effectLst>
            <a:outerShdw blurRad="50800" dist="38100" algn="l" rotWithShape="0">
              <a:prstClr val="black">
                <a:alpha val="40000"/>
              </a:prstClr>
            </a:outerShdw>
          </a:effectLst>
        </p:grpSpPr>
        <p:pic>
          <p:nvPicPr>
            <p:cNvPr id="18446" name="图片 3"/>
            <p:cNvPicPr>
              <a:picLocks noChangeAspect="1"/>
            </p:cNvPicPr>
            <p:nvPr/>
          </p:nvPicPr>
          <p:blipFill>
            <a:blip r:embed="rId3" cstate="print"/>
            <a:stretch>
              <a:fillRect/>
            </a:stretch>
          </p:blipFill>
          <p:spPr>
            <a:xfrm>
              <a:off x="5162" y="3291"/>
              <a:ext cx="2938" cy="3575"/>
            </a:xfrm>
            <a:prstGeom prst="rect">
              <a:avLst/>
            </a:prstGeom>
            <a:noFill/>
            <a:ln w="9525">
              <a:noFill/>
            </a:ln>
          </p:spPr>
        </p:pic>
        <p:sp>
          <p:nvSpPr>
            <p:cNvPr id="18447" name="文本框 4"/>
            <p:cNvSpPr txBox="1"/>
            <p:nvPr/>
          </p:nvSpPr>
          <p:spPr>
            <a:xfrm>
              <a:off x="4753" y="6866"/>
              <a:ext cx="3759" cy="1241"/>
            </a:xfrm>
            <a:prstGeom prst="rect">
              <a:avLst/>
            </a:prstGeom>
            <a:noFill/>
            <a:ln w="9525">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克伦威尔独裁统治</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1653—1658</a:t>
              </a: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年</a:t>
              </a:r>
            </a:p>
          </p:txBody>
        </p:sp>
      </p:grpSp>
      <p:grpSp>
        <p:nvGrpSpPr>
          <p:cNvPr id="16" name="组合 15"/>
          <p:cNvGrpSpPr/>
          <p:nvPr/>
        </p:nvGrpSpPr>
        <p:grpSpPr>
          <a:xfrm>
            <a:off x="19050" y="1961515"/>
            <a:ext cx="7515860" cy="3165475"/>
            <a:chOff x="-15" y="3376"/>
            <a:chExt cx="11836" cy="4985"/>
          </a:xfrm>
        </p:grpSpPr>
        <p:pic>
          <p:nvPicPr>
            <p:cNvPr id="4" name="图片 3" descr="图片1"/>
            <p:cNvPicPr>
              <a:picLocks noChangeAspect="1"/>
            </p:cNvPicPr>
            <p:nvPr/>
          </p:nvPicPr>
          <p:blipFill>
            <a:blip r:embed="rId4" cstate="print"/>
            <a:stretch>
              <a:fillRect/>
            </a:stretch>
          </p:blipFill>
          <p:spPr>
            <a:xfrm>
              <a:off x="928" y="3376"/>
              <a:ext cx="10893" cy="4985"/>
            </a:xfrm>
            <a:prstGeom prst="rect">
              <a:avLst/>
            </a:prstGeom>
            <a:effectLst>
              <a:outerShdw blurRad="50800" dist="63500" dir="5400000" algn="t" rotWithShape="0">
                <a:prstClr val="black">
                  <a:alpha val="40000"/>
                </a:prstClr>
              </a:outerShdw>
            </a:effectLst>
          </p:spPr>
        </p:pic>
        <p:sp>
          <p:nvSpPr>
            <p:cNvPr id="7" name="文本框 6"/>
            <p:cNvSpPr txBox="1"/>
            <p:nvPr/>
          </p:nvSpPr>
          <p:spPr>
            <a:xfrm>
              <a:off x="-15" y="7506"/>
              <a:ext cx="1728" cy="725"/>
            </a:xfrm>
            <a:prstGeom prst="rect">
              <a:avLst/>
            </a:prstGeom>
            <a:noFill/>
          </p:spPr>
          <p:txBody>
            <a:bodyPr wrap="none" rtlCol="0">
              <a:spAutoFit/>
            </a:bodyPr>
            <a:lstStyle/>
            <a:p>
              <a:pPr algn="l"/>
              <a:r>
                <a:rPr lang="en-US" altLang="zh-CN" sz="2400">
                  <a:solidFill>
                    <a:srgbClr val="0000CC"/>
                  </a:solidFill>
                  <a:latin typeface="黑体" panose="02010609060101010101" pitchFamily="49" charset="-122"/>
                  <a:ea typeface="黑体" panose="02010609060101010101" pitchFamily="49" charset="-122"/>
                  <a:sym typeface="+mn-ea"/>
                </a:rPr>
                <a:t>1640</a:t>
              </a:r>
              <a:r>
                <a:rPr lang="zh-CN" altLang="en-US" sz="2400">
                  <a:solidFill>
                    <a:srgbClr val="0000CC"/>
                  </a:solidFill>
                  <a:latin typeface="黑体" panose="02010609060101010101" pitchFamily="49" charset="-122"/>
                  <a:ea typeface="黑体" panose="02010609060101010101" pitchFamily="49" charset="-122"/>
                  <a:sym typeface="+mn-ea"/>
                </a:rPr>
                <a:t>年</a:t>
              </a:r>
            </a:p>
          </p:txBody>
        </p:sp>
        <p:sp>
          <p:nvSpPr>
            <p:cNvPr id="9" name="文本框 8"/>
            <p:cNvSpPr txBox="1"/>
            <p:nvPr/>
          </p:nvSpPr>
          <p:spPr>
            <a:xfrm>
              <a:off x="4030" y="4276"/>
              <a:ext cx="1728" cy="725"/>
            </a:xfrm>
            <a:prstGeom prst="rect">
              <a:avLst/>
            </a:prstGeom>
            <a:noFill/>
          </p:spPr>
          <p:txBody>
            <a:bodyPr wrap="none" rtlCol="0">
              <a:spAutoFit/>
            </a:bodyPr>
            <a:lstStyle/>
            <a:p>
              <a:pPr algn="l"/>
              <a:r>
                <a:rPr lang="en-US" altLang="zh-CN" sz="2400">
                  <a:solidFill>
                    <a:srgbClr val="0000CC"/>
                  </a:solidFill>
                  <a:latin typeface="黑体" panose="02010609060101010101" pitchFamily="49" charset="-122"/>
                  <a:ea typeface="黑体" panose="02010609060101010101" pitchFamily="49" charset="-122"/>
                  <a:sym typeface="+mn-ea"/>
                </a:rPr>
                <a:t>1649</a:t>
              </a:r>
              <a:r>
                <a:rPr lang="zh-CN" altLang="en-US" sz="2400">
                  <a:solidFill>
                    <a:srgbClr val="0000CC"/>
                  </a:solidFill>
                  <a:latin typeface="黑体" panose="02010609060101010101" pitchFamily="49" charset="-122"/>
                  <a:ea typeface="黑体" panose="02010609060101010101" pitchFamily="49" charset="-122"/>
                  <a:sym typeface="+mn-ea"/>
                </a:rPr>
                <a:t>年</a:t>
              </a:r>
            </a:p>
          </p:txBody>
        </p:sp>
        <p:sp>
          <p:nvSpPr>
            <p:cNvPr id="10" name="文本框 9"/>
            <p:cNvSpPr txBox="1"/>
            <p:nvPr/>
          </p:nvSpPr>
          <p:spPr>
            <a:xfrm>
              <a:off x="6365" y="7636"/>
              <a:ext cx="1728" cy="725"/>
            </a:xfrm>
            <a:prstGeom prst="rect">
              <a:avLst/>
            </a:prstGeom>
            <a:noFill/>
          </p:spPr>
          <p:txBody>
            <a:bodyPr wrap="none" rtlCol="0">
              <a:spAutoFit/>
            </a:bodyPr>
            <a:lstStyle/>
            <a:p>
              <a:pPr algn="l"/>
              <a:r>
                <a:rPr lang="en-US" altLang="zh-CN" sz="2400">
                  <a:solidFill>
                    <a:srgbClr val="0000CC"/>
                  </a:solidFill>
                  <a:latin typeface="黑体" panose="02010609060101010101" pitchFamily="49" charset="-122"/>
                  <a:ea typeface="黑体" panose="02010609060101010101" pitchFamily="49" charset="-122"/>
                  <a:sym typeface="+mn-ea"/>
                </a:rPr>
                <a:t>1660</a:t>
              </a:r>
              <a:r>
                <a:rPr lang="zh-CN" altLang="en-US" sz="2400">
                  <a:solidFill>
                    <a:srgbClr val="0000CC"/>
                  </a:solidFill>
                  <a:latin typeface="黑体" panose="02010609060101010101" pitchFamily="49" charset="-122"/>
                  <a:ea typeface="黑体" panose="02010609060101010101" pitchFamily="49" charset="-122"/>
                  <a:sym typeface="+mn-ea"/>
                </a:rPr>
                <a:t>年</a:t>
              </a:r>
            </a:p>
          </p:txBody>
        </p:sp>
      </p:grpSp>
      <p:grpSp>
        <p:nvGrpSpPr>
          <p:cNvPr id="11" name="组合 20"/>
          <p:cNvGrpSpPr/>
          <p:nvPr/>
        </p:nvGrpSpPr>
        <p:grpSpPr>
          <a:xfrm>
            <a:off x="9918621" y="3978708"/>
            <a:ext cx="1885225" cy="2406816"/>
            <a:chOff x="15389" y="3855"/>
            <a:chExt cx="3959" cy="4078"/>
          </a:xfrm>
          <a:effectLst>
            <a:outerShdw blurRad="50800" dist="38100" algn="l" rotWithShape="0">
              <a:prstClr val="black">
                <a:alpha val="40000"/>
              </a:prstClr>
            </a:outerShdw>
          </a:effectLst>
        </p:grpSpPr>
        <p:sp>
          <p:nvSpPr>
            <p:cNvPr id="18455" name="文本框 10"/>
            <p:cNvSpPr txBox="1"/>
            <p:nvPr/>
          </p:nvSpPr>
          <p:spPr>
            <a:xfrm>
              <a:off x="15462" y="6840"/>
              <a:ext cx="3886" cy="1093"/>
            </a:xfrm>
            <a:prstGeom prst="rect">
              <a:avLst/>
            </a:prstGeom>
            <a:noFill/>
            <a:ln w="9525">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威廉和玛丽</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168</a:t>
              </a:r>
              <a:r>
                <a:rPr kumimoji="0" lang="en-US" altLang="zh-CN"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8“</a:t>
              </a: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光荣革命</a:t>
              </a:r>
              <a:r>
                <a:rPr kumimoji="0" lang="en-US" altLang="zh-CN"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a:t>
              </a:r>
            </a:p>
          </p:txBody>
        </p:sp>
        <p:pic>
          <p:nvPicPr>
            <p:cNvPr id="18456" name="图片 11"/>
            <p:cNvPicPr>
              <a:picLocks noChangeAspect="1"/>
            </p:cNvPicPr>
            <p:nvPr/>
          </p:nvPicPr>
          <p:blipFill>
            <a:blip r:embed="rId5" cstate="print"/>
            <a:stretch>
              <a:fillRect/>
            </a:stretch>
          </p:blipFill>
          <p:spPr>
            <a:xfrm>
              <a:off x="15389" y="3855"/>
              <a:ext cx="3778" cy="3000"/>
            </a:xfrm>
            <a:prstGeom prst="rect">
              <a:avLst/>
            </a:prstGeom>
            <a:noFill/>
            <a:ln w="9525">
              <a:noFill/>
            </a:ln>
          </p:spPr>
        </p:pic>
      </p:grpSp>
      <p:grpSp>
        <p:nvGrpSpPr>
          <p:cNvPr id="13" name="组合 19"/>
          <p:cNvGrpSpPr/>
          <p:nvPr/>
        </p:nvGrpSpPr>
        <p:grpSpPr>
          <a:xfrm>
            <a:off x="7854315" y="3923030"/>
            <a:ext cx="1567815" cy="2527206"/>
            <a:chOff x="12048" y="3224"/>
            <a:chExt cx="3011" cy="4891"/>
          </a:xfrm>
          <a:effectLst>
            <a:outerShdw blurRad="50800" dist="38100" algn="l" rotWithShape="0">
              <a:prstClr val="black">
                <a:alpha val="40000"/>
              </a:prstClr>
            </a:outerShdw>
          </a:effectLst>
        </p:grpSpPr>
        <p:sp>
          <p:nvSpPr>
            <p:cNvPr id="18452" name="文本框 8"/>
            <p:cNvSpPr txBox="1"/>
            <p:nvPr/>
          </p:nvSpPr>
          <p:spPr>
            <a:xfrm>
              <a:off x="12048" y="6866"/>
              <a:ext cx="3010" cy="1249"/>
            </a:xfrm>
            <a:prstGeom prst="rect">
              <a:avLst/>
            </a:prstGeom>
            <a:noFill/>
            <a:ln w="9525">
              <a:noFill/>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詹姆斯二世</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1685</a:t>
              </a:r>
              <a:r>
                <a:rPr kumimoji="0" lang="en-US" altLang="zh-CN"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a:t>
              </a: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1688年</a:t>
              </a:r>
            </a:p>
          </p:txBody>
        </p:sp>
        <p:pic>
          <p:nvPicPr>
            <p:cNvPr id="18453" name="图片 9"/>
            <p:cNvPicPr>
              <a:picLocks noChangeAspect="1"/>
            </p:cNvPicPr>
            <p:nvPr/>
          </p:nvPicPr>
          <p:blipFill>
            <a:blip r:embed="rId6" cstate="print"/>
            <a:stretch>
              <a:fillRect/>
            </a:stretch>
          </p:blipFill>
          <p:spPr>
            <a:xfrm>
              <a:off x="12048" y="3224"/>
              <a:ext cx="3011" cy="3642"/>
            </a:xfrm>
            <a:prstGeom prst="rect">
              <a:avLst/>
            </a:prstGeom>
            <a:noFill/>
            <a:ln w="9525">
              <a:noFill/>
            </a:ln>
          </p:spPr>
        </p:pic>
      </p:grpSp>
      <p:pic>
        <p:nvPicPr>
          <p:cNvPr id="14" name="图片 13"/>
          <p:cNvPicPr>
            <a:picLocks noChangeAspect="1"/>
          </p:cNvPicPr>
          <p:nvPr/>
        </p:nvPicPr>
        <p:blipFill>
          <a:blip r:embed="rId7" cstate="print"/>
          <a:stretch>
            <a:fillRect/>
          </a:stretch>
        </p:blipFill>
        <p:spPr>
          <a:xfrm>
            <a:off x="7984490" y="1108075"/>
            <a:ext cx="1504315" cy="1868805"/>
          </a:xfrm>
          <a:prstGeom prst="rect">
            <a:avLst/>
          </a:prstGeom>
        </p:spPr>
      </p:pic>
      <p:sp>
        <p:nvSpPr>
          <p:cNvPr id="15" name="文本框 4"/>
          <p:cNvSpPr txBox="1"/>
          <p:nvPr/>
        </p:nvSpPr>
        <p:spPr>
          <a:xfrm>
            <a:off x="7662008" y="2976690"/>
            <a:ext cx="2150160" cy="645160"/>
          </a:xfrm>
          <a:prstGeom prst="rect">
            <a:avLst/>
          </a:prstGeom>
          <a:noFill/>
          <a:ln w="9525">
            <a:noFill/>
          </a:ln>
          <a:effectLst>
            <a:outerShdw blurRad="50800" dist="38100" algn="l" rotWithShape="0">
              <a:prstClr val="black">
                <a:alpha val="40000"/>
              </a:prst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查理一世</a:t>
            </a: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1625—1649</a:t>
            </a:r>
            <a:r>
              <a:rPr kumimoji="0" lang="zh-CN" altLang="en-US" sz="1800" b="1" i="0" u="none" strike="noStrike" kern="1200" cap="none" spc="0" normalizeH="0" baseline="0" noProof="1">
                <a:ln>
                  <a:noFill/>
                </a:ln>
                <a:solidFill>
                  <a:srgbClr val="0000FF"/>
                </a:solidFill>
                <a:effectLst/>
                <a:uLnTx/>
                <a:uFillTx/>
                <a:latin typeface="楷体" panose="02010609060101010101" charset="-122"/>
                <a:ea typeface="楷体" panose="02010609060101010101" charset="-122"/>
                <a:cs typeface="+mn-cs"/>
              </a:rPr>
              <a:t>年</a:t>
            </a:r>
          </a:p>
        </p:txBody>
      </p:sp>
      <p:sp>
        <p:nvSpPr>
          <p:cNvPr id="17" name="文本框 16"/>
          <p:cNvSpPr txBox="1"/>
          <p:nvPr/>
        </p:nvSpPr>
        <p:spPr>
          <a:xfrm>
            <a:off x="617855" y="5194300"/>
            <a:ext cx="2138680" cy="521970"/>
          </a:xfrm>
          <a:prstGeom prst="rect">
            <a:avLst/>
          </a:prstGeom>
          <a:noFill/>
        </p:spPr>
        <p:txBody>
          <a:bodyPr wrap="none" rtlCol="0">
            <a:spAutoFit/>
          </a:bodyPr>
          <a:lstStyle/>
          <a:p>
            <a:pPr algn="l"/>
            <a:r>
              <a:rPr lang="zh-CN" altLang="en-US" sz="2800" u="sng">
                <a:ln>
                  <a:noFill/>
                </a:ln>
                <a:solidFill>
                  <a:srgbClr val="0000FF"/>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光荣</a:t>
            </a:r>
            <a:r>
              <a:rPr lang="zh-CN" altLang="en-US" sz="2800">
                <a:ln>
                  <a:noFill/>
                </a:ln>
                <a:solidFill>
                  <a:srgbClr val="0000FF"/>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u="sng">
                <a:ln>
                  <a:noFill/>
                </a:ln>
                <a:solidFill>
                  <a:srgbClr val="0000FF"/>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革命</a:t>
            </a:r>
            <a:r>
              <a:rPr lang="zh-CN" altLang="en-US" sz="2800">
                <a:ln>
                  <a:noFill/>
                </a:ln>
                <a:solidFill>
                  <a:srgbClr val="0000FF"/>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a:t>
            </a:r>
            <a:endParaRPr kumimoji="0" lang="zh-CN" altLang="en-US" sz="2800" i="0" strike="noStrike" kern="1200" cap="none" spc="0" normalizeH="0" baseline="0" noProof="1">
              <a:ln>
                <a:noFill/>
              </a:ln>
              <a:solidFill>
                <a:srgbClr val="0000FF"/>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21" name="文本框 20"/>
          <p:cNvSpPr txBox="1"/>
          <p:nvPr/>
        </p:nvSpPr>
        <p:spPr>
          <a:xfrm>
            <a:off x="733425" y="5740400"/>
            <a:ext cx="5545455" cy="953135"/>
          </a:xfrm>
          <a:prstGeom prst="rect">
            <a:avLst/>
          </a:prstGeom>
          <a:noFill/>
        </p:spPr>
        <p:txBody>
          <a:bodyPr wrap="none" rtlCol="0">
            <a:spAutoFit/>
          </a:bodyPr>
          <a:lstStyle/>
          <a:p>
            <a:pPr algn="l"/>
            <a:r>
              <a:rPr lang="zh-CN" altLang="en-US" sz="2800" b="1">
                <a:ln>
                  <a:noFill/>
                </a:ln>
                <a:solidFill>
                  <a:schemeClr val="tx1"/>
                </a:solidFill>
                <a:effectLst/>
                <a:uLnTx/>
                <a:uFillTx/>
                <a:latin typeface="宋体" panose="02010600030101010101" pitchFamily="2" charset="-122"/>
                <a:ea typeface="宋体" panose="02010600030101010101" pitchFamily="2" charset="-122"/>
                <a:sym typeface="+mn-ea"/>
              </a:rPr>
              <a:t>①</a:t>
            </a:r>
            <a:r>
              <a:rPr lang="en-US" altLang="zh-CN" sz="2800" b="1">
                <a:ln>
                  <a:noFill/>
                </a:ln>
                <a:solidFill>
                  <a:schemeClr val="tx1"/>
                </a:solidFill>
                <a:effectLst/>
                <a:uLnTx/>
                <a:uFillTx/>
                <a:latin typeface="宋体" panose="02010600030101010101" pitchFamily="2" charset="-122"/>
                <a:ea typeface="宋体" panose="02010600030101010101" pitchFamily="2" charset="-122"/>
                <a:sym typeface="+mn-ea"/>
              </a:rPr>
              <a:t>“</a:t>
            </a:r>
            <a:r>
              <a:rPr lang="zh-CN" altLang="en-US" sz="2800" b="1">
                <a:ln>
                  <a:noFill/>
                </a:ln>
                <a:solidFill>
                  <a:schemeClr val="tx1"/>
                </a:solidFill>
                <a:effectLst/>
                <a:uLnTx/>
                <a:uFillTx/>
                <a:latin typeface="宋体" panose="02010600030101010101" pitchFamily="2" charset="-122"/>
                <a:ea typeface="宋体" panose="02010600030101010101" pitchFamily="2" charset="-122"/>
                <a:sym typeface="+mn-ea"/>
              </a:rPr>
              <a:t>光荣</a:t>
            </a:r>
            <a:r>
              <a:rPr lang="en-US" altLang="zh-CN" sz="2800" b="1">
                <a:ln>
                  <a:noFill/>
                </a:ln>
                <a:solidFill>
                  <a:schemeClr val="tx1"/>
                </a:solidFill>
                <a:effectLst/>
                <a:uLnTx/>
                <a:uFillTx/>
                <a:latin typeface="宋体" panose="02010600030101010101" pitchFamily="2" charset="-122"/>
                <a:ea typeface="宋体" panose="02010600030101010101" pitchFamily="2" charset="-122"/>
                <a:sym typeface="+mn-ea"/>
              </a:rPr>
              <a:t>”</a:t>
            </a:r>
            <a:r>
              <a:rPr lang="zh-CN" altLang="en-US" sz="2800" b="1">
                <a:ln>
                  <a:noFill/>
                </a:ln>
                <a:solidFill>
                  <a:schemeClr val="tx1"/>
                </a:solidFill>
                <a:effectLst/>
                <a:uLnTx/>
                <a:uFillTx/>
                <a:latin typeface="宋体" panose="02010600030101010101" pitchFamily="2" charset="-122"/>
                <a:ea typeface="宋体" panose="02010600030101010101" pitchFamily="2" charset="-122"/>
                <a:sym typeface="+mn-ea"/>
              </a:rPr>
              <a:t>：没有流血的宫廷政变</a:t>
            </a:r>
          </a:p>
          <a:p>
            <a:pPr algn="l"/>
            <a:endPar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25" name="文本框 24"/>
          <p:cNvSpPr txBox="1"/>
          <p:nvPr/>
        </p:nvSpPr>
        <p:spPr>
          <a:xfrm>
            <a:off x="733425" y="6232525"/>
            <a:ext cx="5902960" cy="521970"/>
          </a:xfrm>
          <a:prstGeom prst="rect">
            <a:avLst/>
          </a:prstGeom>
          <a:noFill/>
        </p:spPr>
        <p:txBody>
          <a:bodyPr wrap="none" rtlCol="0">
            <a:spAutoFit/>
          </a:bodyPr>
          <a:lstStyle/>
          <a:p>
            <a:pPr algn="l"/>
            <a:r>
              <a:rPr lang="zh-CN" altLang="en-US" sz="2800" b="1">
                <a:ln>
                  <a:noFill/>
                </a:ln>
                <a:effectLst/>
                <a:uLnTx/>
                <a:uFillTx/>
                <a:latin typeface="宋体" panose="02010600030101010101" pitchFamily="2" charset="-122"/>
                <a:ea typeface="宋体" panose="02010600030101010101" pitchFamily="2" charset="-122"/>
                <a:sym typeface="+mn-ea"/>
              </a:rPr>
              <a:t>②</a:t>
            </a:r>
            <a:r>
              <a:rPr lang="en-US" altLang="zh-CN" sz="2800" b="1">
                <a:ln>
                  <a:noFill/>
                </a:ln>
                <a:effectLst/>
                <a:uLnTx/>
                <a:uFillTx/>
                <a:latin typeface="宋体" panose="02010600030101010101" pitchFamily="2" charset="-122"/>
                <a:ea typeface="宋体" panose="02010600030101010101" pitchFamily="2" charset="-122"/>
                <a:sym typeface="+mn-ea"/>
              </a:rPr>
              <a:t>“</a:t>
            </a:r>
            <a:r>
              <a:rPr lang="zh-CN" altLang="en-US" sz="2800" b="1">
                <a:ln>
                  <a:noFill/>
                </a:ln>
                <a:effectLst/>
                <a:uLnTx/>
                <a:uFillTx/>
                <a:latin typeface="宋体" panose="02010600030101010101" pitchFamily="2" charset="-122"/>
                <a:ea typeface="宋体" panose="02010600030101010101" pitchFamily="2" charset="-122"/>
                <a:sym typeface="+mn-ea"/>
              </a:rPr>
              <a:t>革命</a:t>
            </a:r>
            <a:r>
              <a:rPr lang="en-US" altLang="zh-CN" sz="2800" b="1">
                <a:ln>
                  <a:noFill/>
                </a:ln>
                <a:effectLst/>
                <a:uLnTx/>
                <a:uFillTx/>
                <a:latin typeface="宋体" panose="02010600030101010101" pitchFamily="2" charset="-122"/>
                <a:ea typeface="宋体" panose="02010600030101010101" pitchFamily="2" charset="-122"/>
                <a:sym typeface="+mn-ea"/>
              </a:rPr>
              <a:t>”</a:t>
            </a:r>
            <a:r>
              <a:rPr lang="zh-CN" altLang="en-US" sz="2800" b="1">
                <a:ln>
                  <a:noFill/>
                </a:ln>
                <a:effectLst/>
                <a:uLnTx/>
                <a:uFillTx/>
                <a:latin typeface="宋体" panose="02010600030101010101" pitchFamily="2" charset="-122"/>
                <a:ea typeface="宋体" panose="02010600030101010101" pitchFamily="2" charset="-122"/>
                <a:sym typeface="+mn-ea"/>
              </a:rPr>
              <a:t>：英国资产阶级革命结束</a:t>
            </a:r>
            <a:endPar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3" name="文本框 2"/>
          <p:cNvSpPr txBox="1"/>
          <p:nvPr/>
        </p:nvSpPr>
        <p:spPr>
          <a:xfrm>
            <a:off x="4510405" y="855980"/>
            <a:ext cx="2801620" cy="521970"/>
          </a:xfrm>
          <a:prstGeom prst="rect">
            <a:avLst/>
          </a:prstGeom>
          <a:noFill/>
        </p:spPr>
        <p:txBody>
          <a:bodyPr wrap="none" rtlCol="0">
            <a:spAutoFit/>
          </a:bodyPr>
          <a:lstStyle/>
          <a:p>
            <a:pPr algn="l"/>
            <a:r>
              <a:rPr lang="zh-CN" altLang="en-US" sz="2800" b="1" kern="0" noProof="0" dirty="0">
                <a:ln>
                  <a:noFill/>
                </a:ln>
                <a:effectLst/>
                <a:uLnTx/>
                <a:uFillTx/>
                <a:latin typeface="微软雅黑" panose="020B0503020204020204" charset="-122"/>
                <a:ea typeface="微软雅黑" panose="020B0503020204020204" charset="-122"/>
                <a:sym typeface="+mn-ea"/>
              </a:rPr>
              <a:t>（</a:t>
            </a:r>
            <a:r>
              <a:rPr lang="en-US" altLang="zh-CN" sz="2800" b="1" kern="0" noProof="0" dirty="0">
                <a:ln>
                  <a:noFill/>
                </a:ln>
                <a:effectLst/>
                <a:uLnTx/>
                <a:uFillTx/>
                <a:latin typeface="微软雅黑" panose="020B0503020204020204" charset="-122"/>
                <a:ea typeface="微软雅黑" panose="020B0503020204020204" charset="-122"/>
                <a:sym typeface="+mn-ea"/>
              </a:rPr>
              <a:t>1640-1688</a:t>
            </a:r>
            <a:r>
              <a:rPr lang="zh-CN" altLang="en-US" sz="2800" b="1" kern="0" noProof="0" dirty="0">
                <a:ln>
                  <a:noFill/>
                </a:ln>
                <a:effectLst/>
                <a:uLnTx/>
                <a:uFillTx/>
                <a:latin typeface="微软雅黑" panose="020B0503020204020204" charset="-122"/>
                <a:ea typeface="微软雅黑" panose="020B0503020204020204" charset="-122"/>
                <a:sym typeface="+mn-ea"/>
              </a:rPr>
              <a:t>）</a:t>
            </a:r>
            <a:endParaRPr kumimoji="0" lang="zh-CN" altLang="en-US" sz="28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blinds(horizontal)">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2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0" y="0"/>
            <a:ext cx="12070715" cy="767715"/>
            <a:chOff x="16" y="0"/>
            <a:chExt cx="19009" cy="1209"/>
          </a:xfrm>
        </p:grpSpPr>
        <p:sp>
          <p:nvSpPr>
            <p:cNvPr id="2" name="文本框 1"/>
            <p:cNvSpPr txBox="1"/>
            <p:nvPr/>
          </p:nvSpPr>
          <p:spPr>
            <a:xfrm>
              <a:off x="16" y="0"/>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 一、为民主和自由而战：</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英、美、法资产阶级革命</a:t>
              </a:r>
            </a:p>
          </p:txBody>
        </p:sp>
        <p:sp>
          <p:nvSpPr>
            <p:cNvPr id="5" name="流程图: 文档 4"/>
            <p:cNvSpPr/>
            <p:nvPr/>
          </p:nvSpPr>
          <p:spPr>
            <a:xfrm flipV="1">
              <a:off x="207" y="1048"/>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121285" y="767715"/>
            <a:ext cx="4653280" cy="583565"/>
          </a:xfrm>
          <a:prstGeom prst="rect">
            <a:avLst/>
          </a:prstGeom>
          <a:noFill/>
        </p:spPr>
        <p:txBody>
          <a:bodyPr wrap="none" rtlCol="0">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（一）英国资产阶级革命</a:t>
            </a:r>
          </a:p>
        </p:txBody>
      </p:sp>
      <p:sp>
        <p:nvSpPr>
          <p:cNvPr id="20" name="文本框 19"/>
          <p:cNvSpPr txBox="1"/>
          <p:nvPr/>
        </p:nvSpPr>
        <p:spPr>
          <a:xfrm>
            <a:off x="254000" y="1351280"/>
            <a:ext cx="3220720"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3.</a:t>
            </a:r>
            <a:r>
              <a:rPr lang="zh-CN" altLang="en-US" sz="2800">
                <a:latin typeface="黑体" panose="02010609060101010101" pitchFamily="49" charset="-122"/>
                <a:ea typeface="黑体" panose="02010609060101010101" pitchFamily="49" charset="-122"/>
              </a:rPr>
              <a:t>结果：</a:t>
            </a:r>
          </a:p>
        </p:txBody>
      </p:sp>
      <p:sp>
        <p:nvSpPr>
          <p:cNvPr id="21" name="文本框 20"/>
          <p:cNvSpPr txBox="1"/>
          <p:nvPr/>
        </p:nvSpPr>
        <p:spPr>
          <a:xfrm>
            <a:off x="1653540" y="1351280"/>
            <a:ext cx="7520305" cy="521970"/>
          </a:xfrm>
          <a:prstGeom prst="rect">
            <a:avLst/>
          </a:prstGeom>
          <a:noFill/>
        </p:spPr>
        <p:txBody>
          <a:bodyPr wrap="none" rtlCol="0">
            <a:spAutoFit/>
          </a:bodyPr>
          <a:lstStyle/>
          <a:p>
            <a:pPr algn="l"/>
            <a:r>
              <a:rPr kumimoji="0" lang="en-US" altLang="zh-CN"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1689</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年《权利法案》； </a:t>
            </a:r>
            <a:r>
              <a:rPr kumimoji="0" lang="en-US" altLang="zh-CN"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1701</a:t>
            </a:r>
            <a:r>
              <a:rPr kumimoji="0" lang="zh-CN" altLang="en-US" sz="28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年《王位继承法》</a:t>
            </a:r>
          </a:p>
        </p:txBody>
      </p:sp>
      <p:sp>
        <p:nvSpPr>
          <p:cNvPr id="26" name="文本框 25"/>
          <p:cNvSpPr txBox="1"/>
          <p:nvPr/>
        </p:nvSpPr>
        <p:spPr>
          <a:xfrm>
            <a:off x="398145" y="1983105"/>
            <a:ext cx="11395075" cy="2891790"/>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just"/>
            <a:r>
              <a:rPr lang="zh-CN" altLang="en-US" sz="2600" b="1" dirty="0" smtClean="0">
                <a:solidFill>
                  <a:schemeClr val="tx1"/>
                </a:solidFill>
                <a:latin typeface="楷体" panose="02010609060101010101" charset="-122"/>
                <a:ea typeface="楷体" panose="02010609060101010101" charset="-122"/>
                <a:sym typeface="+mn-ea"/>
              </a:rPr>
              <a:t>第一条  凡未经议会同意，以国王权威</a:t>
            </a:r>
            <a:r>
              <a:rPr lang="zh-CN" altLang="en-US" sz="2600" b="1" dirty="0" smtClean="0">
                <a:solidFill>
                  <a:srgbClr val="FF0000"/>
                </a:solidFill>
                <a:latin typeface="楷体" panose="02010609060101010101" charset="-122"/>
                <a:ea typeface="楷体" panose="02010609060101010101" charset="-122"/>
                <a:sym typeface="+mn-ea"/>
              </a:rPr>
              <a:t>停止法律</a:t>
            </a:r>
            <a:r>
              <a:rPr lang="zh-CN" altLang="en-US" sz="2600" b="1" dirty="0" smtClean="0">
                <a:solidFill>
                  <a:schemeClr val="tx1"/>
                </a:solidFill>
                <a:latin typeface="楷体" panose="02010609060101010101" charset="-122"/>
                <a:ea typeface="楷体" panose="02010609060101010101" charset="-122"/>
                <a:sym typeface="+mn-ea"/>
              </a:rPr>
              <a:t>或停止法律实施之</a:t>
            </a:r>
            <a:r>
              <a:rPr lang="zh-CN" altLang="en-US" sz="2600" b="1" dirty="0" smtClean="0">
                <a:solidFill>
                  <a:srgbClr val="FF0000"/>
                </a:solidFill>
                <a:latin typeface="楷体" panose="02010609060101010101" charset="-122"/>
                <a:ea typeface="楷体" panose="02010609060101010101" charset="-122"/>
                <a:sym typeface="+mn-ea"/>
              </a:rPr>
              <a:t>僭越权力</a:t>
            </a:r>
            <a:r>
              <a:rPr lang="zh-CN" altLang="en-US" sz="2600" b="1" dirty="0" smtClean="0">
                <a:solidFill>
                  <a:schemeClr val="tx1"/>
                </a:solidFill>
                <a:latin typeface="楷体" panose="02010609060101010101" charset="-122"/>
                <a:ea typeface="楷体" panose="02010609060101010101" charset="-122"/>
                <a:sym typeface="+mn-ea"/>
              </a:rPr>
              <a:t>，为非法行为。</a:t>
            </a:r>
            <a:endParaRPr lang="zh-CN" altLang="en-US" sz="2600" b="1" dirty="0" smtClean="0">
              <a:solidFill>
                <a:schemeClr val="tx1"/>
              </a:solidFill>
              <a:latin typeface="楷体" panose="02010609060101010101" charset="-122"/>
              <a:ea typeface="楷体" panose="02010609060101010101" charset="-122"/>
            </a:endParaRPr>
          </a:p>
          <a:p>
            <a:pPr algn="just"/>
            <a:r>
              <a:rPr lang="zh-CN" altLang="en-US" sz="2600" b="1" dirty="0" smtClean="0">
                <a:solidFill>
                  <a:schemeClr val="tx1"/>
                </a:solidFill>
                <a:latin typeface="楷体" panose="02010609060101010101" charset="-122"/>
                <a:ea typeface="楷体" panose="02010609060101010101" charset="-122"/>
                <a:sym typeface="+mn-ea"/>
              </a:rPr>
              <a:t>第四条  凡未经议会准许，借口国王特权，为国王而征收，或供国王使用而</a:t>
            </a:r>
            <a:r>
              <a:rPr lang="zh-CN" altLang="en-US" sz="2600" b="1" dirty="0" smtClean="0">
                <a:solidFill>
                  <a:srgbClr val="FF0000"/>
                </a:solidFill>
                <a:latin typeface="楷体" panose="02010609060101010101" charset="-122"/>
                <a:ea typeface="楷体" panose="02010609060101010101" charset="-122"/>
                <a:sym typeface="+mn-ea"/>
              </a:rPr>
              <a:t>征收金钱</a:t>
            </a:r>
            <a:r>
              <a:rPr lang="zh-CN" altLang="en-US" sz="2600" b="1" dirty="0" smtClean="0">
                <a:solidFill>
                  <a:schemeClr val="tx1"/>
                </a:solidFill>
                <a:latin typeface="楷体" panose="02010609060101010101" charset="-122"/>
                <a:ea typeface="楷体" panose="02010609060101010101" charset="-122"/>
                <a:sym typeface="+mn-ea"/>
              </a:rPr>
              <a:t>，</a:t>
            </a:r>
            <a:r>
              <a:rPr lang="en-US" altLang="zh-CN" sz="2600" b="1" dirty="0" smtClean="0">
                <a:solidFill>
                  <a:schemeClr val="tx1"/>
                </a:solidFill>
                <a:latin typeface="楷体" panose="02010609060101010101" charset="-122"/>
                <a:ea typeface="楷体" panose="02010609060101010101" charset="-122"/>
                <a:sym typeface="+mn-ea"/>
              </a:rPr>
              <a:t>……</a:t>
            </a:r>
            <a:r>
              <a:rPr lang="zh-CN" altLang="en-US" sz="2600" b="1" dirty="0" smtClean="0">
                <a:solidFill>
                  <a:schemeClr val="tx1"/>
                </a:solidFill>
                <a:latin typeface="楷体" panose="02010609060101010101" charset="-122"/>
                <a:ea typeface="楷体" panose="02010609060101010101" charset="-122"/>
                <a:sym typeface="+mn-ea"/>
              </a:rPr>
              <a:t>皆为非法。</a:t>
            </a:r>
            <a:endParaRPr lang="zh-CN" altLang="en-US" sz="2600" b="1" dirty="0" smtClean="0">
              <a:solidFill>
                <a:schemeClr val="tx1"/>
              </a:solidFill>
              <a:latin typeface="楷体" panose="02010609060101010101" charset="-122"/>
              <a:ea typeface="楷体" panose="02010609060101010101" charset="-122"/>
            </a:endParaRPr>
          </a:p>
          <a:p>
            <a:pPr algn="just"/>
            <a:r>
              <a:rPr lang="zh-CN" altLang="en-US" sz="2600" b="1" dirty="0" smtClean="0">
                <a:solidFill>
                  <a:schemeClr val="tx1"/>
                </a:solidFill>
                <a:latin typeface="楷体" panose="02010609060101010101" charset="-122"/>
                <a:ea typeface="楷体" panose="02010609060101010101" charset="-122"/>
                <a:sym typeface="+mn-ea"/>
              </a:rPr>
              <a:t>第六条  除经议会同意之外，平时在本王国内</a:t>
            </a:r>
            <a:r>
              <a:rPr lang="zh-CN" altLang="en-US" sz="2600" b="1" dirty="0" smtClean="0">
                <a:solidFill>
                  <a:srgbClr val="FF0000"/>
                </a:solidFill>
                <a:latin typeface="楷体" panose="02010609060101010101" charset="-122"/>
                <a:ea typeface="楷体" panose="02010609060101010101" charset="-122"/>
                <a:sym typeface="+mn-ea"/>
              </a:rPr>
              <a:t>征募或维持常备军</a:t>
            </a:r>
            <a:r>
              <a:rPr lang="zh-CN" altLang="en-US" sz="2600" b="1" dirty="0" smtClean="0">
                <a:solidFill>
                  <a:schemeClr val="tx1"/>
                </a:solidFill>
                <a:latin typeface="楷体" panose="02010609060101010101" charset="-122"/>
                <a:ea typeface="楷体" panose="02010609060101010101" charset="-122"/>
                <a:sym typeface="+mn-ea"/>
              </a:rPr>
              <a:t>，皆属违法。 </a:t>
            </a:r>
          </a:p>
          <a:p>
            <a:pPr algn="just"/>
            <a:r>
              <a:rPr lang="zh-CN" altLang="en-US" sz="2600" b="1" dirty="0" smtClean="0">
                <a:solidFill>
                  <a:schemeClr val="tx1"/>
                </a:solidFill>
                <a:latin typeface="楷体" panose="02010609060101010101" charset="-122"/>
                <a:ea typeface="楷体" panose="02010609060101010101" charset="-122"/>
                <a:sym typeface="+mn-ea"/>
              </a:rPr>
              <a:t>第十三条 为申雪一切诉冤，并为修正、加强与维护法律起见，议会</a:t>
            </a:r>
            <a:r>
              <a:rPr lang="zh-CN" altLang="en-US" sz="2600" b="1" dirty="0" smtClean="0">
                <a:solidFill>
                  <a:srgbClr val="FF0000"/>
                </a:solidFill>
                <a:latin typeface="楷体" panose="02010609060101010101" charset="-122"/>
                <a:ea typeface="楷体" panose="02010609060101010101" charset="-122"/>
                <a:sym typeface="+mn-ea"/>
              </a:rPr>
              <a:t>应时常集会。                 </a:t>
            </a:r>
            <a:r>
              <a:rPr lang="zh-CN" altLang="en-US" sz="2600" b="1" dirty="0" smtClean="0">
                <a:solidFill>
                  <a:schemeClr val="tx1"/>
                </a:solidFill>
                <a:latin typeface="楷体" panose="02010609060101010101" charset="-122"/>
                <a:ea typeface="楷体" panose="02010609060101010101" charset="-122"/>
                <a:sym typeface="+mn-ea"/>
              </a:rPr>
              <a:t> </a:t>
            </a:r>
            <a:r>
              <a:rPr lang="en-US" altLang="zh-CN" sz="2600" b="1" dirty="0" smtClean="0">
                <a:solidFill>
                  <a:schemeClr val="tx1"/>
                </a:solidFill>
                <a:latin typeface="楷体" panose="02010609060101010101" charset="-122"/>
                <a:ea typeface="楷体" panose="02010609060101010101" charset="-122"/>
                <a:sym typeface="+mn-ea"/>
              </a:rPr>
              <a:t>———1689</a:t>
            </a:r>
            <a:r>
              <a:rPr lang="zh-CN" altLang="en-US" sz="2600" b="1" dirty="0" smtClean="0">
                <a:solidFill>
                  <a:schemeClr val="tx1"/>
                </a:solidFill>
                <a:latin typeface="楷体" panose="02010609060101010101" charset="-122"/>
                <a:ea typeface="楷体" panose="02010609060101010101" charset="-122"/>
                <a:sym typeface="+mn-ea"/>
              </a:rPr>
              <a:t>年《权利法案》</a:t>
            </a:r>
            <a:r>
              <a:rPr lang="zh-CN" altLang="en-US" sz="2600" dirty="0" smtClean="0">
                <a:solidFill>
                  <a:schemeClr val="tx2"/>
                </a:solidFill>
                <a:latin typeface="楷体" panose="02010609060101010101" charset="-122"/>
                <a:ea typeface="楷体" panose="02010609060101010101" charset="-122"/>
                <a:sym typeface="+mn-ea"/>
              </a:rPr>
              <a:t> </a:t>
            </a:r>
            <a:endParaRPr lang="zh-CN" altLang="en-US" sz="2600" b="1" spc="50" dirty="0" smtClean="0">
              <a:ln w="3175">
                <a:noFill/>
                <a:prstDash val="dash"/>
              </a:ln>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28" name="文本框 27"/>
          <p:cNvSpPr txBox="1"/>
          <p:nvPr/>
        </p:nvSpPr>
        <p:spPr>
          <a:xfrm>
            <a:off x="398145" y="5058410"/>
            <a:ext cx="11395075" cy="891540"/>
          </a:xfrm>
          <a:prstGeom prst="rect">
            <a:avLst/>
          </a:prstGeom>
          <a:solidFill>
            <a:schemeClr val="accent5">
              <a:lumMod val="40000"/>
              <a:lumOff val="60000"/>
            </a:schemeClr>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just"/>
            <a:r>
              <a:rPr lang="zh-CN" altLang="en-US" sz="2600" b="1" dirty="0" smtClean="0">
                <a:solidFill>
                  <a:schemeClr val="tx1"/>
                </a:solidFill>
                <a:latin typeface="楷体" panose="02010609060101010101" charset="-122"/>
                <a:ea typeface="楷体" panose="02010609060101010101" charset="-122"/>
                <a:sym typeface="+mn-ea"/>
              </a:rPr>
              <a:t>《王位继承法》对王权做了进一步的具体限制，并且把包括</a:t>
            </a:r>
            <a:r>
              <a:rPr lang="zh-CN" altLang="en-US" sz="2600" b="1" dirty="0" smtClean="0">
                <a:solidFill>
                  <a:srgbClr val="FF0000"/>
                </a:solidFill>
                <a:latin typeface="楷体" panose="02010609060101010101" charset="-122"/>
                <a:ea typeface="楷体" panose="02010609060101010101" charset="-122"/>
                <a:sym typeface="+mn-ea"/>
              </a:rPr>
              <a:t>王位继承</a:t>
            </a:r>
            <a:r>
              <a:rPr lang="zh-CN" altLang="en-US" sz="2600" b="1" dirty="0" smtClean="0">
                <a:solidFill>
                  <a:schemeClr val="tx1"/>
                </a:solidFill>
                <a:latin typeface="楷体" panose="02010609060101010101" charset="-122"/>
                <a:ea typeface="楷体" panose="02010609060101010101" charset="-122"/>
                <a:sym typeface="+mn-ea"/>
              </a:rPr>
              <a:t>和</a:t>
            </a:r>
            <a:r>
              <a:rPr lang="zh-CN" altLang="en-US" sz="2600" b="1" dirty="0" smtClean="0">
                <a:solidFill>
                  <a:srgbClr val="FF0000"/>
                </a:solidFill>
                <a:latin typeface="楷体" panose="02010609060101010101" charset="-122"/>
                <a:ea typeface="楷体" panose="02010609060101010101" charset="-122"/>
                <a:sym typeface="+mn-ea"/>
              </a:rPr>
              <a:t>任命法官</a:t>
            </a:r>
            <a:r>
              <a:rPr lang="zh-CN" altLang="en-US" sz="2600" b="1" dirty="0" smtClean="0">
                <a:solidFill>
                  <a:schemeClr val="tx1"/>
                </a:solidFill>
                <a:latin typeface="楷体" panose="02010609060101010101" charset="-122"/>
                <a:ea typeface="楷体" panose="02010609060101010101" charset="-122"/>
                <a:sym typeface="+mn-ea"/>
              </a:rPr>
              <a:t>等重大问题的决定权都掌握在议会手里。 </a:t>
            </a:r>
            <a:endParaRPr lang="zh-CN" altLang="en-US" sz="2600" b="1" spc="50" dirty="0" smtClean="0">
              <a:ln w="3175">
                <a:noFill/>
                <a:prstDash val="dash"/>
              </a:ln>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29" name="TextBox 3"/>
          <p:cNvSpPr txBox="1"/>
          <p:nvPr/>
        </p:nvSpPr>
        <p:spPr>
          <a:xfrm>
            <a:off x="4580890" y="2125980"/>
            <a:ext cx="3168015"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a:r>
              <a:rPr lang="zh-CN" altLang="en-US" sz="2800" b="1" dirty="0">
                <a:latin typeface="微软雅黑" panose="020B0503020204020204" charset="-122"/>
                <a:ea typeface="微软雅黑" panose="020B0503020204020204" charset="-122"/>
              </a:rPr>
              <a:t>限制国王立法权</a:t>
            </a:r>
          </a:p>
        </p:txBody>
      </p:sp>
      <p:sp>
        <p:nvSpPr>
          <p:cNvPr id="30" name="TextBox 3"/>
          <p:cNvSpPr txBox="1"/>
          <p:nvPr/>
        </p:nvSpPr>
        <p:spPr>
          <a:xfrm>
            <a:off x="4580890" y="2830195"/>
            <a:ext cx="3168015"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a:r>
              <a:rPr lang="zh-CN" altLang="en-US" sz="2800" b="1" dirty="0">
                <a:latin typeface="微软雅黑" panose="020B0503020204020204" charset="-122"/>
                <a:ea typeface="微软雅黑" panose="020B0503020204020204" charset="-122"/>
                <a:sym typeface="+mn-ea"/>
              </a:rPr>
              <a:t>限制国王</a:t>
            </a:r>
            <a:r>
              <a:rPr lang="zh-CN" altLang="en-US" sz="2800" b="1" dirty="0">
                <a:latin typeface="微软雅黑" panose="020B0503020204020204" charset="-122"/>
                <a:ea typeface="微软雅黑" panose="020B0503020204020204" charset="-122"/>
              </a:rPr>
              <a:t>征税权</a:t>
            </a:r>
          </a:p>
        </p:txBody>
      </p:sp>
      <p:sp>
        <p:nvSpPr>
          <p:cNvPr id="31" name="TextBox 3"/>
          <p:cNvSpPr txBox="1"/>
          <p:nvPr/>
        </p:nvSpPr>
        <p:spPr>
          <a:xfrm>
            <a:off x="4580890" y="3445510"/>
            <a:ext cx="3168015"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a:r>
              <a:rPr lang="zh-CN" altLang="en-US" sz="2800" b="1" dirty="0">
                <a:latin typeface="微软雅黑" panose="020B0503020204020204" charset="-122"/>
                <a:ea typeface="微软雅黑" panose="020B0503020204020204" charset="-122"/>
                <a:sym typeface="+mn-ea"/>
              </a:rPr>
              <a:t>限制国王军事</a:t>
            </a:r>
            <a:r>
              <a:rPr lang="zh-CN" altLang="en-US" sz="2800" b="1" dirty="0">
                <a:latin typeface="微软雅黑" panose="020B0503020204020204" charset="-122"/>
                <a:ea typeface="微软雅黑" panose="020B0503020204020204" charset="-122"/>
              </a:rPr>
              <a:t>权</a:t>
            </a:r>
          </a:p>
        </p:txBody>
      </p:sp>
      <p:sp>
        <p:nvSpPr>
          <p:cNvPr id="32" name="TextBox 3"/>
          <p:cNvSpPr txBox="1"/>
          <p:nvPr/>
        </p:nvSpPr>
        <p:spPr>
          <a:xfrm>
            <a:off x="4512310" y="4202430"/>
            <a:ext cx="3168015"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a:r>
              <a:rPr lang="zh-CN" altLang="en-US" sz="2800" b="1" dirty="0">
                <a:latin typeface="微软雅黑" panose="020B0503020204020204" charset="-122"/>
                <a:ea typeface="微软雅黑" panose="020B0503020204020204" charset="-122"/>
              </a:rPr>
              <a:t>保障议会集会权</a:t>
            </a:r>
          </a:p>
        </p:txBody>
      </p:sp>
      <p:sp>
        <p:nvSpPr>
          <p:cNvPr id="33" name="文本框 32"/>
          <p:cNvSpPr txBox="1"/>
          <p:nvPr/>
        </p:nvSpPr>
        <p:spPr>
          <a:xfrm>
            <a:off x="254000" y="6067425"/>
            <a:ext cx="3220720"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4.</a:t>
            </a:r>
            <a:r>
              <a:rPr lang="zh-CN" altLang="en-US" sz="2800">
                <a:latin typeface="黑体" panose="02010609060101010101" pitchFamily="49" charset="-122"/>
                <a:ea typeface="黑体" panose="02010609060101010101" pitchFamily="49" charset="-122"/>
              </a:rPr>
              <a:t>影响：</a:t>
            </a:r>
          </a:p>
        </p:txBody>
      </p:sp>
      <p:sp>
        <p:nvSpPr>
          <p:cNvPr id="34" name="文本框 33"/>
          <p:cNvSpPr txBox="1"/>
          <p:nvPr/>
        </p:nvSpPr>
        <p:spPr>
          <a:xfrm>
            <a:off x="1692910" y="6067425"/>
            <a:ext cx="4472940" cy="521970"/>
          </a:xfrm>
          <a:prstGeom prst="rect">
            <a:avLst/>
          </a:prstGeom>
          <a:noFill/>
        </p:spPr>
        <p:txBody>
          <a:bodyPr wrap="none" rtlCol="0">
            <a:spAutoFit/>
          </a:bodyPr>
          <a:lstStyle/>
          <a:p>
            <a:pPr algn="l"/>
            <a:r>
              <a:rPr kumimoji="0" lang="zh-CN" altLang="en-US" sz="2800" b="1" i="0" strike="noStrike" kern="1200" cap="none" spc="0" normalizeH="0" baseline="0" noProof="1">
                <a:ln>
                  <a:noFill/>
                </a:ln>
                <a:solidFill>
                  <a:srgbClr val="C00000"/>
                </a:solidFill>
                <a:effectLst/>
                <a:uLnTx/>
                <a:uFillTx/>
                <a:latin typeface="宋体" panose="02010600030101010101" pitchFamily="2" charset="-122"/>
                <a:ea typeface="宋体" panose="02010600030101010101" pitchFamily="2" charset="-122"/>
                <a:cs typeface="+mn-cs"/>
                <a:sym typeface="+mn-ea"/>
              </a:rPr>
              <a:t>英国君主立宪制逐步形成。</a:t>
            </a:r>
          </a:p>
        </p:txBody>
      </p:sp>
      <p:sp>
        <p:nvSpPr>
          <p:cNvPr id="35" name="文本框 34"/>
          <p:cNvSpPr txBox="1"/>
          <p:nvPr/>
        </p:nvSpPr>
        <p:spPr>
          <a:xfrm>
            <a:off x="4634230" y="829310"/>
            <a:ext cx="2801620" cy="521970"/>
          </a:xfrm>
          <a:prstGeom prst="rect">
            <a:avLst/>
          </a:prstGeom>
          <a:noFill/>
        </p:spPr>
        <p:txBody>
          <a:bodyPr wrap="none" rtlCol="0">
            <a:spAutoFit/>
          </a:bodyPr>
          <a:lstStyle/>
          <a:p>
            <a:pPr algn="l"/>
            <a:r>
              <a:rPr lang="zh-CN" altLang="en-US" sz="2800" b="1" kern="0" noProof="0" dirty="0">
                <a:ln>
                  <a:noFill/>
                </a:ln>
                <a:effectLst/>
                <a:uLnTx/>
                <a:uFillTx/>
                <a:latin typeface="微软雅黑" panose="020B0503020204020204" charset="-122"/>
                <a:ea typeface="微软雅黑" panose="020B0503020204020204" charset="-122"/>
                <a:sym typeface="+mn-ea"/>
              </a:rPr>
              <a:t>（</a:t>
            </a:r>
            <a:r>
              <a:rPr lang="en-US" altLang="zh-CN" sz="2800" b="1" kern="0" noProof="0" dirty="0">
                <a:ln>
                  <a:noFill/>
                </a:ln>
                <a:effectLst/>
                <a:uLnTx/>
                <a:uFillTx/>
                <a:latin typeface="微软雅黑" panose="020B0503020204020204" charset="-122"/>
                <a:ea typeface="微软雅黑" panose="020B0503020204020204" charset="-122"/>
                <a:sym typeface="+mn-ea"/>
              </a:rPr>
              <a:t>1640-1688</a:t>
            </a:r>
            <a:r>
              <a:rPr lang="zh-CN" altLang="en-US" sz="2800" b="1" kern="0" noProof="0" dirty="0">
                <a:ln>
                  <a:noFill/>
                </a:ln>
                <a:effectLst/>
                <a:uLnTx/>
                <a:uFillTx/>
                <a:latin typeface="微软雅黑" panose="020B0503020204020204" charset="-122"/>
                <a:ea typeface="微软雅黑" panose="020B0503020204020204" charset="-122"/>
                <a:sym typeface="+mn-ea"/>
              </a:rPr>
              <a:t>）</a:t>
            </a:r>
            <a:endParaRPr kumimoji="0" lang="zh-CN" altLang="en-US" sz="28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linds(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linds(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linds(horizont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linds(horizont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500" fill="hold"/>
                                        <p:tgtEl>
                                          <p:spTgt spid="34"/>
                                        </p:tgtEl>
                                        <p:attrNameLst>
                                          <p:attrName>ppt_x</p:attrName>
                                        </p:attrNameLst>
                                      </p:cBhvr>
                                      <p:tavLst>
                                        <p:tav tm="0">
                                          <p:val>
                                            <p:strVal val="#ppt_x"/>
                                          </p:val>
                                        </p:tav>
                                        <p:tav tm="100000">
                                          <p:val>
                                            <p:strVal val="#ppt_x"/>
                                          </p:val>
                                        </p:tav>
                                      </p:tavLst>
                                    </p:anim>
                                    <p:anim calcmode="lin" valueType="num">
                                      <p:cBhvr additive="base">
                                        <p:cTn id="4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8" grpId="0" bldLvl="0" animBg="1"/>
      <p:bldP spid="29" grpId="0" bldLvl="0" animBg="1"/>
      <p:bldP spid="30" grpId="0" bldLvl="0" animBg="1"/>
      <p:bldP spid="31" grpId="0" bldLvl="0" animBg="1"/>
      <p:bldP spid="32" grpId="0" bldLvl="0" animBg="1"/>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print">
            <a:alphaModFix amt="2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59690" y="-13335"/>
            <a:ext cx="12070715" cy="681990"/>
            <a:chOff x="-78" y="0"/>
            <a:chExt cx="19009" cy="1074"/>
          </a:xfrm>
        </p:grpSpPr>
        <p:sp>
          <p:nvSpPr>
            <p:cNvPr id="2" name="文本框 1"/>
            <p:cNvSpPr txBox="1"/>
            <p:nvPr/>
          </p:nvSpPr>
          <p:spPr>
            <a:xfrm>
              <a:off x="-78" y="0"/>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 一、为民主和自由而战：</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英、美、法资产阶级革命</a:t>
              </a:r>
            </a:p>
          </p:txBody>
        </p:sp>
        <p:sp>
          <p:nvSpPr>
            <p:cNvPr id="5" name="流程图: 文档 4"/>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121285" y="668655"/>
            <a:ext cx="3840480" cy="583565"/>
          </a:xfrm>
          <a:prstGeom prst="rect">
            <a:avLst/>
          </a:prstGeom>
          <a:noFill/>
        </p:spPr>
        <p:txBody>
          <a:bodyPr wrap="none" rtlCol="0">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（二）美国独立战争</a:t>
            </a:r>
          </a:p>
        </p:txBody>
      </p:sp>
      <p:sp>
        <p:nvSpPr>
          <p:cNvPr id="20" name="文本框 19"/>
          <p:cNvSpPr txBox="1"/>
          <p:nvPr/>
        </p:nvSpPr>
        <p:spPr>
          <a:xfrm>
            <a:off x="254000" y="1252220"/>
            <a:ext cx="3220720"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1.</a:t>
            </a:r>
            <a:r>
              <a:rPr lang="zh-CN" altLang="en-US" sz="2800">
                <a:latin typeface="黑体" panose="02010609060101010101" pitchFamily="49" charset="-122"/>
                <a:ea typeface="黑体" panose="02010609060101010101" pitchFamily="49" charset="-122"/>
              </a:rPr>
              <a:t>背景：</a:t>
            </a:r>
          </a:p>
        </p:txBody>
      </p:sp>
      <p:sp>
        <p:nvSpPr>
          <p:cNvPr id="21" name="文本框 20"/>
          <p:cNvSpPr txBox="1"/>
          <p:nvPr/>
        </p:nvSpPr>
        <p:spPr>
          <a:xfrm>
            <a:off x="1544955" y="1252220"/>
            <a:ext cx="7504430" cy="891540"/>
          </a:xfrm>
          <a:prstGeom prst="rect">
            <a:avLst/>
          </a:prstGeom>
          <a:noFill/>
        </p:spPr>
        <p:txBody>
          <a:bodyPr wrap="square" rtlCol="0">
            <a:spAutoFit/>
          </a:bodyPr>
          <a:lstStyle/>
          <a:p>
            <a:pPr algn="l"/>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①经济：英国殖民统治阻碍了</a:t>
            </a:r>
            <a:r>
              <a:rPr kumimoji="0" lang="zh-CN" altLang="en-US" sz="2600" b="1" i="0" strike="noStrike" kern="1200" cap="none" spc="0" normalizeH="0" baseline="0" noProof="1">
                <a:ln>
                  <a:noFill/>
                </a:ln>
                <a:solidFill>
                  <a:srgbClr val="C00000"/>
                </a:solidFill>
                <a:effectLst/>
                <a:uLnTx/>
                <a:uFillTx/>
                <a:latin typeface="宋体" panose="02010600030101010101" pitchFamily="2" charset="-122"/>
                <a:ea typeface="宋体" panose="02010600030101010101" pitchFamily="2" charset="-122"/>
                <a:cs typeface="+mn-cs"/>
                <a:sym typeface="+mn-ea"/>
              </a:rPr>
              <a:t>北美资本主义发展</a:t>
            </a: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a:t>
            </a:r>
          </a:p>
          <a:p>
            <a:pPr algn="l"/>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②思想：</a:t>
            </a:r>
            <a:r>
              <a:rPr kumimoji="0" lang="zh-CN" altLang="en-US" sz="2600" b="1" i="0" strike="noStrike" kern="1200" cap="none" spc="0" normalizeH="0" baseline="0" noProof="1">
                <a:ln>
                  <a:noFill/>
                </a:ln>
                <a:solidFill>
                  <a:srgbClr val="C00000"/>
                </a:solidFill>
                <a:effectLst/>
                <a:uLnTx/>
                <a:uFillTx/>
                <a:latin typeface="宋体" panose="02010600030101010101" pitchFamily="2" charset="-122"/>
                <a:ea typeface="宋体" panose="02010600030101010101" pitchFamily="2" charset="-122"/>
                <a:cs typeface="+mn-cs"/>
                <a:sym typeface="+mn-ea"/>
              </a:rPr>
              <a:t>启蒙思想</a:t>
            </a: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的影响。</a:t>
            </a:r>
          </a:p>
        </p:txBody>
      </p:sp>
      <p:sp>
        <p:nvSpPr>
          <p:cNvPr id="3" name="文本框 2"/>
          <p:cNvSpPr txBox="1"/>
          <p:nvPr/>
        </p:nvSpPr>
        <p:spPr>
          <a:xfrm>
            <a:off x="254000" y="2152015"/>
            <a:ext cx="3220720"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2.</a:t>
            </a:r>
            <a:r>
              <a:rPr lang="zh-CN" altLang="en-US" sz="2800">
                <a:latin typeface="黑体" panose="02010609060101010101" pitchFamily="49" charset="-122"/>
                <a:ea typeface="黑体" panose="02010609060101010101" pitchFamily="49" charset="-122"/>
              </a:rPr>
              <a:t>过程：</a:t>
            </a:r>
          </a:p>
        </p:txBody>
      </p:sp>
      <p:grpSp>
        <p:nvGrpSpPr>
          <p:cNvPr id="14" name="组合 13"/>
          <p:cNvGrpSpPr/>
          <p:nvPr/>
        </p:nvGrpSpPr>
        <p:grpSpPr>
          <a:xfrm>
            <a:off x="254000" y="2684145"/>
            <a:ext cx="2552700" cy="2760980"/>
            <a:chOff x="400" y="4227"/>
            <a:chExt cx="4020" cy="4348"/>
          </a:xfrm>
        </p:grpSpPr>
        <p:pic>
          <p:nvPicPr>
            <p:cNvPr id="4" name="图片 3"/>
            <p:cNvPicPr>
              <a:picLocks noChangeAspect="1"/>
            </p:cNvPicPr>
            <p:nvPr/>
          </p:nvPicPr>
          <p:blipFill>
            <a:blip r:embed="rId4" cstate="print"/>
            <a:stretch>
              <a:fillRect/>
            </a:stretch>
          </p:blipFill>
          <p:spPr>
            <a:xfrm>
              <a:off x="400" y="4227"/>
              <a:ext cx="4020" cy="2880"/>
            </a:xfrm>
            <a:prstGeom prst="roundRect">
              <a:avLst/>
            </a:prstGeom>
            <a:effectLst>
              <a:outerShdw blurRad="50800" dist="38100" dir="5400000" algn="t" rotWithShape="0">
                <a:prstClr val="black">
                  <a:alpha val="40000"/>
                </a:prstClr>
              </a:outerShdw>
            </a:effectLst>
          </p:spPr>
        </p:pic>
        <p:sp>
          <p:nvSpPr>
            <p:cNvPr id="15" name="文本框 14"/>
            <p:cNvSpPr txBox="1"/>
            <p:nvPr/>
          </p:nvSpPr>
          <p:spPr>
            <a:xfrm>
              <a:off x="401" y="7123"/>
              <a:ext cx="4019" cy="1452"/>
            </a:xfrm>
            <a:prstGeom prst="rect">
              <a:avLst/>
            </a:prstGeom>
            <a:noFill/>
          </p:spPr>
          <p:txBody>
            <a:bodyPr wrap="square" rtlCol="0">
              <a:spAutoFit/>
            </a:bodyPr>
            <a:lstStyle/>
            <a:p>
              <a:pPr algn="just"/>
              <a:r>
                <a:rPr lang="en-US" altLang="zh-CN">
                  <a:latin typeface="微软雅黑" panose="020B0503020204020204" charset="-122"/>
                  <a:ea typeface="微软雅黑" panose="020B0503020204020204" charset="-122"/>
                  <a:cs typeface="微软雅黑" panose="020B0503020204020204" charset="-122"/>
                </a:rPr>
                <a:t>1775</a:t>
              </a:r>
              <a:r>
                <a:rPr lang="zh-CN" altLang="en-US">
                  <a:latin typeface="微软雅黑" panose="020B0503020204020204" charset="-122"/>
                  <a:ea typeface="微软雅黑" panose="020B0503020204020204" charset="-122"/>
                  <a:cs typeface="微软雅黑" panose="020B0503020204020204" charset="-122"/>
                </a:rPr>
                <a:t>年</a:t>
              </a:r>
              <a:r>
                <a:rPr lang="en-US" altLang="zh-CN">
                  <a:latin typeface="微软雅黑" panose="020B0503020204020204" charset="-122"/>
                  <a:ea typeface="微软雅黑" panose="020B0503020204020204" charset="-122"/>
                  <a:cs typeface="微软雅黑" panose="020B0503020204020204" charset="-122"/>
                </a:rPr>
                <a:t>4</a:t>
              </a:r>
              <a:r>
                <a:rPr lang="zh-CN" altLang="en-US">
                  <a:latin typeface="微软雅黑" panose="020B0503020204020204" charset="-122"/>
                  <a:ea typeface="微软雅黑" panose="020B0503020204020204" charset="-122"/>
                  <a:cs typeface="微软雅黑" panose="020B0503020204020204" charset="-122"/>
                </a:rPr>
                <a:t>月，</a:t>
              </a:r>
              <a:r>
                <a:rPr lang="zh-CN" altLang="en-US">
                  <a:solidFill>
                    <a:srgbClr val="C00000"/>
                  </a:solidFill>
                  <a:latin typeface="微软雅黑" panose="020B0503020204020204" charset="-122"/>
                  <a:ea typeface="微软雅黑" panose="020B0503020204020204" charset="-122"/>
                  <a:cs typeface="微软雅黑" panose="020B0503020204020204" charset="-122"/>
                </a:rPr>
                <a:t>莱克星顿的枪声</a:t>
              </a:r>
              <a:r>
                <a:rPr lang="zh-CN" altLang="en-US">
                  <a:latin typeface="微软雅黑" panose="020B0503020204020204" charset="-122"/>
                  <a:ea typeface="微软雅黑" panose="020B0503020204020204" charset="-122"/>
                  <a:cs typeface="微软雅黑" panose="020B0503020204020204" charset="-122"/>
                </a:rPr>
                <a:t>，美国独立战争由此开始。</a:t>
              </a:r>
            </a:p>
          </p:txBody>
        </p:sp>
      </p:grpSp>
      <p:grpSp>
        <p:nvGrpSpPr>
          <p:cNvPr id="13" name="组合 12"/>
          <p:cNvGrpSpPr/>
          <p:nvPr/>
        </p:nvGrpSpPr>
        <p:grpSpPr>
          <a:xfrm>
            <a:off x="3324860" y="2673985"/>
            <a:ext cx="2551430" cy="2771140"/>
            <a:chOff x="5236" y="4211"/>
            <a:chExt cx="4018" cy="4364"/>
          </a:xfrm>
        </p:grpSpPr>
        <p:pic>
          <p:nvPicPr>
            <p:cNvPr id="7" name="图片 6"/>
            <p:cNvPicPr>
              <a:picLocks noChangeAspect="1"/>
            </p:cNvPicPr>
            <p:nvPr/>
          </p:nvPicPr>
          <p:blipFill>
            <a:blip r:embed="rId5" cstate="print"/>
            <a:stretch>
              <a:fillRect/>
            </a:stretch>
          </p:blipFill>
          <p:spPr>
            <a:xfrm>
              <a:off x="5236" y="4211"/>
              <a:ext cx="3951" cy="2880"/>
            </a:xfrm>
            <a:prstGeom prst="roundRect">
              <a:avLst/>
            </a:prstGeom>
            <a:effectLst>
              <a:outerShdw blurRad="50800" dist="38100" dir="5400000" algn="t" rotWithShape="0">
                <a:prstClr val="black">
                  <a:alpha val="40000"/>
                </a:prstClr>
              </a:outerShdw>
            </a:effectLst>
          </p:spPr>
        </p:pic>
        <p:sp>
          <p:nvSpPr>
            <p:cNvPr id="16" name="文本框 15"/>
            <p:cNvSpPr txBox="1"/>
            <p:nvPr/>
          </p:nvSpPr>
          <p:spPr>
            <a:xfrm>
              <a:off x="5236" y="7123"/>
              <a:ext cx="4019" cy="1452"/>
            </a:xfrm>
            <a:prstGeom prst="rect">
              <a:avLst/>
            </a:prstGeom>
            <a:noFill/>
          </p:spPr>
          <p:txBody>
            <a:bodyPr wrap="square" rtlCol="0">
              <a:spAutoFit/>
            </a:bodyPr>
            <a:lstStyle/>
            <a:p>
              <a:pPr algn="just"/>
              <a:r>
                <a:rPr lang="en-US">
                  <a:solidFill>
                    <a:srgbClr val="C00000"/>
                  </a:solidFill>
                  <a:latin typeface="微软雅黑" panose="020B0503020204020204" charset="-122"/>
                  <a:ea typeface="微软雅黑" panose="020B0503020204020204" charset="-122"/>
                  <a:cs typeface="微软雅黑" panose="020B0503020204020204" charset="-122"/>
                </a:rPr>
                <a:t>1776</a:t>
              </a:r>
              <a:r>
                <a:rPr lang="zh-CN" altLang="en-US">
                  <a:solidFill>
                    <a:srgbClr val="C00000"/>
                  </a:solidFill>
                  <a:latin typeface="微软雅黑" panose="020B0503020204020204" charset="-122"/>
                  <a:ea typeface="微软雅黑" panose="020B0503020204020204" charset="-122"/>
                  <a:cs typeface="微软雅黑" panose="020B0503020204020204" charset="-122"/>
                </a:rPr>
                <a:t>年</a:t>
              </a:r>
              <a:r>
                <a:rPr lang="en-US" altLang="zh-CN">
                  <a:latin typeface="微软雅黑" panose="020B0503020204020204" charset="-122"/>
                  <a:ea typeface="微软雅黑" panose="020B0503020204020204" charset="-122"/>
                  <a:cs typeface="微软雅黑" panose="020B0503020204020204" charset="-122"/>
                </a:rPr>
                <a:t>7</a:t>
              </a:r>
              <a:r>
                <a:rPr lang="zh-CN" altLang="en-US">
                  <a:latin typeface="微软雅黑" panose="020B0503020204020204" charset="-122"/>
                  <a:ea typeface="微软雅黑" panose="020B0503020204020204" charset="-122"/>
                  <a:cs typeface="微软雅黑" panose="020B0503020204020204" charset="-122"/>
                </a:rPr>
                <a:t>月，大陆会议发表</a:t>
              </a:r>
              <a:r>
                <a:rPr lang="zh-CN" altLang="en-US">
                  <a:solidFill>
                    <a:srgbClr val="C00000"/>
                  </a:solidFill>
                  <a:latin typeface="微软雅黑" panose="020B0503020204020204" charset="-122"/>
                  <a:ea typeface="微软雅黑" panose="020B0503020204020204" charset="-122"/>
                  <a:cs typeface="微软雅黑" panose="020B0503020204020204" charset="-122"/>
                </a:rPr>
                <a:t>《独立宣言》</a:t>
              </a:r>
              <a:r>
                <a:rPr lang="zh-CN" altLang="en-US">
                  <a:latin typeface="微软雅黑" panose="020B0503020204020204" charset="-122"/>
                  <a:ea typeface="微软雅黑" panose="020B0503020204020204" charset="-122"/>
                  <a:cs typeface="微软雅黑" panose="020B0503020204020204" charset="-122"/>
                </a:rPr>
                <a:t>，美国诞生。</a:t>
              </a:r>
            </a:p>
          </p:txBody>
        </p:sp>
      </p:grpSp>
      <p:sp>
        <p:nvSpPr>
          <p:cNvPr id="17" name="文本框 16"/>
          <p:cNvSpPr txBox="1"/>
          <p:nvPr/>
        </p:nvSpPr>
        <p:spPr>
          <a:xfrm>
            <a:off x="6393180" y="4523105"/>
            <a:ext cx="2552065" cy="922020"/>
          </a:xfrm>
          <a:prstGeom prst="rect">
            <a:avLst/>
          </a:prstGeom>
          <a:noFill/>
        </p:spPr>
        <p:txBody>
          <a:bodyPr wrap="square" rtlCol="0">
            <a:spAutoFit/>
          </a:bodyPr>
          <a:lstStyle/>
          <a:p>
            <a:pPr algn="just"/>
            <a:r>
              <a:rPr lang="en-US">
                <a:latin typeface="微软雅黑" panose="020B0503020204020204" charset="-122"/>
                <a:ea typeface="微软雅黑" panose="020B0503020204020204" charset="-122"/>
                <a:cs typeface="微软雅黑" panose="020B0503020204020204" charset="-122"/>
              </a:rPr>
              <a:t>1777年9月</a:t>
            </a:r>
            <a:r>
              <a:rPr lang="zh-CN" altLang="en-US">
                <a:solidFill>
                  <a:srgbClr val="C00000"/>
                </a:solidFill>
                <a:latin typeface="微软雅黑" panose="020B0503020204020204" charset="-122"/>
                <a:ea typeface="微软雅黑" panose="020B0503020204020204" charset="-122"/>
                <a:cs typeface="微软雅黑" panose="020B0503020204020204" charset="-122"/>
              </a:rPr>
              <a:t>萨拉托加大捷</a:t>
            </a:r>
            <a:r>
              <a:rPr lang="zh-CN" altLang="en-US">
                <a:latin typeface="微软雅黑" panose="020B0503020204020204" charset="-122"/>
                <a:ea typeface="微软雅黑" panose="020B0503020204020204" charset="-122"/>
                <a:cs typeface="微软雅黑" panose="020B0503020204020204" charset="-122"/>
              </a:rPr>
              <a:t>，是美国独立战争的转折点。</a:t>
            </a:r>
          </a:p>
        </p:txBody>
      </p:sp>
      <p:grpSp>
        <p:nvGrpSpPr>
          <p:cNvPr id="10" name="组合 9"/>
          <p:cNvGrpSpPr/>
          <p:nvPr/>
        </p:nvGrpSpPr>
        <p:grpSpPr>
          <a:xfrm>
            <a:off x="9183370" y="2674620"/>
            <a:ext cx="2827020" cy="2770505"/>
            <a:chOff x="14462" y="4212"/>
            <a:chExt cx="4452" cy="4363"/>
          </a:xfrm>
        </p:grpSpPr>
        <p:pic>
          <p:nvPicPr>
            <p:cNvPr id="9" name="图片 8"/>
            <p:cNvPicPr>
              <a:picLocks noChangeAspect="1"/>
            </p:cNvPicPr>
            <p:nvPr/>
          </p:nvPicPr>
          <p:blipFill>
            <a:blip r:embed="rId6" cstate="print"/>
            <a:srcRect l="1750" t="3094" r="1467" b="10616"/>
            <a:stretch>
              <a:fillRect/>
            </a:stretch>
          </p:blipFill>
          <p:spPr>
            <a:xfrm>
              <a:off x="14870" y="4212"/>
              <a:ext cx="3950" cy="2879"/>
            </a:xfrm>
            <a:prstGeom prst="roundRect">
              <a:avLst/>
            </a:prstGeom>
            <a:effectLst>
              <a:outerShdw blurRad="50800" dist="38100" dir="5400000" algn="t" rotWithShape="0">
                <a:prstClr val="black">
                  <a:alpha val="40000"/>
                </a:prstClr>
              </a:outerShdw>
            </a:effectLst>
          </p:spPr>
        </p:pic>
        <p:sp>
          <p:nvSpPr>
            <p:cNvPr id="18" name="文本框 17"/>
            <p:cNvSpPr txBox="1"/>
            <p:nvPr/>
          </p:nvSpPr>
          <p:spPr>
            <a:xfrm>
              <a:off x="14462" y="7123"/>
              <a:ext cx="4453" cy="1452"/>
            </a:xfrm>
            <a:prstGeom prst="rect">
              <a:avLst/>
            </a:prstGeom>
            <a:noFill/>
          </p:spPr>
          <p:txBody>
            <a:bodyPr wrap="square" rtlCol="0">
              <a:spAutoFit/>
            </a:bodyPr>
            <a:lstStyle/>
            <a:p>
              <a:pPr algn="l"/>
              <a:r>
                <a:rPr lang="en-US">
                  <a:latin typeface="微软雅黑" panose="020B0503020204020204" charset="-122"/>
                  <a:ea typeface="微软雅黑" panose="020B0503020204020204" charset="-122"/>
                  <a:cs typeface="微软雅黑" panose="020B0503020204020204" charset="-122"/>
                </a:rPr>
                <a:t>1782</a:t>
              </a:r>
              <a:r>
                <a:rPr lang="zh-CN" altLang="en-US">
                  <a:latin typeface="微软雅黑" panose="020B0503020204020204" charset="-122"/>
                  <a:ea typeface="微软雅黑" panose="020B0503020204020204" charset="-122"/>
                  <a:cs typeface="微软雅黑" panose="020B0503020204020204" charset="-122"/>
                </a:rPr>
                <a:t>年</a:t>
              </a:r>
              <a:r>
                <a:rPr lang="en-US" altLang="zh-CN">
                  <a:latin typeface="微软雅黑" panose="020B0503020204020204" charset="-122"/>
                  <a:ea typeface="微软雅黑" panose="020B0503020204020204" charset="-122"/>
                  <a:cs typeface="微软雅黑" panose="020B0503020204020204" charset="-122"/>
                </a:rPr>
                <a:t>11</a:t>
              </a:r>
              <a:r>
                <a:rPr lang="zh-CN" altLang="en-US">
                  <a:latin typeface="微软雅黑" panose="020B0503020204020204" charset="-122"/>
                  <a:ea typeface="微软雅黑" panose="020B0503020204020204" charset="-122"/>
                  <a:cs typeface="微软雅黑" panose="020B0503020204020204" charset="-122"/>
                </a:rPr>
                <a:t>月，英美两国签署《巴黎和约》，</a:t>
              </a:r>
              <a:r>
                <a:rPr lang="en-US" altLang="zh-CN">
                  <a:solidFill>
                    <a:srgbClr val="C00000"/>
                  </a:solidFill>
                  <a:latin typeface="微软雅黑" panose="020B0503020204020204" charset="-122"/>
                  <a:ea typeface="微软雅黑" panose="020B0503020204020204" charset="-122"/>
                  <a:cs typeface="微软雅黑" panose="020B0503020204020204" charset="-122"/>
                </a:rPr>
                <a:t>1783</a:t>
              </a:r>
              <a:r>
                <a:rPr lang="zh-CN" altLang="en-US">
                  <a:solidFill>
                    <a:srgbClr val="C00000"/>
                  </a:solidFill>
                  <a:latin typeface="微软雅黑" panose="020B0503020204020204" charset="-122"/>
                  <a:ea typeface="微软雅黑" panose="020B0503020204020204" charset="-122"/>
                  <a:cs typeface="微软雅黑" panose="020B0503020204020204" charset="-122"/>
                </a:rPr>
                <a:t>年英国正式承认美国独立</a:t>
              </a:r>
              <a:r>
                <a:rPr lang="zh-CN" altLang="en-US">
                  <a:latin typeface="微软雅黑" panose="020B0503020204020204" charset="-122"/>
                  <a:ea typeface="微软雅黑" panose="020B0503020204020204" charset="-122"/>
                  <a:cs typeface="微软雅黑" panose="020B0503020204020204" charset="-122"/>
                </a:rPr>
                <a:t>。</a:t>
              </a:r>
            </a:p>
          </p:txBody>
        </p:sp>
      </p:grpSp>
      <p:pic>
        <p:nvPicPr>
          <p:cNvPr id="11" name="图片 10" descr="placingpictureplaceholder"/>
          <p:cNvPicPr>
            <a:picLocks noChangeAspect="1"/>
          </p:cNvPicPr>
          <p:nvPr>
            <p:custDataLst>
              <p:tags r:id="rId1"/>
            </p:custDataLst>
          </p:nvPr>
        </p:nvPicPr>
        <p:blipFill>
          <a:blip r:embed="rId7" cstate="print"/>
          <a:srcRect/>
          <a:stretch>
            <a:fillRect/>
          </a:stretch>
        </p:blipFill>
        <p:spPr>
          <a:xfrm>
            <a:off x="6388325" y="2674637"/>
            <a:ext cx="2557038" cy="1848468"/>
          </a:xfrm>
          <a:prstGeom prst="roundRect">
            <a:avLst/>
          </a:prstGeom>
          <a:effectLst>
            <a:outerShdw blurRad="50800" dist="38100" dir="5400000" algn="t" rotWithShape="0">
              <a:prstClr val="black">
                <a:alpha val="40000"/>
              </a:prstClr>
            </a:outerShdw>
          </a:effectLst>
        </p:spPr>
      </p:pic>
      <p:grpSp>
        <p:nvGrpSpPr>
          <p:cNvPr id="25" name="组合 24"/>
          <p:cNvGrpSpPr/>
          <p:nvPr/>
        </p:nvGrpSpPr>
        <p:grpSpPr>
          <a:xfrm>
            <a:off x="9258300" y="566420"/>
            <a:ext cx="2678430" cy="1845310"/>
            <a:chOff x="14580" y="892"/>
            <a:chExt cx="4218" cy="2906"/>
          </a:xfrm>
          <a:effectLst>
            <a:outerShdw blurRad="50800" dist="63500" dir="2700000" algn="tl" rotWithShape="0">
              <a:prstClr val="black">
                <a:alpha val="40000"/>
              </a:prstClr>
            </a:outerShdw>
          </a:effectLst>
        </p:grpSpPr>
        <p:pic>
          <p:nvPicPr>
            <p:cNvPr id="23" name="图片 22"/>
            <p:cNvPicPr>
              <a:picLocks noChangeAspect="1"/>
            </p:cNvPicPr>
            <p:nvPr/>
          </p:nvPicPr>
          <p:blipFill>
            <a:blip r:embed="rId8" cstate="print"/>
            <a:srcRect l="20012"/>
            <a:stretch>
              <a:fillRect/>
            </a:stretch>
          </p:blipFill>
          <p:spPr>
            <a:xfrm>
              <a:off x="14580" y="892"/>
              <a:ext cx="4218" cy="2907"/>
            </a:xfrm>
            <a:prstGeom prst="rect">
              <a:avLst/>
            </a:prstGeom>
          </p:spPr>
        </p:pic>
        <p:sp>
          <p:nvSpPr>
            <p:cNvPr id="24" name="文本框 23"/>
            <p:cNvSpPr txBox="1"/>
            <p:nvPr/>
          </p:nvSpPr>
          <p:spPr>
            <a:xfrm>
              <a:off x="14580" y="892"/>
              <a:ext cx="3855" cy="667"/>
            </a:xfrm>
            <a:prstGeom prst="rect">
              <a:avLst/>
            </a:prstGeom>
            <a:noFill/>
          </p:spPr>
          <p:txBody>
            <a:bodyPr wrap="square" rtlCol="0">
              <a:spAutoFit/>
            </a:bodyPr>
            <a:lstStyle/>
            <a:p>
              <a:r>
                <a:rPr lang="zh-CN" altLang="en-US" sz="2160" dirty="0">
                  <a:solidFill>
                    <a:schemeClr val="tx1"/>
                  </a:solidFill>
                </a:rPr>
                <a:t>波士顿倾茶事件</a:t>
              </a:r>
            </a:p>
          </p:txBody>
        </p:sp>
      </p:grpSp>
      <p:sp>
        <p:nvSpPr>
          <p:cNvPr id="27" name="文本框 26"/>
          <p:cNvSpPr txBox="1"/>
          <p:nvPr/>
        </p:nvSpPr>
        <p:spPr>
          <a:xfrm>
            <a:off x="254000" y="5681980"/>
            <a:ext cx="3220720"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3.</a:t>
            </a:r>
            <a:r>
              <a:rPr lang="zh-CN" altLang="en-US" sz="2800">
                <a:latin typeface="黑体" panose="02010609060101010101" pitchFamily="49" charset="-122"/>
                <a:ea typeface="黑体" panose="02010609060101010101" pitchFamily="49" charset="-122"/>
              </a:rPr>
              <a:t>性质：</a:t>
            </a:r>
          </a:p>
        </p:txBody>
      </p:sp>
      <p:sp>
        <p:nvSpPr>
          <p:cNvPr id="35" name="文本框 34"/>
          <p:cNvSpPr txBox="1"/>
          <p:nvPr/>
        </p:nvSpPr>
        <p:spPr>
          <a:xfrm>
            <a:off x="1544955" y="5681980"/>
            <a:ext cx="9835515" cy="521970"/>
          </a:xfrm>
          <a:prstGeom prst="rect">
            <a:avLst/>
          </a:prstGeom>
          <a:noFill/>
        </p:spPr>
        <p:txBody>
          <a:bodyPr wrap="none" rtlCol="0" anchor="t">
            <a:spAutoFit/>
          </a:bodyPr>
          <a:lstStyle/>
          <a:p>
            <a:r>
              <a:rPr lang="zh-CN" altLang="en-US" sz="2800" b="1" dirty="0">
                <a:solidFill>
                  <a:srgbClr val="C00000"/>
                </a:solidFill>
                <a:latin typeface="宋体" panose="02010600030101010101" pitchFamily="2" charset="-122"/>
                <a:ea typeface="宋体" panose="02010600030101010101" pitchFamily="2" charset="-122"/>
                <a:sym typeface="+mn-ea"/>
              </a:rPr>
              <a:t>美国独立战争是一场</a:t>
            </a:r>
            <a:r>
              <a:rPr lang="zh-CN" altLang="en-US" sz="2800" b="1" u="sng" dirty="0">
                <a:solidFill>
                  <a:srgbClr val="C00000"/>
                </a:solidFill>
                <a:latin typeface="宋体" panose="02010600030101010101" pitchFamily="2" charset="-122"/>
                <a:ea typeface="宋体" panose="02010600030101010101" pitchFamily="2" charset="-122"/>
                <a:sym typeface="+mn-ea"/>
              </a:rPr>
              <a:t>民族独立运动</a:t>
            </a:r>
            <a:r>
              <a:rPr lang="zh-CN" altLang="en-US" sz="2800" b="1" dirty="0">
                <a:solidFill>
                  <a:srgbClr val="C00000"/>
                </a:solidFill>
                <a:latin typeface="宋体" panose="02010600030101010101" pitchFamily="2" charset="-122"/>
                <a:ea typeface="宋体" panose="02010600030101010101" pitchFamily="2" charset="-122"/>
                <a:sym typeface="+mn-ea"/>
              </a:rPr>
              <a:t>，也是一场</a:t>
            </a:r>
            <a:r>
              <a:rPr lang="zh-CN" altLang="en-US" sz="2800" b="1" u="sng" dirty="0">
                <a:solidFill>
                  <a:srgbClr val="C00000"/>
                </a:solidFill>
                <a:latin typeface="宋体" panose="02010600030101010101" pitchFamily="2" charset="-122"/>
                <a:ea typeface="宋体" panose="02010600030101010101" pitchFamily="2" charset="-122"/>
                <a:sym typeface="+mn-ea"/>
              </a:rPr>
              <a:t>资产阶级革命</a:t>
            </a:r>
            <a:r>
              <a:rPr lang="zh-CN" altLang="en-US" sz="2800" b="1" dirty="0">
                <a:solidFill>
                  <a:srgbClr val="C00000"/>
                </a:solidFill>
                <a:latin typeface="宋体" panose="02010600030101010101" pitchFamily="2" charset="-122"/>
                <a:ea typeface="宋体" panose="02010600030101010101" pitchFamily="2" charset="-122"/>
                <a:sym typeface="+mn-ea"/>
              </a:rPr>
              <a:t>。</a:t>
            </a:r>
          </a:p>
        </p:txBody>
      </p:sp>
      <p:sp>
        <p:nvSpPr>
          <p:cNvPr id="36" name="文本框 35"/>
          <p:cNvSpPr txBox="1"/>
          <p:nvPr/>
        </p:nvSpPr>
        <p:spPr>
          <a:xfrm>
            <a:off x="398145" y="1242695"/>
            <a:ext cx="11395075" cy="4225925"/>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just" fontAlgn="auto">
              <a:lnSpc>
                <a:spcPct val="120000"/>
              </a:lnSpc>
            </a:pPr>
            <a:r>
              <a:rPr lang="zh-CN" altLang="en-US" sz="2800" b="1" dirty="0" smtClean="0">
                <a:solidFill>
                  <a:srgbClr val="0000CC"/>
                </a:solidFill>
                <a:latin typeface="楷体" panose="02010609060101010101" charset="-122"/>
                <a:ea typeface="楷体" panose="02010609060101010101" charset="-122"/>
                <a:sym typeface="+mn-ea"/>
              </a:rPr>
              <a:t> </a:t>
            </a:r>
            <a:r>
              <a:rPr lang="zh-CN" altLang="en-US" sz="2800" b="1" dirty="0" smtClean="0">
                <a:solidFill>
                  <a:srgbClr val="0000CC"/>
                </a:solidFill>
                <a:latin typeface="黑体" panose="02010609060101010101" pitchFamily="49" charset="-122"/>
                <a:ea typeface="黑体" panose="02010609060101010101" pitchFamily="49" charset="-122"/>
                <a:sym typeface="+mn-ea"/>
              </a:rPr>
              <a:t>思考：《独立宣言》中蕴含的启蒙思想有哪些？</a:t>
            </a:r>
          </a:p>
          <a:p>
            <a:pPr algn="just" fontAlgn="auto">
              <a:lnSpc>
                <a:spcPct val="120000"/>
              </a:lnSpc>
            </a:pPr>
            <a:r>
              <a:rPr lang="zh-CN" altLang="en-US" sz="2800" b="1" dirty="0" smtClean="0">
                <a:latin typeface="楷体" panose="02010609060101010101" charset="-122"/>
                <a:ea typeface="楷体" panose="02010609060101010101" charset="-122"/>
                <a:sym typeface="+mn-ea"/>
              </a:rPr>
              <a:t>    我们认为下面这些真理是不言而喻的:一切人生来就是平等的，他们被造物主赋予他们固有的、不可转让的权利，其中有生命、自由以及追求幸福的权利:为了保障这些权利，才在人们中间成立政府，而政府的正当权力，则得自被统治者的同意;如果遇有任何形式的政府损害这些目的,人民就有权利改变或废除。并且成立新的政府。而新成立的政府，要奠基于这样的原则上，以这样的形式组成它的权力，以期它最能保障人民的安全和幸福。              </a:t>
            </a:r>
            <a:r>
              <a:rPr lang="en-US" altLang="zh-CN" sz="2800" b="1" dirty="0" smtClean="0">
                <a:latin typeface="楷体" panose="02010609060101010101" charset="-122"/>
                <a:ea typeface="楷体" panose="02010609060101010101" charset="-122"/>
                <a:sym typeface="+mn-ea"/>
              </a:rPr>
              <a:t>——1776</a:t>
            </a:r>
            <a:r>
              <a:rPr lang="zh-CN" altLang="en-US" sz="2800" b="1" dirty="0" smtClean="0">
                <a:latin typeface="楷体" panose="02010609060101010101" charset="-122"/>
                <a:ea typeface="楷体" panose="02010609060101010101" charset="-122"/>
                <a:sym typeface="+mn-ea"/>
              </a:rPr>
              <a:t>年《独立宣言》</a:t>
            </a:r>
          </a:p>
        </p:txBody>
      </p:sp>
      <p:sp>
        <p:nvSpPr>
          <p:cNvPr id="37" name="TextBox 3"/>
          <p:cNvSpPr txBox="1"/>
          <p:nvPr/>
        </p:nvSpPr>
        <p:spPr>
          <a:xfrm>
            <a:off x="2665730" y="2334895"/>
            <a:ext cx="1793240"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fontAlgn="auto"/>
            <a:r>
              <a:rPr lang="zh-CN" altLang="en-US" sz="2800" b="1" dirty="0">
                <a:latin typeface="微软雅黑" panose="020B0503020204020204" charset="-122"/>
                <a:ea typeface="微软雅黑" panose="020B0503020204020204" charset="-122"/>
              </a:rPr>
              <a:t>天赋人权</a:t>
            </a:r>
          </a:p>
        </p:txBody>
      </p:sp>
      <p:sp>
        <p:nvSpPr>
          <p:cNvPr id="38" name="TextBox 3"/>
          <p:cNvSpPr txBox="1"/>
          <p:nvPr/>
        </p:nvSpPr>
        <p:spPr>
          <a:xfrm>
            <a:off x="9258300" y="1715135"/>
            <a:ext cx="1718310"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fontAlgn="auto"/>
            <a:r>
              <a:rPr lang="zh-CN" altLang="en-US" sz="2800" b="1" dirty="0">
                <a:latin typeface="微软雅黑" panose="020B0503020204020204" charset="-122"/>
                <a:ea typeface="微软雅黑" panose="020B0503020204020204" charset="-122"/>
              </a:rPr>
              <a:t>平等</a:t>
            </a:r>
          </a:p>
        </p:txBody>
      </p:sp>
      <p:sp>
        <p:nvSpPr>
          <p:cNvPr id="39" name="TextBox 3"/>
          <p:cNvSpPr txBox="1"/>
          <p:nvPr/>
        </p:nvSpPr>
        <p:spPr>
          <a:xfrm>
            <a:off x="9258300" y="2334895"/>
            <a:ext cx="1718310"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fontAlgn="auto"/>
            <a:r>
              <a:rPr lang="zh-CN" altLang="en-US" sz="2800" b="1" dirty="0">
                <a:latin typeface="微软雅黑" panose="020B0503020204020204" charset="-122"/>
                <a:ea typeface="微软雅黑" panose="020B0503020204020204" charset="-122"/>
              </a:rPr>
              <a:t>自由</a:t>
            </a:r>
          </a:p>
        </p:txBody>
      </p:sp>
      <p:sp>
        <p:nvSpPr>
          <p:cNvPr id="40" name="TextBox 3"/>
          <p:cNvSpPr txBox="1"/>
          <p:nvPr/>
        </p:nvSpPr>
        <p:spPr>
          <a:xfrm>
            <a:off x="2243455" y="3328035"/>
            <a:ext cx="1718310" cy="521970"/>
          </a:xfrm>
          <a:prstGeom prst="rect">
            <a:avLst/>
          </a:prstGeom>
          <a:solidFill>
            <a:srgbClr val="FFFF00"/>
          </a:solidFill>
          <a:ln w="9525">
            <a:noFill/>
          </a:ln>
          <a:effectLst>
            <a:outerShdw blurRad="50800" dist="88900" dir="5400000" algn="t" rotWithShape="0">
              <a:prstClr val="black">
                <a:alpha val="40000"/>
              </a:prstClr>
            </a:outerShdw>
          </a:effectLst>
        </p:spPr>
        <p:txBody>
          <a:bodyPr wrap="square" anchor="t">
            <a:spAutoFit/>
          </a:bodyPr>
          <a:lstStyle/>
          <a:p>
            <a:pPr algn="ctr" fontAlgn="auto"/>
            <a:r>
              <a:rPr lang="zh-CN" altLang="en-US" sz="2800" b="1" dirty="0">
                <a:latin typeface="微软雅黑" panose="020B0503020204020204" charset="-122"/>
                <a:ea typeface="微软雅黑" panose="020B0503020204020204" charset="-122"/>
              </a:rPr>
              <a:t>主权在民</a:t>
            </a:r>
          </a:p>
        </p:txBody>
      </p:sp>
      <p:sp>
        <p:nvSpPr>
          <p:cNvPr id="41" name="文本框 40"/>
          <p:cNvSpPr txBox="1"/>
          <p:nvPr/>
        </p:nvSpPr>
        <p:spPr>
          <a:xfrm>
            <a:off x="3729990" y="668655"/>
            <a:ext cx="2801620" cy="521970"/>
          </a:xfrm>
          <a:prstGeom prst="rect">
            <a:avLst/>
          </a:prstGeom>
          <a:noFill/>
        </p:spPr>
        <p:txBody>
          <a:bodyPr wrap="none" rtlCol="0">
            <a:spAutoFit/>
          </a:bodyPr>
          <a:lstStyle/>
          <a:p>
            <a:pPr algn="l"/>
            <a:r>
              <a:rPr lang="zh-CN" altLang="en-US" sz="2800" b="1" kern="0" noProof="0" dirty="0">
                <a:ln>
                  <a:noFill/>
                </a:ln>
                <a:effectLst/>
                <a:uLnTx/>
                <a:uFillTx/>
                <a:latin typeface="微软雅黑" panose="020B0503020204020204" charset="-122"/>
                <a:ea typeface="微软雅黑" panose="020B0503020204020204" charset="-122"/>
                <a:sym typeface="+mn-ea"/>
              </a:rPr>
              <a:t>（</a:t>
            </a:r>
            <a:r>
              <a:rPr lang="en-US" altLang="zh-CN" sz="2800" b="1" kern="0" noProof="0" dirty="0">
                <a:ln>
                  <a:noFill/>
                </a:ln>
                <a:effectLst/>
                <a:uLnTx/>
                <a:uFillTx/>
                <a:latin typeface="微软雅黑" panose="020B0503020204020204" charset="-122"/>
                <a:ea typeface="微软雅黑" panose="020B0503020204020204" charset="-122"/>
                <a:sym typeface="+mn-ea"/>
              </a:rPr>
              <a:t>1775-1783</a:t>
            </a:r>
            <a:r>
              <a:rPr lang="zh-CN" altLang="en-US" sz="2800" b="1" kern="0" noProof="0" dirty="0">
                <a:ln>
                  <a:noFill/>
                </a:ln>
                <a:effectLst/>
                <a:uLnTx/>
                <a:uFillTx/>
                <a:latin typeface="微软雅黑" panose="020B0503020204020204" charset="-122"/>
                <a:ea typeface="微软雅黑" panose="020B0503020204020204" charset="-122"/>
                <a:sym typeface="+mn-ea"/>
              </a:rPr>
              <a:t>）</a:t>
            </a:r>
            <a:endParaRPr kumimoji="0" lang="zh-CN" altLang="en-US" sz="28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linds(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blinds(horizontal)">
                                      <p:cBhvr>
                                        <p:cTn id="55" dur="500"/>
                                        <p:tgtEl>
                                          <p:spTgt spid="38"/>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blinds(horizontal)">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linds(horizontal)">
                                      <p:cBhvr>
                                        <p:cTn id="65" dur="5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blinds(horizontal)">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blinds(horizontal)">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anim calcmode="lin" valueType="num">
                                      <p:cBhvr additive="base">
                                        <p:cTn id="80" dur="500" fill="hold"/>
                                        <p:tgtEl>
                                          <p:spTgt spid="35"/>
                                        </p:tgtEl>
                                        <p:attrNameLst>
                                          <p:attrName>ppt_x</p:attrName>
                                        </p:attrNameLst>
                                      </p:cBhvr>
                                      <p:tavLst>
                                        <p:tav tm="0">
                                          <p:val>
                                            <p:strVal val="#ppt_x"/>
                                          </p:val>
                                        </p:tav>
                                        <p:tav tm="100000">
                                          <p:val>
                                            <p:strVal val="#ppt_x"/>
                                          </p:val>
                                        </p:tav>
                                      </p:tavLst>
                                    </p:anim>
                                    <p:anim calcmode="lin" valueType="num">
                                      <p:cBhvr additive="base">
                                        <p:cTn id="8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 grpId="0"/>
      <p:bldP spid="17" grpId="0"/>
      <p:bldP spid="27" grpId="0"/>
      <p:bldP spid="35" grpId="0"/>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print">
            <a:alphaModFix amt="2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59690" y="-13335"/>
            <a:ext cx="12070715" cy="681990"/>
            <a:chOff x="-78" y="0"/>
            <a:chExt cx="19009" cy="1074"/>
          </a:xfrm>
        </p:grpSpPr>
        <p:sp>
          <p:nvSpPr>
            <p:cNvPr id="2" name="文本框 1"/>
            <p:cNvSpPr txBox="1"/>
            <p:nvPr/>
          </p:nvSpPr>
          <p:spPr>
            <a:xfrm>
              <a:off x="-78" y="0"/>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 一、为民主和自由而战：</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英、美、法资产阶级革命</a:t>
              </a:r>
            </a:p>
          </p:txBody>
        </p:sp>
        <p:sp>
          <p:nvSpPr>
            <p:cNvPr id="5" name="流程图: 文档 4"/>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121285" y="668655"/>
            <a:ext cx="3434080" cy="583565"/>
          </a:xfrm>
          <a:prstGeom prst="rect">
            <a:avLst/>
          </a:prstGeom>
          <a:noFill/>
        </p:spPr>
        <p:txBody>
          <a:bodyPr wrap="none" rtlCol="0">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（三）法国大革命</a:t>
            </a:r>
          </a:p>
        </p:txBody>
      </p:sp>
      <p:sp>
        <p:nvSpPr>
          <p:cNvPr id="20" name="文本框 19"/>
          <p:cNvSpPr txBox="1"/>
          <p:nvPr/>
        </p:nvSpPr>
        <p:spPr>
          <a:xfrm>
            <a:off x="254000" y="1252220"/>
            <a:ext cx="3220720"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1.</a:t>
            </a:r>
            <a:r>
              <a:rPr lang="zh-CN" altLang="en-US" sz="2800">
                <a:latin typeface="黑体" panose="02010609060101010101" pitchFamily="49" charset="-122"/>
                <a:ea typeface="黑体" panose="02010609060101010101" pitchFamily="49" charset="-122"/>
              </a:rPr>
              <a:t>背景：</a:t>
            </a:r>
          </a:p>
        </p:txBody>
      </p:sp>
      <p:sp>
        <p:nvSpPr>
          <p:cNvPr id="21" name="文本框 20"/>
          <p:cNvSpPr txBox="1"/>
          <p:nvPr/>
        </p:nvSpPr>
        <p:spPr>
          <a:xfrm>
            <a:off x="1544955" y="1252220"/>
            <a:ext cx="7909560" cy="1410970"/>
          </a:xfrm>
          <a:prstGeom prst="rect">
            <a:avLst/>
          </a:prstGeom>
          <a:noFill/>
        </p:spPr>
        <p:txBody>
          <a:bodyPr wrap="square" rtlCol="0">
            <a:spAutoFit/>
          </a:bodyPr>
          <a:lstStyle/>
          <a:p>
            <a:pPr algn="l" fontAlgn="auto">
              <a:lnSpc>
                <a:spcPct val="110000"/>
              </a:lnSpc>
            </a:pP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①经济：法国专制制度严重阻碍了</a:t>
            </a:r>
            <a:r>
              <a:rPr kumimoji="0" lang="zh-CN" altLang="en-US" sz="2600" b="1" i="0" strike="noStrike" kern="1200" cap="none" spc="0" normalizeH="0" baseline="0" noProof="1">
                <a:ln>
                  <a:noFill/>
                </a:ln>
                <a:solidFill>
                  <a:srgbClr val="C00000"/>
                </a:solidFill>
                <a:effectLst/>
                <a:uLnTx/>
                <a:uFillTx/>
                <a:latin typeface="宋体" panose="02010600030101010101" pitchFamily="2" charset="-122"/>
                <a:ea typeface="宋体" panose="02010600030101010101" pitchFamily="2" charset="-122"/>
                <a:cs typeface="+mn-cs"/>
                <a:sym typeface="+mn-ea"/>
              </a:rPr>
              <a:t>资本主义发展</a:t>
            </a: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a:t>
            </a:r>
          </a:p>
          <a:p>
            <a:pPr algn="l" fontAlgn="auto">
              <a:lnSpc>
                <a:spcPct val="110000"/>
              </a:lnSpc>
            </a:pP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②阶级：</a:t>
            </a:r>
            <a:r>
              <a:rPr kumimoji="0" lang="zh-CN" altLang="en-US" sz="2600" b="1" i="0" strike="noStrike" kern="1200" cap="none" spc="0" normalizeH="0" baseline="0" noProof="1">
                <a:ln>
                  <a:noFill/>
                </a:ln>
                <a:solidFill>
                  <a:srgbClr val="C00000"/>
                </a:solidFill>
                <a:effectLst/>
                <a:uLnTx/>
                <a:uFillTx/>
                <a:latin typeface="宋体" panose="02010600030101010101" pitchFamily="2" charset="-122"/>
                <a:ea typeface="宋体" panose="02010600030101010101" pitchFamily="2" charset="-122"/>
                <a:cs typeface="+mn-cs"/>
                <a:sym typeface="+mn-ea"/>
              </a:rPr>
              <a:t>资产阶级</a:t>
            </a: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日益壮大；</a:t>
            </a:r>
          </a:p>
          <a:p>
            <a:pPr algn="l" fontAlgn="auto">
              <a:lnSpc>
                <a:spcPct val="110000"/>
              </a:lnSpc>
            </a:pP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③思想：</a:t>
            </a:r>
            <a:r>
              <a:rPr kumimoji="0" lang="zh-CN" altLang="en-US" sz="2600" b="1" i="0" strike="noStrike" kern="1200" cap="none" spc="0" normalizeH="0" baseline="0" noProof="1">
                <a:ln>
                  <a:noFill/>
                </a:ln>
                <a:solidFill>
                  <a:srgbClr val="C00000"/>
                </a:solidFill>
                <a:effectLst/>
                <a:uLnTx/>
                <a:uFillTx/>
                <a:latin typeface="宋体" panose="02010600030101010101" pitchFamily="2" charset="-122"/>
                <a:ea typeface="宋体" panose="02010600030101010101" pitchFamily="2" charset="-122"/>
                <a:cs typeface="+mn-cs"/>
                <a:sym typeface="+mn-ea"/>
              </a:rPr>
              <a:t>启蒙思想</a:t>
            </a: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的深刻影响。</a:t>
            </a:r>
          </a:p>
        </p:txBody>
      </p:sp>
      <p:pic>
        <p:nvPicPr>
          <p:cNvPr id="8" name="Picture 3" descr="受奴役的法国农民"/>
          <p:cNvPicPr>
            <a:picLocks noChangeAspect="1" noChangeArrowheads="1"/>
          </p:cNvPicPr>
          <p:nvPr/>
        </p:nvPicPr>
        <p:blipFill>
          <a:blip r:embed="rId4" cstate="print">
            <a:clrChange>
              <a:clrFrom>
                <a:srgbClr val="FEFFFA">
                  <a:alpha val="100000"/>
                </a:srgbClr>
              </a:clrFrom>
              <a:clrTo>
                <a:srgbClr val="FEFFFA">
                  <a:alpha val="100000"/>
                  <a:alpha val="0"/>
                </a:srgbClr>
              </a:clrTo>
            </a:clrChange>
            <a:extLst>
              <a:ext uri="{28A0092B-C50C-407E-A947-70E740481C1C}">
                <a14:useLocalDpi xmlns:a14="http://schemas.microsoft.com/office/drawing/2010/main" xmlns="" val="0"/>
              </a:ext>
            </a:extLst>
          </a:blip>
          <a:srcRect/>
          <a:stretch>
            <a:fillRect/>
          </a:stretch>
        </p:blipFill>
        <p:spPr bwMode="auto">
          <a:xfrm>
            <a:off x="8763000" y="109220"/>
            <a:ext cx="3248025" cy="3009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文本框 18"/>
          <p:cNvSpPr txBox="1"/>
          <p:nvPr/>
        </p:nvSpPr>
        <p:spPr>
          <a:xfrm>
            <a:off x="254000" y="2486660"/>
            <a:ext cx="1698625"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2.</a:t>
            </a:r>
            <a:r>
              <a:rPr lang="zh-CN" altLang="en-US" sz="2800">
                <a:latin typeface="黑体" panose="02010609060101010101" pitchFamily="49" charset="-122"/>
                <a:ea typeface="黑体" panose="02010609060101010101" pitchFamily="49" charset="-122"/>
              </a:rPr>
              <a:t>过程：</a:t>
            </a:r>
          </a:p>
        </p:txBody>
      </p:sp>
      <p:grpSp>
        <p:nvGrpSpPr>
          <p:cNvPr id="30" name="组合 29"/>
          <p:cNvGrpSpPr/>
          <p:nvPr/>
        </p:nvGrpSpPr>
        <p:grpSpPr>
          <a:xfrm>
            <a:off x="7656830" y="3450590"/>
            <a:ext cx="4236085" cy="3195320"/>
            <a:chOff x="12244" y="5231"/>
            <a:chExt cx="6671" cy="5032"/>
          </a:xfrm>
        </p:grpSpPr>
        <p:pic>
          <p:nvPicPr>
            <p:cNvPr id="28" name="图片 27"/>
            <p:cNvPicPr>
              <a:picLocks noChangeAspect="1"/>
            </p:cNvPicPr>
            <p:nvPr/>
          </p:nvPicPr>
          <p:blipFill>
            <a:blip r:embed="rId5" cstate="print"/>
            <a:stretch>
              <a:fillRect/>
            </a:stretch>
          </p:blipFill>
          <p:spPr>
            <a:xfrm>
              <a:off x="12345" y="5231"/>
              <a:ext cx="6570" cy="4307"/>
            </a:xfrm>
            <a:prstGeom prst="rect">
              <a:avLst/>
            </a:prstGeom>
          </p:spPr>
        </p:pic>
        <p:sp>
          <p:nvSpPr>
            <p:cNvPr id="29" name="文本框 28"/>
            <p:cNvSpPr txBox="1"/>
            <p:nvPr/>
          </p:nvSpPr>
          <p:spPr>
            <a:xfrm>
              <a:off x="12244" y="9538"/>
              <a:ext cx="6671" cy="725"/>
            </a:xfrm>
            <a:prstGeom prst="rect">
              <a:avLst/>
            </a:prstGeom>
            <a:noFill/>
          </p:spPr>
          <p:txBody>
            <a:bodyPr wrap="square" rtlCol="0" anchor="t">
              <a:spAutoFit/>
            </a:bodyPr>
            <a:lstStyle/>
            <a:p>
              <a:pPr algn="ctr"/>
              <a:r>
                <a:rPr lang="en-US" altLang="zh-CN" sz="2400"/>
                <a:t>1793</a:t>
              </a:r>
              <a:r>
                <a:rPr lang="zh-CN" altLang="en-US" sz="2400"/>
                <a:t>年路易十六被送上断头台</a:t>
              </a:r>
            </a:p>
          </p:txBody>
        </p:sp>
      </p:grpSp>
      <p:grpSp>
        <p:nvGrpSpPr>
          <p:cNvPr id="3" name="组合 2"/>
          <p:cNvGrpSpPr/>
          <p:nvPr/>
        </p:nvGrpSpPr>
        <p:grpSpPr>
          <a:xfrm>
            <a:off x="254000" y="3008630"/>
            <a:ext cx="7059295" cy="4011295"/>
            <a:chOff x="400" y="4738"/>
            <a:chExt cx="11117" cy="6317"/>
          </a:xfrm>
        </p:grpSpPr>
        <p:pic>
          <p:nvPicPr>
            <p:cNvPr id="22" name="图片 21"/>
            <p:cNvPicPr>
              <a:picLocks noChangeAspect="1"/>
            </p:cNvPicPr>
            <p:nvPr>
              <p:custDataLst>
                <p:tags r:id="rId1"/>
              </p:custDataLst>
            </p:nvPr>
          </p:nvPicPr>
          <p:blipFill>
            <a:blip r:embed="rId6" cstate="print"/>
            <a:stretch>
              <a:fillRect/>
            </a:stretch>
          </p:blipFill>
          <p:spPr>
            <a:xfrm>
              <a:off x="400" y="4738"/>
              <a:ext cx="11117" cy="6317"/>
            </a:xfrm>
            <a:prstGeom prst="rect">
              <a:avLst/>
            </a:prstGeom>
          </p:spPr>
        </p:pic>
        <p:sp>
          <p:nvSpPr>
            <p:cNvPr id="34" name="Rectangle 2"/>
            <p:cNvSpPr>
              <a:spLocks noChangeArrowheads="1"/>
            </p:cNvSpPr>
            <p:nvPr/>
          </p:nvSpPr>
          <p:spPr bwMode="auto">
            <a:xfrm>
              <a:off x="5305" y="7176"/>
              <a:ext cx="994" cy="996"/>
            </a:xfrm>
            <a:prstGeom prst="rect">
              <a:avLst/>
            </a:prstGeom>
            <a:solidFill>
              <a:schemeClr val="bg1"/>
            </a:solidFill>
            <a:ln w="3175">
              <a:solidFill>
                <a:schemeClr val="tx1"/>
              </a:solidFill>
              <a:miter lim="800000"/>
            </a:ln>
            <a:effectLst/>
          </p:spPr>
          <p:txBody>
            <a:bodyPr wrap="square" anchor="ctr">
              <a:spAutoFit/>
            </a:bodyPr>
            <a:lstStyle/>
            <a:p>
              <a:pPr marL="0" marR="0" lvl="0" indent="0" algn="ctr" defTabSz="914400" rtl="0" fontAlgn="base">
                <a:lnSpc>
                  <a:spcPct val="110000"/>
                </a:lnSpc>
                <a:spcBef>
                  <a:spcPct val="0"/>
                </a:spcBef>
                <a:spcAft>
                  <a:spcPct val="0"/>
                </a:spcAft>
                <a:buClrTx/>
                <a:buSzTx/>
                <a:buFontTx/>
                <a:buNone/>
                <a:defRPr/>
              </a:pPr>
              <a:r>
                <a:rPr lang="zh-CN" altLang="en-US" sz="1600" b="1" noProof="0" dirty="0">
                  <a:ln>
                    <a:noFill/>
                  </a:ln>
                  <a:effectLst/>
                  <a:uLnTx/>
                  <a:uFillTx/>
                  <a:latin typeface="宋体" panose="02010600030101010101" pitchFamily="2" charset="-122"/>
                  <a:ea typeface="宋体" panose="02010600030101010101" pitchFamily="2" charset="-122"/>
                  <a:cs typeface="宋体" panose="02010600030101010101" pitchFamily="2" charset="-122"/>
                </a:rPr>
                <a:t>七月革命</a:t>
              </a:r>
            </a:p>
          </p:txBody>
        </p:sp>
      </p:grpSp>
      <p:sp>
        <p:nvSpPr>
          <p:cNvPr id="40" name="文本框 39"/>
          <p:cNvSpPr txBox="1"/>
          <p:nvPr/>
        </p:nvSpPr>
        <p:spPr>
          <a:xfrm>
            <a:off x="3368675" y="699135"/>
            <a:ext cx="2801620" cy="521970"/>
          </a:xfrm>
          <a:prstGeom prst="rect">
            <a:avLst/>
          </a:prstGeom>
          <a:noFill/>
        </p:spPr>
        <p:txBody>
          <a:bodyPr wrap="none" rtlCol="0">
            <a:spAutoFit/>
          </a:bodyPr>
          <a:lstStyle/>
          <a:p>
            <a:pPr algn="l"/>
            <a:r>
              <a:rPr lang="zh-CN" altLang="en-US" sz="2800" b="1" kern="0" noProof="0" dirty="0">
                <a:ln>
                  <a:noFill/>
                </a:ln>
                <a:effectLst/>
                <a:uLnTx/>
                <a:uFillTx/>
                <a:latin typeface="微软雅黑" panose="020B0503020204020204" charset="-122"/>
                <a:ea typeface="微软雅黑" panose="020B0503020204020204" charset="-122"/>
                <a:sym typeface="+mn-ea"/>
              </a:rPr>
              <a:t>（</a:t>
            </a:r>
            <a:r>
              <a:rPr lang="en-US" altLang="zh-CN" sz="2800" b="1" kern="0" noProof="0" dirty="0">
                <a:ln>
                  <a:noFill/>
                </a:ln>
                <a:effectLst/>
                <a:uLnTx/>
                <a:uFillTx/>
                <a:latin typeface="微软雅黑" panose="020B0503020204020204" charset="-122"/>
                <a:ea typeface="微软雅黑" panose="020B0503020204020204" charset="-122"/>
                <a:sym typeface="+mn-ea"/>
              </a:rPr>
              <a:t>1789-1830</a:t>
            </a:r>
            <a:r>
              <a:rPr lang="zh-CN" altLang="en-US" sz="2800" b="1" kern="0" noProof="0" dirty="0">
                <a:ln>
                  <a:noFill/>
                </a:ln>
                <a:effectLst/>
                <a:uLnTx/>
                <a:uFillTx/>
                <a:latin typeface="微软雅黑" panose="020B0503020204020204" charset="-122"/>
                <a:ea typeface="微软雅黑" panose="020B0503020204020204" charset="-122"/>
                <a:sym typeface="+mn-ea"/>
              </a:rPr>
              <a:t>）</a:t>
            </a:r>
            <a:endParaRPr kumimoji="0" lang="zh-CN" altLang="en-US" sz="28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grpSp>
        <p:nvGrpSpPr>
          <p:cNvPr id="33" name="组合 32"/>
          <p:cNvGrpSpPr/>
          <p:nvPr/>
        </p:nvGrpSpPr>
        <p:grpSpPr>
          <a:xfrm>
            <a:off x="6918325" y="3241675"/>
            <a:ext cx="5471160" cy="3613150"/>
            <a:chOff x="10921" y="5105"/>
            <a:chExt cx="8616" cy="5690"/>
          </a:xfrm>
        </p:grpSpPr>
        <p:pic>
          <p:nvPicPr>
            <p:cNvPr id="31" name="图片 30"/>
            <p:cNvPicPr>
              <a:picLocks noChangeAspect="1"/>
            </p:cNvPicPr>
            <p:nvPr/>
          </p:nvPicPr>
          <p:blipFill>
            <a:blip r:embed="rId7" cstate="print"/>
            <a:srcRect l="1188" t="1860" r="1169" b="1459"/>
            <a:stretch>
              <a:fillRect/>
            </a:stretch>
          </p:blipFill>
          <p:spPr>
            <a:xfrm>
              <a:off x="11517" y="5105"/>
              <a:ext cx="7424" cy="4965"/>
            </a:xfrm>
            <a:prstGeom prst="rect">
              <a:avLst/>
            </a:prstGeom>
          </p:spPr>
        </p:pic>
        <p:sp>
          <p:nvSpPr>
            <p:cNvPr id="32" name="文本框 31"/>
            <p:cNvSpPr txBox="1"/>
            <p:nvPr/>
          </p:nvSpPr>
          <p:spPr>
            <a:xfrm>
              <a:off x="10921" y="10070"/>
              <a:ext cx="8616" cy="725"/>
            </a:xfrm>
            <a:prstGeom prst="rect">
              <a:avLst/>
            </a:prstGeom>
            <a:noFill/>
          </p:spPr>
          <p:txBody>
            <a:bodyPr wrap="square" rtlCol="0" anchor="t">
              <a:spAutoFit/>
            </a:bodyPr>
            <a:lstStyle/>
            <a:p>
              <a:pPr algn="ctr"/>
              <a:r>
                <a:rPr lang="en-US" altLang="zh-CN" sz="2400"/>
                <a:t>1804</a:t>
              </a:r>
              <a:r>
                <a:rPr lang="zh-CN" altLang="en-US" sz="2400"/>
                <a:t>年拿破仑自称</a:t>
              </a:r>
              <a:r>
                <a:rPr lang="en-US" altLang="zh-CN" sz="2400"/>
                <a:t>“</a:t>
              </a:r>
              <a:r>
                <a:rPr lang="zh-CN" altLang="en-US" sz="2400"/>
                <a:t>法兰西人的皇帝</a:t>
              </a:r>
              <a:r>
                <a:rPr lang="en-US" altLang="zh-CN" sz="2400"/>
                <a:t>”</a:t>
              </a:r>
            </a:p>
          </p:txBody>
        </p:sp>
      </p:gr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linds(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nodeType="clickEffect">
                                  <p:stCondLst>
                                    <p:cond delay="0"/>
                                  </p:stCondLst>
                                  <p:childTnLst>
                                    <p:animEffect transition="out" filter="blinds(horizontal)">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par>
                                <p:cTn id="31" presetID="3" presetClass="entr" presetSubtype="1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linds(horizontal)">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cstate="print">
            <a:alphaModFix amt="27000"/>
          </a:blip>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59690" y="-13335"/>
            <a:ext cx="12070715" cy="681990"/>
            <a:chOff x="-78" y="0"/>
            <a:chExt cx="19009" cy="1074"/>
          </a:xfrm>
        </p:grpSpPr>
        <p:sp>
          <p:nvSpPr>
            <p:cNvPr id="2" name="文本框 1"/>
            <p:cNvSpPr txBox="1"/>
            <p:nvPr/>
          </p:nvSpPr>
          <p:spPr>
            <a:xfrm>
              <a:off x="-78" y="0"/>
              <a:ext cx="19009" cy="996"/>
            </a:xfrm>
            <a:prstGeom prst="rect">
              <a:avLst/>
            </a:prstGeom>
            <a:noFill/>
          </p:spPr>
          <p:txBody>
            <a:bodyPr wrap="square" rtlCol="0">
              <a:spAutoFit/>
            </a:bodyPr>
            <a:lstStyle/>
            <a:p>
              <a:pPr algn="l" fontAlgn="auto">
                <a:lnSpc>
                  <a:spcPct val="110000"/>
                </a:lnSpc>
              </a:pPr>
              <a:r>
                <a:rPr lang="zh-CN" altLang="en-US" sz="3200" b="1">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 一、为民主和自由而战：</a:t>
              </a:r>
              <a:r>
                <a:rPr lang="zh-CN" altLang="en-US" sz="3200" b="1">
                  <a:solidFill>
                    <a:srgbClr val="0000CC"/>
                  </a:solidFill>
                  <a:latin typeface="方正清刻本悦宋简体" panose="02000000000000000000" charset="-122"/>
                  <a:ea typeface="方正清刻本悦宋简体" panose="02000000000000000000" charset="-122"/>
                  <a:cs typeface="方正清刻本悦宋简体" panose="02000000000000000000" charset="-122"/>
                  <a:sym typeface="Wingdings" panose="05000000000000000000" charset="0"/>
                </a:rPr>
                <a:t>英、美、法资产阶级革命</a:t>
              </a:r>
            </a:p>
          </p:txBody>
        </p:sp>
        <p:sp>
          <p:nvSpPr>
            <p:cNvPr id="5" name="流程图: 文档 4"/>
            <p:cNvSpPr/>
            <p:nvPr/>
          </p:nvSpPr>
          <p:spPr>
            <a:xfrm flipV="1">
              <a:off x="207" y="913"/>
              <a:ext cx="8879" cy="161"/>
            </a:xfrm>
            <a:prstGeom prst="flowChartDocumen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121285" y="668655"/>
            <a:ext cx="3434080" cy="583565"/>
          </a:xfrm>
          <a:prstGeom prst="rect">
            <a:avLst/>
          </a:prstGeom>
          <a:noFill/>
        </p:spPr>
        <p:txBody>
          <a:bodyPr wrap="none" rtlCol="0">
            <a:spAutoFit/>
          </a:bodyPr>
          <a:lstStyle/>
          <a:p>
            <a:pPr algn="l"/>
            <a:r>
              <a:rPr kumimoji="0" lang="zh-CN" altLang="en-US" sz="32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rPr>
              <a:t>（三）法国大革命</a:t>
            </a:r>
          </a:p>
        </p:txBody>
      </p:sp>
      <p:sp>
        <p:nvSpPr>
          <p:cNvPr id="20" name="文本框 19"/>
          <p:cNvSpPr txBox="1"/>
          <p:nvPr/>
        </p:nvSpPr>
        <p:spPr>
          <a:xfrm>
            <a:off x="227965" y="1252220"/>
            <a:ext cx="3220720" cy="521970"/>
          </a:xfrm>
          <a:prstGeom prst="rect">
            <a:avLst/>
          </a:prstGeom>
          <a:noFill/>
        </p:spPr>
        <p:txBody>
          <a:bodyPr wrap="square" rtlCol="0" anchor="t">
            <a:spAutoFit/>
          </a:bodyPr>
          <a:lstStyle/>
          <a:p>
            <a:pPr algn="l"/>
            <a:r>
              <a:rPr lang="en-US" altLang="zh-CN" sz="2800">
                <a:latin typeface="黑体" panose="02010609060101010101" pitchFamily="49" charset="-122"/>
                <a:ea typeface="黑体" panose="02010609060101010101" pitchFamily="49" charset="-122"/>
              </a:rPr>
              <a:t>3.</a:t>
            </a:r>
            <a:r>
              <a:rPr lang="zh-CN" altLang="en-US" sz="2800">
                <a:latin typeface="黑体" panose="02010609060101010101" pitchFamily="49" charset="-122"/>
                <a:ea typeface="黑体" panose="02010609060101010101" pitchFamily="49" charset="-122"/>
              </a:rPr>
              <a:t>影响：</a:t>
            </a:r>
          </a:p>
        </p:txBody>
      </p:sp>
      <p:sp>
        <p:nvSpPr>
          <p:cNvPr id="40" name="文本框 39"/>
          <p:cNvSpPr txBox="1"/>
          <p:nvPr/>
        </p:nvSpPr>
        <p:spPr>
          <a:xfrm>
            <a:off x="3368675" y="699135"/>
            <a:ext cx="2801620" cy="521970"/>
          </a:xfrm>
          <a:prstGeom prst="rect">
            <a:avLst/>
          </a:prstGeom>
          <a:noFill/>
        </p:spPr>
        <p:txBody>
          <a:bodyPr wrap="none" rtlCol="0">
            <a:spAutoFit/>
          </a:bodyPr>
          <a:lstStyle/>
          <a:p>
            <a:pPr algn="l"/>
            <a:r>
              <a:rPr lang="zh-CN" altLang="en-US" sz="2800" b="1" kern="0" noProof="0" dirty="0">
                <a:ln>
                  <a:noFill/>
                </a:ln>
                <a:effectLst/>
                <a:uLnTx/>
                <a:uFillTx/>
                <a:latin typeface="微软雅黑" panose="020B0503020204020204" charset="-122"/>
                <a:ea typeface="微软雅黑" panose="020B0503020204020204" charset="-122"/>
                <a:sym typeface="+mn-ea"/>
              </a:rPr>
              <a:t>（</a:t>
            </a:r>
            <a:r>
              <a:rPr lang="en-US" altLang="zh-CN" sz="2800" b="1" kern="0" noProof="0" dirty="0">
                <a:ln>
                  <a:noFill/>
                </a:ln>
                <a:effectLst/>
                <a:uLnTx/>
                <a:uFillTx/>
                <a:latin typeface="微软雅黑" panose="020B0503020204020204" charset="-122"/>
                <a:ea typeface="微软雅黑" panose="020B0503020204020204" charset="-122"/>
                <a:sym typeface="+mn-ea"/>
              </a:rPr>
              <a:t>1789-1830</a:t>
            </a:r>
            <a:r>
              <a:rPr lang="zh-CN" altLang="en-US" sz="2800" b="1" kern="0" noProof="0" dirty="0">
                <a:ln>
                  <a:noFill/>
                </a:ln>
                <a:effectLst/>
                <a:uLnTx/>
                <a:uFillTx/>
                <a:latin typeface="微软雅黑" panose="020B0503020204020204" charset="-122"/>
                <a:ea typeface="微软雅黑" panose="020B0503020204020204" charset="-122"/>
                <a:sym typeface="+mn-ea"/>
              </a:rPr>
              <a:t>）</a:t>
            </a:r>
            <a:endParaRPr kumimoji="0" lang="zh-CN" altLang="en-US" sz="2800" b="1" i="0" u="none" strike="noStrike" kern="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3" name="文本框 2"/>
          <p:cNvSpPr txBox="1"/>
          <p:nvPr/>
        </p:nvSpPr>
        <p:spPr>
          <a:xfrm>
            <a:off x="1639570" y="1252220"/>
            <a:ext cx="10371455" cy="1410970"/>
          </a:xfrm>
          <a:prstGeom prst="rect">
            <a:avLst/>
          </a:prstGeom>
          <a:noFill/>
        </p:spPr>
        <p:txBody>
          <a:bodyPr wrap="square" rtlCol="0">
            <a:spAutoFit/>
          </a:bodyPr>
          <a:lstStyle/>
          <a:p>
            <a:pPr algn="l" fontAlgn="auto">
              <a:lnSpc>
                <a:spcPct val="110000"/>
              </a:lnSpc>
            </a:pP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对法国：</a:t>
            </a:r>
          </a:p>
          <a:p>
            <a:pPr algn="l" fontAlgn="auto">
              <a:lnSpc>
                <a:spcPct val="110000"/>
              </a:lnSpc>
            </a:pP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        ②扫清了法国的封建残余，促进</a:t>
            </a:r>
            <a:r>
              <a:rPr kumimoji="0" lang="zh-CN" altLang="en-US" sz="2600" b="1" i="0" strike="noStrike" kern="1200" cap="none" spc="0" normalizeH="0" baseline="0" noProof="1">
                <a:ln>
                  <a:noFill/>
                </a:ln>
                <a:solidFill>
                  <a:srgbClr val="C00000"/>
                </a:solidFill>
                <a:effectLst/>
                <a:uLnTx/>
                <a:uFillTx/>
                <a:latin typeface="宋体" panose="02010600030101010101" pitchFamily="2" charset="-122"/>
                <a:ea typeface="宋体" panose="02010600030101010101" pitchFamily="2" charset="-122"/>
                <a:cs typeface="+mn-cs"/>
                <a:sym typeface="+mn-ea"/>
              </a:rPr>
              <a:t>民主政治建立</a:t>
            </a: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a:t>
            </a:r>
          </a:p>
          <a:p>
            <a:pPr algn="l" fontAlgn="auto">
              <a:lnSpc>
                <a:spcPct val="110000"/>
              </a:lnSpc>
            </a:pPr>
            <a:r>
              <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rPr>
              <a:t>对欧洲：</a:t>
            </a:r>
          </a:p>
        </p:txBody>
      </p:sp>
      <p:sp>
        <p:nvSpPr>
          <p:cNvPr id="10" name="文本框 9"/>
          <p:cNvSpPr txBox="1"/>
          <p:nvPr/>
        </p:nvSpPr>
        <p:spPr>
          <a:xfrm>
            <a:off x="699770" y="3150870"/>
            <a:ext cx="5853430" cy="2460625"/>
          </a:xfrm>
          <a:prstGeom prst="rect">
            <a:avLst/>
          </a:prstGeom>
          <a:solidFill>
            <a:srgbClr val="FFFF99"/>
          </a:solidFill>
          <a:ln w="12700" cmpd="sng">
            <a:solidFill>
              <a:schemeClr val="tx1"/>
            </a:solidFill>
            <a:prstDash val="solid"/>
          </a:ln>
          <a:effectLst>
            <a:outerShdw blurRad="50800" dist="76200" dir="2700000" algn="tl" rotWithShape="0">
              <a:prstClr val="black">
                <a:alpha val="40000"/>
              </a:prstClr>
            </a:outerShdw>
          </a:effectLst>
        </p:spPr>
        <p:txBody>
          <a:bodyPr wrap="square" rtlCol="0">
            <a:spAutoFit/>
          </a:bodyPr>
          <a:lstStyle/>
          <a:p>
            <a:pPr algn="l" fontAlgn="auto">
              <a:lnSpc>
                <a:spcPct val="110000"/>
              </a:lnSpc>
            </a:pPr>
            <a:r>
              <a:rPr lang="en-US" altLang="zh-CN" sz="2800" b="1" dirty="0" smtClean="0">
                <a:latin typeface="楷体" panose="02010609060101010101" charset="-122"/>
                <a:ea typeface="楷体" panose="02010609060101010101" charset="-122"/>
                <a:sym typeface="+mn-ea"/>
              </a:rPr>
              <a:t>   </a:t>
            </a:r>
            <a:r>
              <a:rPr lang="zh-CN" altLang="en-US" sz="2800" b="1" dirty="0" smtClean="0">
                <a:latin typeface="楷体" panose="02010609060101010101" charset="-122"/>
                <a:ea typeface="楷体" panose="02010609060101010101" charset="-122"/>
                <a:sym typeface="+mn-ea"/>
              </a:rPr>
              <a:t>对德国来说，拿破仑并不像他的敌人所说的那样是一个专横跋扈的暴君。他在德国是</a:t>
            </a:r>
            <a:r>
              <a:rPr lang="zh-CN" altLang="en-US" sz="2800" b="1" dirty="0" smtClean="0">
                <a:solidFill>
                  <a:srgbClr val="C00000"/>
                </a:solidFill>
                <a:latin typeface="楷体" panose="02010609060101010101" charset="-122"/>
                <a:ea typeface="楷体" panose="02010609060101010101" charset="-122"/>
                <a:sym typeface="+mn-ea"/>
              </a:rPr>
              <a:t>革命的代表</a:t>
            </a:r>
            <a:r>
              <a:rPr lang="zh-CN" altLang="en-US" sz="2800" b="1" dirty="0" smtClean="0">
                <a:latin typeface="楷体" panose="02010609060101010101" charset="-122"/>
                <a:ea typeface="楷体" panose="02010609060101010101" charset="-122"/>
                <a:sym typeface="+mn-ea"/>
              </a:rPr>
              <a:t>，是</a:t>
            </a:r>
            <a:r>
              <a:rPr lang="zh-CN" altLang="en-US" sz="2800" b="1" dirty="0" smtClean="0">
                <a:solidFill>
                  <a:srgbClr val="C00000"/>
                </a:solidFill>
                <a:latin typeface="楷体" panose="02010609060101010101" charset="-122"/>
                <a:ea typeface="楷体" panose="02010609060101010101" charset="-122"/>
                <a:sym typeface="+mn-ea"/>
              </a:rPr>
              <a:t>革命原理的传播者</a:t>
            </a:r>
            <a:r>
              <a:rPr lang="zh-CN" altLang="en-US" sz="2800" b="1" dirty="0" smtClean="0">
                <a:latin typeface="楷体" panose="02010609060101010101" charset="-122"/>
                <a:ea typeface="楷体" panose="02010609060101010101" charset="-122"/>
                <a:sym typeface="+mn-ea"/>
              </a:rPr>
              <a:t>，是</a:t>
            </a:r>
            <a:r>
              <a:rPr lang="zh-CN" altLang="en-US" sz="2800" b="1" dirty="0" smtClean="0">
                <a:solidFill>
                  <a:srgbClr val="C00000"/>
                </a:solidFill>
                <a:latin typeface="楷体" panose="02010609060101010101" charset="-122"/>
                <a:ea typeface="楷体" panose="02010609060101010101" charset="-122"/>
                <a:sym typeface="+mn-ea"/>
              </a:rPr>
              <a:t>旧的封建社会的推毁人</a:t>
            </a:r>
            <a:r>
              <a:rPr lang="zh-CN" altLang="en-US" sz="2800" b="1" dirty="0" smtClean="0">
                <a:latin typeface="楷体" panose="02010609060101010101" charset="-122"/>
                <a:ea typeface="楷体" panose="02010609060101010101" charset="-122"/>
                <a:sym typeface="+mn-ea"/>
              </a:rPr>
              <a:t>。</a:t>
            </a:r>
            <a:r>
              <a:rPr lang="zh-CN" altLang="en-US" sz="2400" b="1" dirty="0" smtClean="0">
                <a:latin typeface="楷体" panose="02010609060101010101" charset="-122"/>
                <a:ea typeface="楷体" panose="02010609060101010101" charset="-122"/>
                <a:sym typeface="+mn-ea"/>
              </a:rPr>
              <a:t> </a:t>
            </a:r>
            <a:r>
              <a:rPr lang="en-US" altLang="zh-CN" sz="2400" b="1" dirty="0" smtClean="0">
                <a:latin typeface="楷体" panose="02010609060101010101" charset="-122"/>
                <a:ea typeface="楷体" panose="02010609060101010101" charset="-122"/>
                <a:sym typeface="+mn-ea"/>
              </a:rPr>
              <a:t>——</a:t>
            </a:r>
            <a:r>
              <a:rPr lang="zh-CN" altLang="en-US" sz="2400" b="1" dirty="0" smtClean="0">
                <a:latin typeface="楷体" panose="02010609060101010101" charset="-122"/>
                <a:ea typeface="楷体" panose="02010609060101010101" charset="-122"/>
                <a:sym typeface="+mn-ea"/>
              </a:rPr>
              <a:t>恩格斯 《德国状况》</a:t>
            </a:r>
            <a:endParaRPr lang="en-US" altLang="zh-CN" sz="2400" b="1" dirty="0" smtClean="0">
              <a:latin typeface="楷体" panose="02010609060101010101" charset="-122"/>
              <a:ea typeface="楷体" panose="02010609060101010101" charset="-122"/>
              <a:sym typeface="+mn-ea"/>
            </a:endParaRPr>
          </a:p>
        </p:txBody>
      </p:sp>
      <p:grpSp>
        <p:nvGrpSpPr>
          <p:cNvPr id="14" name="组合 13"/>
          <p:cNvGrpSpPr/>
          <p:nvPr/>
        </p:nvGrpSpPr>
        <p:grpSpPr>
          <a:xfrm>
            <a:off x="7705725" y="2821940"/>
            <a:ext cx="3830320" cy="3927475"/>
            <a:chOff x="11808" y="4490"/>
            <a:chExt cx="6032" cy="6185"/>
          </a:xfrm>
        </p:grpSpPr>
        <p:pic>
          <p:nvPicPr>
            <p:cNvPr id="9" name="图片 8"/>
            <p:cNvPicPr>
              <a:picLocks noChangeAspect="1"/>
            </p:cNvPicPr>
            <p:nvPr>
              <p:custDataLst>
                <p:tags r:id="rId1"/>
              </p:custDataLst>
            </p:nvPr>
          </p:nvPicPr>
          <p:blipFill>
            <a:blip r:embed="rId5" cstate="print"/>
            <a:srcRect/>
            <a:stretch>
              <a:fillRect/>
            </a:stretch>
          </p:blipFill>
          <p:spPr>
            <a:xfrm>
              <a:off x="12482" y="4490"/>
              <a:ext cx="4684" cy="5460"/>
            </a:xfrm>
            <a:prstGeom prst="rect">
              <a:avLst/>
            </a:prstGeom>
          </p:spPr>
        </p:pic>
        <p:sp>
          <p:nvSpPr>
            <p:cNvPr id="13" name="文本框 12"/>
            <p:cNvSpPr txBox="1"/>
            <p:nvPr/>
          </p:nvSpPr>
          <p:spPr>
            <a:xfrm>
              <a:off x="11808" y="9950"/>
              <a:ext cx="6032" cy="725"/>
            </a:xfrm>
            <a:prstGeom prst="rect">
              <a:avLst/>
            </a:prstGeom>
            <a:noFill/>
          </p:spPr>
          <p:txBody>
            <a:bodyPr wrap="square" rtlCol="0" anchor="t">
              <a:spAutoFit/>
            </a:bodyPr>
            <a:lstStyle/>
            <a:p>
              <a:pPr algn="ctr"/>
              <a:r>
                <a:rPr lang="zh-CN" altLang="en-US" sz="2400"/>
                <a:t>《法国民法典》沿用至今</a:t>
              </a:r>
            </a:p>
          </p:txBody>
        </p:sp>
      </p:grpSp>
      <p:sp>
        <p:nvSpPr>
          <p:cNvPr id="15" name="文本框 14"/>
          <p:cNvSpPr txBox="1"/>
          <p:nvPr/>
        </p:nvSpPr>
        <p:spPr>
          <a:xfrm>
            <a:off x="2386330" y="6227445"/>
            <a:ext cx="5545455" cy="521970"/>
          </a:xfrm>
          <a:prstGeom prst="rect">
            <a:avLst/>
          </a:prstGeom>
          <a:noFill/>
        </p:spPr>
        <p:txBody>
          <a:bodyPr wrap="none" rtlCol="0">
            <a:spAutoFit/>
          </a:bodyPr>
          <a:lstStyle/>
          <a:p>
            <a:pPr algn="l"/>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拿破仑被称为</a:t>
            </a:r>
            <a:r>
              <a:rPr lang="en-US" altLang="zh-CN" sz="2800" b="1" dirty="0">
                <a:solidFill>
                  <a:schemeClr val="tx1"/>
                </a:solidFill>
                <a:latin typeface="楷体" panose="02010609060101010101" charset="-122"/>
                <a:ea typeface="楷体" panose="02010609060101010101" charset="-122"/>
                <a:cs typeface="楷体" panose="02010609060101010101" charset="-122"/>
                <a:sym typeface="+mn-ea"/>
              </a:rPr>
              <a:t>“</a:t>
            </a:r>
            <a:r>
              <a:rPr lang="zh-CN" altLang="en-US" sz="2800" b="1" dirty="0">
                <a:solidFill>
                  <a:schemeClr val="tx1"/>
                </a:solidFill>
                <a:latin typeface="楷体" panose="02010609060101010101" charset="-122"/>
                <a:ea typeface="楷体" panose="02010609060101010101" charset="-122"/>
                <a:cs typeface="楷体" panose="02010609060101010101" charset="-122"/>
                <a:sym typeface="+mn-ea"/>
              </a:rPr>
              <a:t>资产阶级的皇帝</a:t>
            </a:r>
            <a:r>
              <a:rPr lang="en-US" altLang="zh-CN" sz="2800" b="1" dirty="0">
                <a:solidFill>
                  <a:schemeClr val="tx1"/>
                </a:solidFill>
                <a:latin typeface="楷体" panose="02010609060101010101" charset="-122"/>
                <a:ea typeface="楷体" panose="02010609060101010101" charset="-122"/>
                <a:cs typeface="楷体" panose="02010609060101010101" charset="-122"/>
                <a:sym typeface="+mn-ea"/>
              </a:rPr>
              <a:t>”</a:t>
            </a:r>
            <a:endParaRPr lang="en-US" altLang="zh-CN" sz="2800" b="1" dirty="0" smtClean="0">
              <a:solidFill>
                <a:schemeClr val="tx1"/>
              </a:solidFill>
              <a:latin typeface="楷体" panose="02010609060101010101" charset="-122"/>
              <a:ea typeface="楷体" panose="02010609060101010101" charset="-122"/>
              <a:cs typeface="楷体" panose="02010609060101010101" charset="-122"/>
              <a:sym typeface="+mn-ea"/>
            </a:endParaRPr>
          </a:p>
        </p:txBody>
      </p:sp>
      <p:sp>
        <p:nvSpPr>
          <p:cNvPr id="4" name="文本框 3"/>
          <p:cNvSpPr txBox="1"/>
          <p:nvPr/>
        </p:nvSpPr>
        <p:spPr>
          <a:xfrm>
            <a:off x="2969260" y="1282700"/>
            <a:ext cx="5164455" cy="491490"/>
          </a:xfrm>
          <a:prstGeom prst="rect">
            <a:avLst/>
          </a:prstGeom>
          <a:noFill/>
        </p:spPr>
        <p:txBody>
          <a:bodyPr wrap="none" rtlCol="0">
            <a:spAutoFit/>
          </a:bodyPr>
          <a:lstStyle/>
          <a:p>
            <a:pPr algn="l"/>
            <a:r>
              <a:rPr lang="zh-CN" altLang="en-US" sz="2600" b="1">
                <a:ln>
                  <a:noFill/>
                </a:ln>
                <a:effectLst/>
                <a:uLnTx/>
                <a:uFillTx/>
                <a:latin typeface="宋体" panose="02010600030101010101" pitchFamily="2" charset="-122"/>
                <a:ea typeface="宋体" panose="02010600030101010101" pitchFamily="2" charset="-122"/>
                <a:sym typeface="+mn-ea"/>
              </a:rPr>
              <a:t>①促进了法国</a:t>
            </a:r>
            <a:r>
              <a:rPr lang="zh-CN" altLang="en-US" sz="2600" b="1">
                <a:ln>
                  <a:noFill/>
                </a:ln>
                <a:solidFill>
                  <a:srgbClr val="C00000"/>
                </a:solidFill>
                <a:effectLst/>
                <a:uLnTx/>
                <a:uFillTx/>
                <a:latin typeface="宋体" panose="02010600030101010101" pitchFamily="2" charset="-122"/>
                <a:ea typeface="宋体" panose="02010600030101010101" pitchFamily="2" charset="-122"/>
                <a:sym typeface="+mn-ea"/>
              </a:rPr>
              <a:t>资本主义经济发展</a:t>
            </a:r>
            <a:r>
              <a:rPr lang="zh-CN" altLang="en-US" sz="2600" b="1">
                <a:ln>
                  <a:noFill/>
                </a:ln>
                <a:effectLst/>
                <a:uLnTx/>
                <a:uFillTx/>
                <a:latin typeface="宋体" panose="02010600030101010101" pitchFamily="2" charset="-122"/>
                <a:ea typeface="宋体" panose="02010600030101010101" pitchFamily="2" charset="-122"/>
                <a:sym typeface="+mn-ea"/>
              </a:rPr>
              <a:t>；</a:t>
            </a:r>
            <a:endPar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
        <p:nvSpPr>
          <p:cNvPr id="7" name="文本框 6"/>
          <p:cNvSpPr txBox="1"/>
          <p:nvPr/>
        </p:nvSpPr>
        <p:spPr>
          <a:xfrm>
            <a:off x="2959735" y="2132330"/>
            <a:ext cx="9070340" cy="530860"/>
          </a:xfrm>
          <a:prstGeom prst="rect">
            <a:avLst/>
          </a:prstGeom>
          <a:noFill/>
        </p:spPr>
        <p:txBody>
          <a:bodyPr wrap="square" rtlCol="0">
            <a:spAutoFit/>
          </a:bodyPr>
          <a:lstStyle/>
          <a:p>
            <a:pPr algn="l" fontAlgn="auto">
              <a:lnSpc>
                <a:spcPct val="110000"/>
              </a:lnSpc>
            </a:pPr>
            <a:r>
              <a:rPr lang="zh-CN" altLang="en-US" sz="2600" b="1">
                <a:ln>
                  <a:noFill/>
                </a:ln>
                <a:effectLst/>
                <a:uLnTx/>
                <a:uFillTx/>
                <a:latin typeface="宋体" panose="02010600030101010101" pitchFamily="2" charset="-122"/>
                <a:ea typeface="宋体" panose="02010600030101010101" pitchFamily="2" charset="-122"/>
                <a:sym typeface="+mn-ea"/>
              </a:rPr>
              <a:t>③沉重</a:t>
            </a:r>
            <a:r>
              <a:rPr lang="zh-CN" altLang="en-US" sz="2600" b="1">
                <a:ln>
                  <a:noFill/>
                </a:ln>
                <a:solidFill>
                  <a:srgbClr val="C00000"/>
                </a:solidFill>
                <a:effectLst/>
                <a:uLnTx/>
                <a:uFillTx/>
                <a:latin typeface="宋体" panose="02010600030101010101" pitchFamily="2" charset="-122"/>
                <a:ea typeface="宋体" panose="02010600030101010101" pitchFamily="2" charset="-122"/>
                <a:sym typeface="+mn-ea"/>
              </a:rPr>
              <a:t>打击</a:t>
            </a:r>
            <a:r>
              <a:rPr lang="zh-CN" altLang="en-US" sz="2600" b="1">
                <a:ln>
                  <a:noFill/>
                </a:ln>
                <a:effectLst/>
                <a:uLnTx/>
                <a:uFillTx/>
                <a:latin typeface="宋体" panose="02010600030101010101" pitchFamily="2" charset="-122"/>
                <a:ea typeface="宋体" panose="02010600030101010101" pitchFamily="2" charset="-122"/>
                <a:sym typeface="+mn-ea"/>
              </a:rPr>
              <a:t>了欧洲其他国家的</a:t>
            </a:r>
            <a:r>
              <a:rPr lang="zh-CN" altLang="en-US" sz="2600" b="1">
                <a:ln>
                  <a:noFill/>
                </a:ln>
                <a:solidFill>
                  <a:srgbClr val="C00000"/>
                </a:solidFill>
                <a:effectLst/>
                <a:uLnTx/>
                <a:uFillTx/>
                <a:latin typeface="宋体" panose="02010600030101010101" pitchFamily="2" charset="-122"/>
                <a:ea typeface="宋体" panose="02010600030101010101" pitchFamily="2" charset="-122"/>
                <a:sym typeface="+mn-ea"/>
              </a:rPr>
              <a:t>封建制度</a:t>
            </a:r>
            <a:r>
              <a:rPr lang="zh-CN" altLang="en-US" sz="2600" b="1">
                <a:ln>
                  <a:noFill/>
                </a:ln>
                <a:effectLst/>
                <a:uLnTx/>
                <a:uFillTx/>
                <a:latin typeface="宋体" panose="02010600030101010101" pitchFamily="2" charset="-122"/>
                <a:ea typeface="宋体" panose="02010600030101010101" pitchFamily="2" charset="-122"/>
                <a:sym typeface="+mn-ea"/>
              </a:rPr>
              <a:t>，</a:t>
            </a:r>
            <a:r>
              <a:rPr lang="zh-CN" altLang="en-US" sz="2600" b="1">
                <a:ln>
                  <a:noFill/>
                </a:ln>
                <a:solidFill>
                  <a:srgbClr val="C00000"/>
                </a:solidFill>
                <a:effectLst/>
                <a:uLnTx/>
                <a:uFillTx/>
                <a:latin typeface="宋体" panose="02010600030101010101" pitchFamily="2" charset="-122"/>
                <a:ea typeface="宋体" panose="02010600030101010101" pitchFamily="2" charset="-122"/>
                <a:sym typeface="+mn-ea"/>
              </a:rPr>
              <a:t>革命原则广泛传播</a:t>
            </a:r>
            <a:r>
              <a:rPr lang="zh-CN" altLang="en-US" sz="2600" b="1">
                <a:ln>
                  <a:noFill/>
                </a:ln>
                <a:effectLst/>
                <a:uLnTx/>
                <a:uFillTx/>
                <a:latin typeface="宋体" panose="02010600030101010101" pitchFamily="2" charset="-122"/>
                <a:ea typeface="宋体" panose="02010600030101010101" pitchFamily="2" charset="-122"/>
                <a:sym typeface="+mn-ea"/>
              </a:rPr>
              <a:t>。</a:t>
            </a:r>
            <a:endParaRPr kumimoji="0" lang="zh-CN" altLang="en-US" sz="2600" b="1" i="0" strike="noStrike" kern="1200" cap="none" spc="0" normalizeH="0" baseline="0" noProof="1">
              <a:ln>
                <a:noFill/>
              </a:ln>
              <a:solidFill>
                <a:schemeClr val="tx1"/>
              </a:solidFill>
              <a:effectLst/>
              <a:uLnTx/>
              <a:uFillTx/>
              <a:latin typeface="宋体" panose="02010600030101010101" pitchFamily="2" charset="-122"/>
              <a:ea typeface="宋体" panose="02010600030101010101" pitchFamily="2" charset="-122"/>
              <a:cs typeface="+mn-cs"/>
              <a:sym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alphaModFix amt="17000"/>
          </a:blip>
          <a:stretch>
            <a:fillRect/>
          </a:stretch>
        </a:blipFill>
        <a:effectLst/>
      </p:bgPr>
    </p:bg>
    <p:spTree>
      <p:nvGrpSpPr>
        <p:cNvPr id="1" name=""/>
        <p:cNvGrpSpPr/>
        <p:nvPr/>
      </p:nvGrpSpPr>
      <p:grpSpPr>
        <a:xfrm>
          <a:off x="0" y="0"/>
          <a:ext cx="0" cy="0"/>
          <a:chOff x="0" y="0"/>
          <a:chExt cx="0" cy="0"/>
        </a:xfrm>
      </p:grpSpPr>
      <p:sp>
        <p:nvSpPr>
          <p:cNvPr id="7" name="文本框 6"/>
          <p:cNvSpPr txBox="1"/>
          <p:nvPr/>
        </p:nvSpPr>
        <p:spPr>
          <a:xfrm>
            <a:off x="2049145" y="2472055"/>
            <a:ext cx="2644775" cy="669290"/>
          </a:xfrm>
          <a:prstGeom prst="rect">
            <a:avLst/>
          </a:prstGeom>
          <a:solidFill>
            <a:schemeClr val="accent5">
              <a:lumMod val="75000"/>
            </a:schemeClr>
          </a:solidFill>
          <a:ln w="3175" cap="flat" cmpd="sng" algn="ctr">
            <a:noFill/>
            <a:prstDash val="solid"/>
            <a:miter lim="800000"/>
          </a:ln>
          <a:effectLst/>
        </p:spPr>
        <p:txBody>
          <a:bodyPr anchor="ctr"/>
          <a:lstStyle>
            <a:defPPr>
              <a:defRPr lang="zh-CN"/>
            </a:defPPr>
            <a:lvl1pPr marR="0" lvl="0" indent="0" algn="ctr" fontAlgn="auto">
              <a:lnSpc>
                <a:spcPct val="100000"/>
              </a:lnSpc>
              <a:spcBef>
                <a:spcPts val="0"/>
              </a:spcBef>
              <a:spcAft>
                <a:spcPts val="0"/>
              </a:spcAft>
              <a:buClrTx/>
              <a:buSzPct val="100000"/>
              <a:buFontTx/>
              <a:buNone/>
              <a:defRPr kumimoji="0" sz="2400" b="0" i="0" u="none" strike="noStrike" kern="0" cap="none" spc="0" normalizeH="0" baseline="0">
                <a:ln>
                  <a:noFill/>
                </a:ln>
                <a:solidFill>
                  <a:srgbClr val="FFFFFF"/>
                </a:solidFill>
                <a:effectLst/>
                <a:uLnTx/>
                <a:uFillTx/>
                <a:latin typeface="Arial" panose="020B0604020202020204"/>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Pct val="100000"/>
              <a:buFontTx/>
              <a:buNone/>
              <a:defRPr/>
            </a:pPr>
            <a:r>
              <a:rPr kumimoji="0" lang="zh-CN" altLang="en-US" sz="3200" b="0" i="0" u="none" strike="noStrike" kern="0" cap="none" spc="0" normalizeH="0" baseline="0" noProof="0" dirty="0">
                <a:ln>
                  <a:noFill/>
                </a:ln>
                <a:solidFill>
                  <a:srgbClr val="FFFFFF"/>
                </a:solidFill>
                <a:effectLst/>
                <a:uLnTx/>
                <a:uFillTx/>
                <a:latin typeface="Arial" panose="020B0604020202020204"/>
                <a:ea typeface="黑体" panose="02010609060101010101" pitchFamily="49" charset="-122"/>
                <a:cs typeface="+mn-cs"/>
              </a:rPr>
              <a:t>资产阶级革命</a:t>
            </a:r>
          </a:p>
        </p:txBody>
      </p:sp>
      <p:sp>
        <p:nvSpPr>
          <p:cNvPr id="8" name="文本框 7"/>
          <p:cNvSpPr txBox="1"/>
          <p:nvPr/>
        </p:nvSpPr>
        <p:spPr>
          <a:xfrm>
            <a:off x="4773295" y="295910"/>
            <a:ext cx="2644775" cy="669290"/>
          </a:xfrm>
          <a:prstGeom prst="rect">
            <a:avLst/>
          </a:prstGeom>
          <a:solidFill>
            <a:schemeClr val="accent5">
              <a:lumMod val="75000"/>
            </a:schemeClr>
          </a:solidFill>
          <a:ln w="3175" cap="flat" cmpd="sng" algn="ctr">
            <a:noFill/>
            <a:prstDash val="solid"/>
            <a:miter lim="800000"/>
          </a:ln>
          <a:effectLst/>
        </p:spPr>
        <p:txBody>
          <a:bodyPr anchor="ctr"/>
          <a:lstStyle>
            <a:defPPr>
              <a:defRPr lang="zh-CN"/>
            </a:defPPr>
            <a:lvl1pPr marR="0" lvl="0" indent="0" algn="ctr" fontAlgn="auto">
              <a:lnSpc>
                <a:spcPct val="100000"/>
              </a:lnSpc>
              <a:spcBef>
                <a:spcPts val="0"/>
              </a:spcBef>
              <a:spcAft>
                <a:spcPts val="0"/>
              </a:spcAft>
              <a:buClrTx/>
              <a:buSzPct val="100000"/>
              <a:buFontTx/>
              <a:buNone/>
              <a:defRPr kumimoji="0" sz="2400" b="0" i="0" u="none" strike="noStrike" kern="0" cap="none" spc="0" normalizeH="0" baseline="0">
                <a:ln>
                  <a:noFill/>
                </a:ln>
                <a:solidFill>
                  <a:srgbClr val="FFFFFF"/>
                </a:solidFill>
                <a:effectLst/>
                <a:uLnTx/>
                <a:uFillTx/>
                <a:latin typeface="Arial" panose="020B0604020202020204"/>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Pct val="100000"/>
              <a:buFontTx/>
              <a:buNone/>
              <a:defRPr/>
            </a:pPr>
            <a:r>
              <a:rPr kumimoji="0" lang="zh-CN" altLang="en-US" sz="3200" b="0" i="0" u="none" strike="noStrike" kern="0" cap="none" spc="0" normalizeH="0" baseline="0" noProof="0" dirty="0">
                <a:ln>
                  <a:noFill/>
                </a:ln>
                <a:solidFill>
                  <a:srgbClr val="FFFFFF"/>
                </a:solidFill>
                <a:effectLst/>
                <a:uLnTx/>
                <a:uFillTx/>
                <a:latin typeface="Arial" panose="020B0604020202020204"/>
                <a:ea typeface="黑体" panose="02010609060101010101" pitchFamily="49" charset="-122"/>
                <a:cs typeface="+mn-cs"/>
              </a:rPr>
              <a:t>启蒙思想</a:t>
            </a:r>
          </a:p>
        </p:txBody>
      </p:sp>
      <p:sp>
        <p:nvSpPr>
          <p:cNvPr id="9" name="右箭头 8"/>
          <p:cNvSpPr/>
          <p:nvPr/>
        </p:nvSpPr>
        <p:spPr>
          <a:xfrm rot="9240000">
            <a:off x="3453765" y="1423035"/>
            <a:ext cx="2515235" cy="523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0" name="文本框 9"/>
          <p:cNvSpPr txBox="1"/>
          <p:nvPr/>
        </p:nvSpPr>
        <p:spPr>
          <a:xfrm>
            <a:off x="2687955" y="1054100"/>
            <a:ext cx="1808480" cy="583565"/>
          </a:xfrm>
          <a:prstGeom prst="rect">
            <a:avLst/>
          </a:prstGeom>
          <a:noFill/>
        </p:spPr>
        <p:txBody>
          <a:bodyPr wrap="none" rtlCol="0">
            <a:spAutoFit/>
          </a:bodyPr>
          <a:lstStyle/>
          <a:p>
            <a:pPr algn="l"/>
            <a:r>
              <a:rPr lang="zh-CN" altLang="en-US" sz="3200" kern="0" noProof="0" dirty="0">
                <a:ln>
                  <a:noFill/>
                </a:ln>
                <a:solidFill>
                  <a:schemeClr val="tx1"/>
                </a:solidFill>
                <a:effectLst/>
                <a:uLnTx/>
                <a:uFillTx/>
                <a:latin typeface="Arial" panose="020B0604020202020204"/>
                <a:ea typeface="黑体" panose="02010609060101010101" pitchFamily="49" charset="-122"/>
                <a:sym typeface="+mn-ea"/>
              </a:rPr>
              <a:t>思想武器</a:t>
            </a:r>
            <a:endParaRPr kumimoji="0" lang="zh-CN" altLang="en-US" sz="3200" b="0" i="0" u="none" strike="noStrike" kern="0" cap="none" spc="0" normalizeH="0" baseline="0" noProof="0" dirty="0">
              <a:ln>
                <a:noFill/>
              </a:ln>
              <a:solidFill>
                <a:schemeClr val="tx1"/>
              </a:solidFill>
              <a:effectLst/>
              <a:uLnTx/>
              <a:uFillTx/>
              <a:latin typeface="Arial" panose="020B0604020202020204"/>
              <a:ea typeface="黑体" panose="02010609060101010101" pitchFamily="49" charset="-122"/>
              <a:cs typeface="+mn-cs"/>
              <a:sym typeface="+mn-ea"/>
            </a:endParaRPr>
          </a:p>
        </p:txBody>
      </p:sp>
      <p:sp>
        <p:nvSpPr>
          <p:cNvPr id="5" name="右箭头 4"/>
          <p:cNvSpPr/>
          <p:nvPr/>
        </p:nvSpPr>
        <p:spPr>
          <a:xfrm rot="1860000">
            <a:off x="5937250" y="1418590"/>
            <a:ext cx="2164080" cy="523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0"/>
          <p:cNvSpPr txBox="1"/>
          <p:nvPr/>
        </p:nvSpPr>
        <p:spPr>
          <a:xfrm>
            <a:off x="7418070" y="1113790"/>
            <a:ext cx="1808480" cy="583565"/>
          </a:xfrm>
          <a:prstGeom prst="rect">
            <a:avLst/>
          </a:prstGeom>
          <a:noFill/>
        </p:spPr>
        <p:txBody>
          <a:bodyPr wrap="none" rtlCol="0">
            <a:spAutoFit/>
          </a:bodyPr>
          <a:lstStyle/>
          <a:p>
            <a:pPr algn="l"/>
            <a:r>
              <a:rPr kumimoji="0" lang="zh-CN" altLang="en-US" sz="3200" b="0" i="0" u="none" strike="noStrike" kern="0" cap="none" spc="0" normalizeH="0" baseline="0" noProof="0" dirty="0">
                <a:ln>
                  <a:noFill/>
                </a:ln>
                <a:solidFill>
                  <a:schemeClr val="tx1"/>
                </a:solidFill>
                <a:effectLst/>
                <a:uLnTx/>
                <a:uFillTx/>
                <a:latin typeface="Arial" panose="020B0604020202020204"/>
                <a:ea typeface="黑体" panose="02010609060101010101" pitchFamily="49" charset="-122"/>
                <a:cs typeface="+mn-cs"/>
                <a:sym typeface="+mn-ea"/>
              </a:rPr>
              <a:t>勾画蓝图</a:t>
            </a:r>
          </a:p>
        </p:txBody>
      </p:sp>
      <p:sp>
        <p:nvSpPr>
          <p:cNvPr id="12" name="右箭头 11"/>
          <p:cNvSpPr/>
          <p:nvPr/>
        </p:nvSpPr>
        <p:spPr>
          <a:xfrm>
            <a:off x="4773295" y="2617470"/>
            <a:ext cx="1743710" cy="523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3" name="文本框 12"/>
          <p:cNvSpPr txBox="1"/>
          <p:nvPr/>
        </p:nvSpPr>
        <p:spPr>
          <a:xfrm>
            <a:off x="1279525" y="3447415"/>
            <a:ext cx="1255395" cy="521970"/>
          </a:xfrm>
          <a:prstGeom prst="rect">
            <a:avLst/>
          </a:prstGeom>
          <a:noFill/>
        </p:spPr>
        <p:txBody>
          <a:bodyPr wrap="none" rtlCol="0">
            <a:spAutoFit/>
          </a:bodyPr>
          <a:lstStyle/>
          <a:p>
            <a:pPr algn="l"/>
            <a:r>
              <a:rPr kumimoji="0" lang="zh-CN" altLang="en-US" sz="2800" b="1" i="0" u="none" strike="noStrike" kern="0" cap="none" spc="0" normalizeH="0" baseline="0" noProof="0" dirty="0">
                <a:ln>
                  <a:noFill/>
                </a:ln>
                <a:solidFill>
                  <a:schemeClr val="tx1"/>
                </a:solidFill>
                <a:effectLst/>
                <a:uLnTx/>
                <a:uFillTx/>
                <a:latin typeface="Arial" panose="020B0604020202020204"/>
                <a:ea typeface="黑体" panose="02010609060101010101" pitchFamily="49" charset="-122"/>
                <a:cs typeface="+mn-cs"/>
                <a:sym typeface="+mn-ea"/>
              </a:rPr>
              <a:t>意义：</a:t>
            </a:r>
          </a:p>
        </p:txBody>
      </p:sp>
      <p:sp>
        <p:nvSpPr>
          <p:cNvPr id="14" name="文本框 13"/>
          <p:cNvSpPr txBox="1"/>
          <p:nvPr/>
        </p:nvSpPr>
        <p:spPr>
          <a:xfrm>
            <a:off x="2277110" y="3447415"/>
            <a:ext cx="4115435" cy="1038860"/>
          </a:xfrm>
          <a:prstGeom prst="rect">
            <a:avLst/>
          </a:prstGeom>
          <a:noFill/>
        </p:spPr>
        <p:txBody>
          <a:bodyPr wrap="none" rtlCol="0">
            <a:spAutoFit/>
          </a:bodyPr>
          <a:lstStyle/>
          <a:p>
            <a:pPr algn="l" fontAlgn="auto">
              <a:lnSpc>
                <a:spcPct val="110000"/>
              </a:lnSpc>
            </a:pPr>
            <a:r>
              <a:rPr kumimoji="0" lang="zh-CN" altLang="en-US" sz="28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sym typeface="+mn-ea"/>
              </a:rPr>
              <a:t>建立起资产阶级统治，</a:t>
            </a:r>
          </a:p>
          <a:p>
            <a:pPr algn="l" fontAlgn="auto">
              <a:lnSpc>
                <a:spcPct val="110000"/>
              </a:lnSpc>
            </a:pPr>
            <a:r>
              <a:rPr kumimoji="0" lang="zh-CN" altLang="en-US" sz="2800" b="1" i="0" u="none" strike="noStrike" kern="0" cap="none" spc="0" normalizeH="0" baseline="0" noProof="0" dirty="0">
                <a:ln>
                  <a:noFill/>
                </a:ln>
                <a:solidFill>
                  <a:srgbClr val="C00000"/>
                </a:solidFill>
                <a:effectLst/>
                <a:uLnTx/>
                <a:uFillTx/>
                <a:latin typeface="宋体" panose="02010600030101010101" pitchFamily="2" charset="-122"/>
                <a:ea typeface="宋体" panose="02010600030101010101" pitchFamily="2" charset="-122"/>
                <a:cs typeface="+mn-cs"/>
                <a:sym typeface="+mn-ea"/>
              </a:rPr>
              <a:t>促进资本主义经济发展。</a:t>
            </a:r>
          </a:p>
        </p:txBody>
      </p:sp>
      <p:grpSp>
        <p:nvGrpSpPr>
          <p:cNvPr id="16" name="组合 15"/>
          <p:cNvGrpSpPr/>
          <p:nvPr/>
        </p:nvGrpSpPr>
        <p:grpSpPr>
          <a:xfrm>
            <a:off x="2534920" y="3072130"/>
            <a:ext cx="9888220" cy="3846830"/>
            <a:chOff x="3992" y="4838"/>
            <a:chExt cx="15572" cy="6058"/>
          </a:xfrm>
        </p:grpSpPr>
        <p:pic>
          <p:nvPicPr>
            <p:cNvPr id="15" name="图片 14"/>
            <p:cNvPicPr>
              <a:picLocks noChangeAspect="1"/>
            </p:cNvPicPr>
            <p:nvPr/>
          </p:nvPicPr>
          <p:blipFill>
            <a:blip r:embed="rId3" cstate="print">
              <a:clrChange>
                <a:clrFrom>
                  <a:srgbClr val="FFFFFF">
                    <a:alpha val="100000"/>
                  </a:srgbClr>
                </a:clrFrom>
                <a:clrTo>
                  <a:srgbClr val="FFFFFF">
                    <a:alpha val="100000"/>
                    <a:alpha val="0"/>
                  </a:srgbClr>
                </a:clrTo>
              </a:clrChange>
            </a:blip>
            <a:stretch>
              <a:fillRect/>
            </a:stretch>
          </p:blipFill>
          <p:spPr>
            <a:xfrm>
              <a:off x="11682" y="4838"/>
              <a:ext cx="7882" cy="6058"/>
            </a:xfrm>
            <a:prstGeom prst="rect">
              <a:avLst/>
            </a:prstGeom>
          </p:spPr>
        </p:pic>
        <p:sp>
          <p:nvSpPr>
            <p:cNvPr id="32" name="文本框 31"/>
            <p:cNvSpPr txBox="1"/>
            <p:nvPr/>
          </p:nvSpPr>
          <p:spPr>
            <a:xfrm>
              <a:off x="3992" y="9821"/>
              <a:ext cx="8616" cy="725"/>
            </a:xfrm>
            <a:prstGeom prst="rect">
              <a:avLst/>
            </a:prstGeom>
            <a:noFill/>
          </p:spPr>
          <p:txBody>
            <a:bodyPr wrap="square" rtlCol="0" anchor="t">
              <a:spAutoFit/>
            </a:bodyPr>
            <a:lstStyle/>
            <a:p>
              <a:pPr algn="r"/>
              <a:r>
                <a:rPr lang="en-US" sz="2400"/>
                <a:t>1787</a:t>
              </a:r>
              <a:r>
                <a:rPr lang="zh-CN" altLang="en-US" sz="2400"/>
                <a:t>年美国宪法签署时的情景</a:t>
              </a:r>
            </a:p>
          </p:txBody>
        </p:sp>
      </p:grpSp>
      <p:sp>
        <p:nvSpPr>
          <p:cNvPr id="4" name="文本框 3"/>
          <p:cNvSpPr txBox="1"/>
          <p:nvPr/>
        </p:nvSpPr>
        <p:spPr>
          <a:xfrm>
            <a:off x="6674485" y="2472055"/>
            <a:ext cx="3473450" cy="669290"/>
          </a:xfrm>
          <a:prstGeom prst="rect">
            <a:avLst/>
          </a:prstGeom>
          <a:solidFill>
            <a:schemeClr val="accent5">
              <a:lumMod val="75000"/>
            </a:schemeClr>
          </a:solidFill>
          <a:ln w="3175" cap="flat" cmpd="sng" algn="ctr">
            <a:noFill/>
            <a:prstDash val="solid"/>
            <a:miter lim="800000"/>
          </a:ln>
          <a:effectLst/>
        </p:spPr>
        <p:txBody>
          <a:bodyPr anchor="ctr"/>
          <a:lstStyle>
            <a:defPPr>
              <a:defRPr lang="zh-CN"/>
            </a:defPPr>
            <a:lvl1pPr marR="0" lvl="0" indent="0" algn="ctr" fontAlgn="auto">
              <a:lnSpc>
                <a:spcPct val="100000"/>
              </a:lnSpc>
              <a:spcBef>
                <a:spcPts val="0"/>
              </a:spcBef>
              <a:spcAft>
                <a:spcPts val="0"/>
              </a:spcAft>
              <a:buClrTx/>
              <a:buSzPct val="100000"/>
              <a:buFontTx/>
              <a:buNone/>
              <a:defRPr kumimoji="0" sz="2400" b="0" i="0" u="none" strike="noStrike" kern="0" cap="none" spc="0" normalizeH="0" baseline="0">
                <a:ln>
                  <a:noFill/>
                </a:ln>
                <a:solidFill>
                  <a:srgbClr val="FFFFFF"/>
                </a:solidFill>
                <a:effectLst/>
                <a:uLnTx/>
                <a:uFillTx/>
                <a:latin typeface="Arial" panose="020B0604020202020204"/>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Pct val="100000"/>
              <a:buFontTx/>
              <a:buNone/>
              <a:defRPr/>
            </a:pPr>
            <a:r>
              <a:rPr kumimoji="0" lang="zh-CN" altLang="en-US" sz="3200" b="0" i="0" u="none" strike="noStrike" kern="0" cap="none" spc="0" normalizeH="0" baseline="0" noProof="0" dirty="0">
                <a:ln>
                  <a:noFill/>
                </a:ln>
                <a:solidFill>
                  <a:srgbClr val="FFFFFF"/>
                </a:solidFill>
                <a:effectLst/>
                <a:uLnTx/>
                <a:uFillTx/>
                <a:latin typeface="Arial" panose="020B0604020202020204"/>
                <a:ea typeface="黑体" panose="02010609060101010101" pitchFamily="49" charset="-122"/>
                <a:cs typeface="+mn-cs"/>
              </a:rPr>
              <a:t>确立资本主义制度</a:t>
            </a:r>
          </a:p>
        </p:txBody>
      </p:sp>
    </p:spTree>
  </p:cSld>
  <p:clrMapOvr>
    <a:masterClrMapping/>
  </p:clrMapOvr>
  <mc:AlternateContent xmlns:mc="http://schemas.openxmlformats.org/markup-compatibility/2006">
    <mc:Choice xmlns:p14="http://schemas.microsoft.com/office/powerpoint/2010/main" xmlns="" Requires="p14">
      <p:transition spd="med" p14:dur="750">
        <p:random/>
      </p:transition>
    </mc:Choice>
    <mc:Fallback>
      <p:transition spd="med">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animBg="1"/>
      <p:bldP spid="14"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REFSHAPE" val="524188260"/>
  <p:tag name="KSO_WM_UNIT_PLACING_PICTURE_USER_VIEWPORT" val="{&quot;height&quot;:3182,&quot;width&quot;:4337}"/>
  <p:tag name="FEATURENAME" val="collage"/>
  <p:tag name="KSO_WM_UNIT_VALUE" val="1567*1463"/>
  <p:tag name="KSO_WM_UNIT_HIGHLIGHT" val="0"/>
  <p:tag name="KSO_WM_UNIT_COMPATIBLE" val="0"/>
  <p:tag name="KSO_WM_UNIT_DIAGRAM_ISNUMVISUAL" val="0"/>
  <p:tag name="KSO_WM_UNIT_DIAGRAM_ISREFERUNIT" val="0"/>
  <p:tag name="KSO_WM_UNIT_TYPE" val="d"/>
  <p:tag name="KSO_WM_UNIT_INDEX" val="1"/>
  <p:tag name="KSO_WM_UNIT_ID" val="diagram20200871_1*d*1"/>
  <p:tag name="KSO_WM_TEMPLATE_CATEGORY" val="diagram"/>
  <p:tag name="KSO_WM_TEMPLATE_INDEX" val="20200871"/>
  <p:tag name="KSO_WM_UNIT_LAYERLEVEL" val="1"/>
  <p:tag name="KSO_WM_TAG_VERSION" val="1.0"/>
  <p:tag name="KSO_WM_BEAUTIFY_FLAG" val="#wm#"/>
  <p:tag name="KSO_WM_UNIT_PLACING_PICTURE_INFO" val="{&quot;code&quot;:&quot;Ab&quot;,&quot;full_picture&quot;:true,&quot;last_crop_picture&quot;:&quot;1-1&quot;,&quot;last_full_picture&quot;:&quot;Ab&quot;,&quot;margin&quot;:{&quot;left&quot;:25.456896153616981,&quot;right&quot;:27.406234183273227},&quot;scheme&quot;:&quot;3-0&quot;,&quot;spacing&quot;:5}"/>
  <p:tag name="KSO_WM_UNIT_BLOCK" val="0"/>
  <p:tag name="KSO_WM_UNIT_SUPPORT_UNIT_TYPE" val="[&quot;all&quot;]"/>
  <p:tag name="KSO_WM_UNIT_PLACING_PICTURE" val="190013.979"/>
  <p:tag name="KSO_WM_UNIT_PLACING_PICTURE_USER_VIEWPORT_SMARTMENU" val="{&quot;height&quot;:2425.8102774197146,&quot;width&quot;:3355.6923590845663}"/>
  <p:tag name="KSO_WM_UNIT_PLACING_PICTURE_USER_RELATIVERECTANGLE_SMARTMENU" val="{&quot;bottom&quot;:0,&quot;left&quot;:0,&quot;right&quot;:0,&quot;top&quot;:0}"/>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85080"/>
  <p:tag name="KSO_WM_UNIT_ID" val="custom20185080_23*i*3"/>
  <p:tag name="KSO_WM_UNIT_INDEX" val="3"/>
  <p:tag name="KSO_WM_UNIT_TYPE" val="i"/>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85080"/>
  <p:tag name="KSO_WM_UNIT_ID" val="custom20185080_23*i*3"/>
  <p:tag name="KSO_WM_UNIT_INDEX" val="3"/>
  <p:tag name="KSO_WM_UNIT_TYPE" val="i"/>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2a9b5b14-4be0-4c20-a694-f36043a26ce3}"/>
  <p:tag name="TABLE_COLORIDX" val="l"/>
  <p:tag name="TABLE_EMPHASIZE_COLOR" val="6579300"/>
  <p:tag name="TABLE_ONEKEY_SKIN_IDX" val="0"/>
  <p:tag name="TABLE_RECT" val="120.324*72.0384*394.65*275.6"/>
  <p:tag name="TABLE_SKINIDX" val="-1"/>
  <p:tag name="TABLE_ENDDRAG_ORIGIN_RECT" val="934*407"/>
  <p:tag name="TABLE_ENDDRAG_RECT" val="11*58*934*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317.0015748031492,&quot;width&quot;:9916.7653543307079}"/>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9146"/>
  <p:tag name="KSO_WM_UNIT_TYPE" val="d"/>
  <p:tag name="KSO_WM_UNIT_INDEX" val="3"/>
  <p:tag name="KSO_WM_UNIT_ID" val="diagram20189146_1*d*3"/>
  <p:tag name="KSO_WM_UNIT_LAYERLEVEL" val="1"/>
  <p:tag name="KSO_WM_UNIT_VALUE" val="1178*631"/>
  <p:tag name="KSO_WM_UNIT_HIGHLIGHT" val="0"/>
  <p:tag name="KSO_WM_UNIT_COMPATIBLE" val="0"/>
  <p:tag name="KSO_WM_BEAUTIFY_FLAG" val="#wm#"/>
  <p:tag name="KSO_WM_TAG_VERSION" val="1.0"/>
  <p:tag name="KSO_WM_UNIT_DIAGRAM_ISNUMVISUAL" val="0"/>
  <p:tag name="KSO_WM_UNIT_DIAGRAM_ISREFERUNIT" val="0"/>
  <p:tag name="KSO_WM_UNIT_SUPPORT_UNIT_TYPE" val="[&quot;d&quot;]"/>
  <p:tag name="REFSHAPE" val="498341756"/>
  <p:tag name="KSO_WM_UNIT_PICTURE_CLIP_FLAG" val="0"/>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50,&quot;width&quot;:16200}"/>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476a98f6-f00b-479b-86f3-b74e0eca216a}"/>
  <p:tag name="TABLE_ENDDRAG_ORIGIN_RECT" val="924*187"/>
  <p:tag name="TABLE_ENDDRAG_RECT" val="6*71*924*187"/>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476a98f6-f00b-479b-86f3-b74e0eca216a}"/>
  <p:tag name="TABLE_ENDDRAG_ORIGIN_RECT" val="924*187"/>
  <p:tag name="TABLE_ENDDRAG_RECT" val="6*71*924*187"/>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476a98f6-f00b-479b-86f3-b74e0eca216a}"/>
  <p:tag name="TABLE_ENDDRAG_ORIGIN_RECT" val="924*186"/>
  <p:tag name="TABLE_ENDDRAG_RECT" val="14*67*924*186"/>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476a98f6-f00b-479b-86f3-b74e0eca216a}"/>
  <p:tag name="TABLE_ENDDRAG_ORIGIN_RECT" val="924*187"/>
  <p:tag name="TABLE_ENDDRAG_RECT" val="6*71*924*187"/>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185080"/>
  <p:tag name="KSO_WM_UNIT_ID" val="custom20185080_23*i*3"/>
  <p:tag name="KSO_WM_UNIT_INDEX" val="3"/>
  <p:tag name="KSO_WM_UNIT_TYPE" val="i"/>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4171</Words>
  <Application>Microsoft Office PowerPoint</Application>
  <PresentationFormat>自定义</PresentationFormat>
  <Paragraphs>372</Paragraphs>
  <Slides>24</Slides>
  <Notes>1</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24</vt:i4>
      </vt:variant>
    </vt:vector>
  </HeadingPairs>
  <TitlesOfParts>
    <vt:vector size="40" baseType="lpstr">
      <vt:lpstr>Arial</vt:lpstr>
      <vt:lpstr>宋体</vt:lpstr>
      <vt:lpstr>Calibri</vt:lpstr>
      <vt:lpstr>微软雅黑</vt:lpstr>
      <vt:lpstr>汉仪书魂体简</vt:lpstr>
      <vt:lpstr>方正粗黑宋简体</vt:lpstr>
      <vt:lpstr>黑体</vt:lpstr>
      <vt:lpstr>Wingdings</vt:lpstr>
      <vt:lpstr>楷体</vt:lpstr>
      <vt:lpstr>方正清刻本悦宋简体</vt:lpstr>
      <vt:lpstr>华文楷体</vt:lpstr>
      <vt:lpstr>Courier New</vt:lpstr>
      <vt:lpstr>微软雅黑 Light</vt:lpstr>
      <vt:lpstr>等线</vt:lpstr>
      <vt:lpstr>方正小标宋_GBK</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
  <cp:lastModifiedBy>Administrator</cp:lastModifiedBy>
  <cp:revision>28</cp:revision>
  <dcterms:created xsi:type="dcterms:W3CDTF">2021-02-20T03:25:00Z</dcterms:created>
  <dcterms:modified xsi:type="dcterms:W3CDTF">2022-03-10T11:27:19Z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KSOSaveFontToCloudKey">
    <vt:lpwstr>0_btnclosed</vt:lpwstr>
  </property>
</Properties>
</file>