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media/image1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16" r:id="rId3"/>
    <p:sldId id="261" r:id="rId4"/>
    <p:sldId id="262" r:id="rId5"/>
    <p:sldId id="256" r:id="rId6"/>
    <p:sldId id="263" r:id="rId7"/>
    <p:sldId id="257" r:id="rId8"/>
    <p:sldId id="258" r:id="rId9"/>
    <p:sldId id="259" r:id="rId10"/>
    <p:sldId id="264" r:id="rId11"/>
    <p:sldId id="265" r:id="rId12"/>
    <p:sldId id="266" r:id="rId13"/>
    <p:sldId id="268" r:id="rId14"/>
    <p:sldId id="271" r:id="rId15"/>
    <p:sldId id="272" r:id="rId16"/>
    <p:sldId id="273" r:id="rId17"/>
    <p:sldId id="275" r:id="rId18"/>
    <p:sldId id="274" r:id="rId19"/>
    <p:sldId id="279" r:id="rId20"/>
    <p:sldId id="282" r:id="rId21"/>
    <p:sldId id="276" r:id="rId22"/>
    <p:sldId id="283" r:id="rId23"/>
    <p:sldId id="294" r:id="rId24"/>
    <p:sldId id="353" r:id="rId25"/>
    <p:sldId id="354" r:id="rId26"/>
    <p:sldId id="318" r:id="rId27"/>
    <p:sldId id="299" r:id="rId28"/>
    <p:sldId id="298" r:id="rId30"/>
    <p:sldId id="319" r:id="rId31"/>
    <p:sldId id="301" r:id="rId32"/>
    <p:sldId id="302" r:id="rId33"/>
    <p:sldId id="303" r:id="rId34"/>
    <p:sldId id="315" r:id="rId35"/>
    <p:sldId id="312" r:id="rId36"/>
    <p:sldId id="297" r:id="rId37"/>
    <p:sldId id="311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0" clrIdx="0"/>
  <p:cmAuthor id="7" name="1206988966@qq.com" initials="1" lastIdx="0" clrIdx="2"/>
  <p:cmAuthor id="1" name="新课标第一网" initials="新" lastIdx="0" clrIdx="0"/>
  <p:cmAuthor id="8" name="姜伟光" initials="姜" lastIdx="0" clrIdx="0"/>
  <p:cmAuthor id="2" name="weihua" initials="w" lastIdx="0" clrIdx="1"/>
  <p:cmAuthor id="9" name="dongyu" initials="" lastIdx="0" clrIdx="8"/>
  <p:cmAuthor id="3" name="lenovo" initials="l" lastIdx="0" clrIdx="0"/>
  <p:cmAuthor id="10" name="Microsoft" initials="M" lastIdx="0" clrIdx="9"/>
  <p:cmAuthor id="4" name="作者" initials="A" lastIdx="0" clrIdx="3"/>
  <p:cmAuthor id="11" name="86137" initials="8" lastIdx="0" clrIdx="10"/>
  <p:cmAuthor id="5" name="宋洁然" initials="宋" lastIdx="0" clrIdx="1"/>
  <p:cmAuthor id="6" name="ming qiu" initials="m" lastIdx="0" clrIdx="1"/>
  <p:cmAuthor id="12" name="孙红亮" initials="孙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457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石油</c:v>
                </c:pt>
                <c:pt idx="1">
                  <c:v>化工</c:v>
                </c:pt>
                <c:pt idx="2">
                  <c:v>电力</c:v>
                </c:pt>
                <c:pt idx="3">
                  <c:v>铁路</c:v>
                </c:pt>
                <c:pt idx="4">
                  <c:v>冶金</c:v>
                </c:pt>
                <c:pt idx="5">
                  <c:v>船舶与航天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92</c:v>
                </c:pt>
                <c:pt idx="1">
                  <c:v>70</c:v>
                </c:pt>
                <c:pt idx="2">
                  <c:v>91</c:v>
                </c:pt>
                <c:pt idx="3">
                  <c:v>83</c:v>
                </c:pt>
                <c:pt idx="4">
                  <c:v>65</c:v>
                </c:pt>
                <c:pt idx="5">
                  <c:v>85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石油</c:v>
                </c:pt>
                <c:pt idx="1">
                  <c:v>化工</c:v>
                </c:pt>
                <c:pt idx="2">
                  <c:v>电力</c:v>
                </c:pt>
                <c:pt idx="3">
                  <c:v>铁路</c:v>
                </c:pt>
                <c:pt idx="4">
                  <c:v>冶金</c:v>
                </c:pt>
                <c:pt idx="5">
                  <c:v>船舶与航天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7400527"/>
        <c:axId val="1537408847"/>
      </c:barChart>
      <c:catAx>
        <c:axId val="153740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pPr>
          </a:p>
        </c:txPr>
        <c:crossAx val="1537408847"/>
        <c:crosses val="autoZero"/>
        <c:auto val="0"/>
        <c:lblAlgn val="ctr"/>
        <c:lblOffset val="100"/>
        <c:noMultiLvlLbl val="0"/>
      </c:catAx>
      <c:valAx>
        <c:axId val="1537408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pPr>
          </a:p>
        </c:txPr>
        <c:crossAx val="1537400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56.xml"/><Relationship Id="rId5" Type="http://schemas.openxmlformats.org/officeDocument/2006/relationships/tags" Target="../tags/tag455.xml"/><Relationship Id="rId4" Type="http://schemas.openxmlformats.org/officeDocument/2006/relationships/tags" Target="../tags/tag454.xml"/><Relationship Id="rId3" Type="http://schemas.openxmlformats.org/officeDocument/2006/relationships/tags" Target="../tags/tag453.xml"/><Relationship Id="rId2" Type="http://schemas.openxmlformats.org/officeDocument/2006/relationships/tags" Target="../tags/tag452.xml"/><Relationship Id="rId1" Type="http://schemas.openxmlformats.org/officeDocument/2006/relationships/tags" Target="../tags/tag45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54275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4276" name="灯片编号占位符 3"/>
          <p:cNvSpPr txBox="1"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73CA2522-162C-4B1E-B2C7-576ADD21D26F}" type="slidenum">
              <a:rPr lang="en-US" altLang="zh-CN" sz="1200"/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1.jpeg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本讲内容&amp;金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26999"/>
                </a:schemeClr>
              </a:gs>
              <a:gs pos="100000">
                <a:schemeClr val="bg1">
                  <a:alpha val="46999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00">
              <a:solidFill>
                <a:srgbClr val="FFFFFF"/>
              </a:solidFill>
            </a:endParaRPr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83EBDF0-0980-4E04-9732-4DF8D4DD0C14}" type="slidenum">
              <a:rPr lang="zh-CN" altLang="en-US"/>
            </a:fld>
            <a:endParaRPr lang="zh-CN" altLang="en-US"/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1"/>
            <p:custDataLst>
              <p:tags r:id="rId6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2.png"/><Relationship Id="rId20" Type="http://schemas.openxmlformats.org/officeDocument/2006/relationships/tags" Target="../tags/tag6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3.jpeg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7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02.xml"/><Relationship Id="rId1" Type="http://schemas.openxmlformats.org/officeDocument/2006/relationships/tags" Target="../tags/tag19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slide" Target="slide13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tags" Target="../tags/tag219.xml"/><Relationship Id="rId3" Type="http://schemas.openxmlformats.org/officeDocument/2006/relationships/slide" Target="slide12.xml"/><Relationship Id="rId2" Type="http://schemas.openxmlformats.org/officeDocument/2006/relationships/tags" Target="../tags/tag218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3.xml"/><Relationship Id="rId4" Type="http://schemas.openxmlformats.org/officeDocument/2006/relationships/image" Target="../media/image15.png"/><Relationship Id="rId3" Type="http://schemas.openxmlformats.org/officeDocument/2006/relationships/tags" Target="../tags/tag22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3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6.jpeg"/><Relationship Id="rId12" Type="http://schemas.openxmlformats.org/officeDocument/2006/relationships/tags" Target="../tags/tag251.xml"/><Relationship Id="rId11" Type="http://schemas.openxmlformats.org/officeDocument/2006/relationships/tags" Target="../tags/tag250.xml"/><Relationship Id="rId10" Type="http://schemas.openxmlformats.org/officeDocument/2006/relationships/tags" Target="../tags/tag249.xml"/><Relationship Id="rId1" Type="http://schemas.openxmlformats.org/officeDocument/2006/relationships/tags" Target="../tags/tag24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tags" Target="../tags/tag25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285.xml"/><Relationship Id="rId23" Type="http://schemas.openxmlformats.org/officeDocument/2006/relationships/tags" Target="../tags/tag284.xml"/><Relationship Id="rId22" Type="http://schemas.openxmlformats.org/officeDocument/2006/relationships/tags" Target="../tags/tag283.xml"/><Relationship Id="rId21" Type="http://schemas.openxmlformats.org/officeDocument/2006/relationships/tags" Target="../tags/tag282.xml"/><Relationship Id="rId20" Type="http://schemas.openxmlformats.org/officeDocument/2006/relationships/image" Target="../media/image17.jpeg"/><Relationship Id="rId2" Type="http://schemas.openxmlformats.org/officeDocument/2006/relationships/tags" Target="../tags/tag264.xml"/><Relationship Id="rId19" Type="http://schemas.openxmlformats.org/officeDocument/2006/relationships/tags" Target="../tags/tag281.xml"/><Relationship Id="rId18" Type="http://schemas.openxmlformats.org/officeDocument/2006/relationships/tags" Target="../tags/tag280.xml"/><Relationship Id="rId17" Type="http://schemas.openxmlformats.org/officeDocument/2006/relationships/tags" Target="../tags/tag279.xml"/><Relationship Id="rId16" Type="http://schemas.openxmlformats.org/officeDocument/2006/relationships/tags" Target="../tags/tag278.xml"/><Relationship Id="rId15" Type="http://schemas.openxmlformats.org/officeDocument/2006/relationships/tags" Target="../tags/tag277.xml"/><Relationship Id="rId14" Type="http://schemas.openxmlformats.org/officeDocument/2006/relationships/tags" Target="../tags/tag276.xml"/><Relationship Id="rId13" Type="http://schemas.openxmlformats.org/officeDocument/2006/relationships/tags" Target="../tags/tag275.xml"/><Relationship Id="rId12" Type="http://schemas.openxmlformats.org/officeDocument/2006/relationships/tags" Target="../tags/tag274.xml"/><Relationship Id="rId11" Type="http://schemas.openxmlformats.org/officeDocument/2006/relationships/tags" Target="../tags/tag273.xml"/><Relationship Id="rId10" Type="http://schemas.openxmlformats.org/officeDocument/2006/relationships/tags" Target="../tags/tag272.xml"/><Relationship Id="rId1" Type="http://schemas.openxmlformats.org/officeDocument/2006/relationships/tags" Target="../tags/tag26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110.xml"/><Relationship Id="rId3" Type="http://schemas.openxmlformats.org/officeDocument/2006/relationships/tags" Target="../tags/tag83.xml"/><Relationship Id="rId29" Type="http://schemas.openxmlformats.org/officeDocument/2006/relationships/tags" Target="../tags/tag109.xml"/><Relationship Id="rId28" Type="http://schemas.openxmlformats.org/officeDocument/2006/relationships/tags" Target="../tags/tag108.xml"/><Relationship Id="rId27" Type="http://schemas.openxmlformats.org/officeDocument/2006/relationships/tags" Target="../tags/tag107.xml"/><Relationship Id="rId26" Type="http://schemas.openxmlformats.org/officeDocument/2006/relationships/tags" Target="../tags/tag106.xml"/><Relationship Id="rId25" Type="http://schemas.openxmlformats.org/officeDocument/2006/relationships/tags" Target="../tags/tag105.xml"/><Relationship Id="rId24" Type="http://schemas.openxmlformats.org/officeDocument/2006/relationships/tags" Target="../tags/tag104.xml"/><Relationship Id="rId23" Type="http://schemas.openxmlformats.org/officeDocument/2006/relationships/tags" Target="../tags/tag103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tags" Target="../tags/tag82.xml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tags" Target="../tags/tag293.xml"/><Relationship Id="rId7" Type="http://schemas.openxmlformats.org/officeDocument/2006/relationships/tags" Target="../tags/tag292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8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06.xml"/><Relationship Id="rId13" Type="http://schemas.openxmlformats.org/officeDocument/2006/relationships/tags" Target="../tags/tag305.xml"/><Relationship Id="rId12" Type="http://schemas.openxmlformats.org/officeDocument/2006/relationships/image" Target="../media/image19.png"/><Relationship Id="rId11" Type="http://schemas.openxmlformats.org/officeDocument/2006/relationships/tags" Target="../tags/tag304.xml"/><Relationship Id="rId10" Type="http://schemas.openxmlformats.org/officeDocument/2006/relationships/tags" Target="../tags/tag303.xml"/><Relationship Id="rId1" Type="http://schemas.openxmlformats.org/officeDocument/2006/relationships/tags" Target="../tags/tag29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6.jpeg"/><Relationship Id="rId13" Type="http://schemas.openxmlformats.org/officeDocument/2006/relationships/tags" Target="../tags/tag319.xml"/><Relationship Id="rId12" Type="http://schemas.openxmlformats.org/officeDocument/2006/relationships/tags" Target="../tags/tag318.xml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tags" Target="../tags/tag30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image" Target="../media/image20.png"/><Relationship Id="rId1" Type="http://schemas.openxmlformats.org/officeDocument/2006/relationships/tags" Target="../tags/tag32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tags" Target="../tags/tag333.xml"/><Relationship Id="rId7" Type="http://schemas.openxmlformats.org/officeDocument/2006/relationships/tags" Target="../tags/tag332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image" Target="../media/image10.png"/><Relationship Id="rId3" Type="http://schemas.openxmlformats.org/officeDocument/2006/relationships/tags" Target="../tags/tag329.xml"/><Relationship Id="rId24" Type="http://schemas.openxmlformats.org/officeDocument/2006/relationships/slideLayout" Target="../slideLayouts/slideLayout12.xml"/><Relationship Id="rId23" Type="http://schemas.openxmlformats.org/officeDocument/2006/relationships/tags" Target="../tags/tag348.xml"/><Relationship Id="rId22" Type="http://schemas.openxmlformats.org/officeDocument/2006/relationships/tags" Target="../tags/tag347.xml"/><Relationship Id="rId21" Type="http://schemas.openxmlformats.org/officeDocument/2006/relationships/tags" Target="../tags/tag346.xml"/><Relationship Id="rId20" Type="http://schemas.openxmlformats.org/officeDocument/2006/relationships/tags" Target="../tags/tag345.xml"/><Relationship Id="rId2" Type="http://schemas.openxmlformats.org/officeDocument/2006/relationships/tags" Target="../tags/tag328.xml"/><Relationship Id="rId19" Type="http://schemas.openxmlformats.org/officeDocument/2006/relationships/tags" Target="../tags/tag344.xml"/><Relationship Id="rId18" Type="http://schemas.openxmlformats.org/officeDocument/2006/relationships/tags" Target="../tags/tag343.xml"/><Relationship Id="rId17" Type="http://schemas.openxmlformats.org/officeDocument/2006/relationships/tags" Target="../tags/tag342.xml"/><Relationship Id="rId16" Type="http://schemas.openxmlformats.org/officeDocument/2006/relationships/tags" Target="../tags/tag341.xml"/><Relationship Id="rId15" Type="http://schemas.openxmlformats.org/officeDocument/2006/relationships/tags" Target="../tags/tag340.xml"/><Relationship Id="rId14" Type="http://schemas.openxmlformats.org/officeDocument/2006/relationships/tags" Target="../tags/tag339.xml"/><Relationship Id="rId13" Type="http://schemas.openxmlformats.org/officeDocument/2006/relationships/tags" Target="../tags/tag338.xml"/><Relationship Id="rId12" Type="http://schemas.openxmlformats.org/officeDocument/2006/relationships/tags" Target="../tags/tag337.xml"/><Relationship Id="rId11" Type="http://schemas.openxmlformats.org/officeDocument/2006/relationships/tags" Target="../tags/tag336.xml"/><Relationship Id="rId10" Type="http://schemas.openxmlformats.org/officeDocument/2006/relationships/tags" Target="../tags/tag335.xml"/><Relationship Id="rId1" Type="http://schemas.openxmlformats.org/officeDocument/2006/relationships/tags" Target="../tags/tag32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353.xml"/><Relationship Id="rId7" Type="http://schemas.openxmlformats.org/officeDocument/2006/relationships/image" Target="../media/image23.png"/><Relationship Id="rId6" Type="http://schemas.openxmlformats.org/officeDocument/2006/relationships/tags" Target="../tags/tag352.xml"/><Relationship Id="rId5" Type="http://schemas.openxmlformats.org/officeDocument/2006/relationships/image" Target="../media/image22.png"/><Relationship Id="rId4" Type="http://schemas.openxmlformats.org/officeDocument/2006/relationships/tags" Target="../tags/tag351.xml"/><Relationship Id="rId3" Type="http://schemas.openxmlformats.org/officeDocument/2006/relationships/image" Target="../media/image21.png"/><Relationship Id="rId2" Type="http://schemas.openxmlformats.org/officeDocument/2006/relationships/tags" Target="../tags/tag350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360.xml"/><Relationship Id="rId15" Type="http://schemas.openxmlformats.org/officeDocument/2006/relationships/tags" Target="../tags/tag359.xml"/><Relationship Id="rId14" Type="http://schemas.openxmlformats.org/officeDocument/2006/relationships/tags" Target="../tags/tag358.xml"/><Relationship Id="rId13" Type="http://schemas.openxmlformats.org/officeDocument/2006/relationships/tags" Target="../tags/tag357.xml"/><Relationship Id="rId12" Type="http://schemas.openxmlformats.org/officeDocument/2006/relationships/tags" Target="../tags/tag356.xml"/><Relationship Id="rId11" Type="http://schemas.openxmlformats.org/officeDocument/2006/relationships/tags" Target="../tags/tag355.xml"/><Relationship Id="rId10" Type="http://schemas.openxmlformats.org/officeDocument/2006/relationships/tags" Target="../tags/tag354.xml"/><Relationship Id="rId1" Type="http://schemas.openxmlformats.org/officeDocument/2006/relationships/tags" Target="../tags/tag34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69.xml"/><Relationship Id="rId8" Type="http://schemas.openxmlformats.org/officeDocument/2006/relationships/tags" Target="../tags/tag368.xml"/><Relationship Id="rId7" Type="http://schemas.openxmlformats.org/officeDocument/2006/relationships/tags" Target="../tags/tag367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6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tags" Target="../tags/tag380.xml"/><Relationship Id="rId7" Type="http://schemas.openxmlformats.org/officeDocument/2006/relationships/tags" Target="../tags/tag379.xml"/><Relationship Id="rId6" Type="http://schemas.openxmlformats.org/officeDocument/2006/relationships/tags" Target="../tags/tag378.xml"/><Relationship Id="rId5" Type="http://schemas.openxmlformats.org/officeDocument/2006/relationships/tags" Target="../tags/tag377.xml"/><Relationship Id="rId4" Type="http://schemas.openxmlformats.org/officeDocument/2006/relationships/tags" Target="../tags/tag376.xml"/><Relationship Id="rId3" Type="http://schemas.openxmlformats.org/officeDocument/2006/relationships/tags" Target="../tags/tag375.xml"/><Relationship Id="rId2" Type="http://schemas.openxmlformats.org/officeDocument/2006/relationships/tags" Target="../tags/tag37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83.xml"/><Relationship Id="rId10" Type="http://schemas.openxmlformats.org/officeDocument/2006/relationships/tags" Target="../tags/tag382.xml"/><Relationship Id="rId1" Type="http://schemas.openxmlformats.org/officeDocument/2006/relationships/tags" Target="../tags/tag37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391.xml"/><Relationship Id="rId7" Type="http://schemas.openxmlformats.org/officeDocument/2006/relationships/tags" Target="../tags/tag390.xml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openxmlformats.org/officeDocument/2006/relationships/tags" Target="../tags/tag392.xml"/><Relationship Id="rId1" Type="http://schemas.openxmlformats.org/officeDocument/2006/relationships/tags" Target="../tags/tag384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4.xml"/><Relationship Id="rId4" Type="http://schemas.openxmlformats.org/officeDocument/2006/relationships/image" Target="../media/image26.png"/><Relationship Id="rId3" Type="http://schemas.openxmlformats.org/officeDocument/2006/relationships/tags" Target="../tags/tag393.xml"/><Relationship Id="rId2" Type="http://schemas.microsoft.com/office/2007/relationships/media" Target="file:///I:\1.1\&#21326;&#20026;.mp4" TargetMode="External"/><Relationship Id="rId1" Type="http://schemas.openxmlformats.org/officeDocument/2006/relationships/video" Target="file:///I:\1.1\&#21326;&#20026;.mp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3.jpe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image" Target="../media/image27.png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95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409.xml"/><Relationship Id="rId7" Type="http://schemas.openxmlformats.org/officeDocument/2006/relationships/image" Target="../media/image28.jpeg"/><Relationship Id="rId6" Type="http://schemas.openxmlformats.org/officeDocument/2006/relationships/tags" Target="../tags/tag408.xml"/><Relationship Id="rId5" Type="http://schemas.openxmlformats.org/officeDocument/2006/relationships/tags" Target="../tags/tag407.xml"/><Relationship Id="rId4" Type="http://schemas.openxmlformats.org/officeDocument/2006/relationships/tags" Target="../tags/tag406.xml"/><Relationship Id="rId3" Type="http://schemas.openxmlformats.org/officeDocument/2006/relationships/tags" Target="../tags/tag405.xml"/><Relationship Id="rId2" Type="http://schemas.openxmlformats.org/officeDocument/2006/relationships/tags" Target="../tags/tag40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410.xml"/><Relationship Id="rId1" Type="http://schemas.openxmlformats.org/officeDocument/2006/relationships/tags" Target="../tags/tag40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2.xml"/><Relationship Id="rId1" Type="http://schemas.openxmlformats.org/officeDocument/2006/relationships/tags" Target="../tags/tag411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tags" Target="../tags/tag413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423.xml"/><Relationship Id="rId8" Type="http://schemas.openxmlformats.org/officeDocument/2006/relationships/tags" Target="../tags/tag422.xml"/><Relationship Id="rId7" Type="http://schemas.openxmlformats.org/officeDocument/2006/relationships/tags" Target="../tags/tag421.xml"/><Relationship Id="rId6" Type="http://schemas.openxmlformats.org/officeDocument/2006/relationships/tags" Target="../tags/tag420.xml"/><Relationship Id="rId5" Type="http://schemas.openxmlformats.org/officeDocument/2006/relationships/tags" Target="../tags/tag419.xml"/><Relationship Id="rId4" Type="http://schemas.openxmlformats.org/officeDocument/2006/relationships/image" Target="../media/image10.png"/><Relationship Id="rId3" Type="http://schemas.openxmlformats.org/officeDocument/2006/relationships/tags" Target="../tags/tag418.xml"/><Relationship Id="rId24" Type="http://schemas.openxmlformats.org/officeDocument/2006/relationships/slideLayout" Target="../slideLayouts/slideLayout12.xml"/><Relationship Id="rId23" Type="http://schemas.openxmlformats.org/officeDocument/2006/relationships/tags" Target="../tags/tag437.xml"/><Relationship Id="rId22" Type="http://schemas.openxmlformats.org/officeDocument/2006/relationships/tags" Target="../tags/tag436.xml"/><Relationship Id="rId21" Type="http://schemas.openxmlformats.org/officeDocument/2006/relationships/tags" Target="../tags/tag435.xml"/><Relationship Id="rId20" Type="http://schemas.openxmlformats.org/officeDocument/2006/relationships/tags" Target="../tags/tag434.xml"/><Relationship Id="rId2" Type="http://schemas.openxmlformats.org/officeDocument/2006/relationships/tags" Target="../tags/tag417.xml"/><Relationship Id="rId19" Type="http://schemas.openxmlformats.org/officeDocument/2006/relationships/tags" Target="../tags/tag433.xml"/><Relationship Id="rId18" Type="http://schemas.openxmlformats.org/officeDocument/2006/relationships/tags" Target="../tags/tag432.xml"/><Relationship Id="rId17" Type="http://schemas.openxmlformats.org/officeDocument/2006/relationships/tags" Target="../tags/tag431.xml"/><Relationship Id="rId16" Type="http://schemas.openxmlformats.org/officeDocument/2006/relationships/tags" Target="../tags/tag430.xml"/><Relationship Id="rId15" Type="http://schemas.openxmlformats.org/officeDocument/2006/relationships/tags" Target="../tags/tag429.xml"/><Relationship Id="rId14" Type="http://schemas.openxmlformats.org/officeDocument/2006/relationships/tags" Target="../tags/tag428.xml"/><Relationship Id="rId13" Type="http://schemas.openxmlformats.org/officeDocument/2006/relationships/tags" Target="../tags/tag427.xml"/><Relationship Id="rId12" Type="http://schemas.openxmlformats.org/officeDocument/2006/relationships/tags" Target="../tags/tag426.xml"/><Relationship Id="rId11" Type="http://schemas.openxmlformats.org/officeDocument/2006/relationships/tags" Target="../tags/tag425.xml"/><Relationship Id="rId10" Type="http://schemas.openxmlformats.org/officeDocument/2006/relationships/tags" Target="../tags/tag424.xml"/><Relationship Id="rId1" Type="http://schemas.openxmlformats.org/officeDocument/2006/relationships/tags" Target="../tags/tag416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445.xml"/><Relationship Id="rId8" Type="http://schemas.openxmlformats.org/officeDocument/2006/relationships/tags" Target="../tags/tag444.xml"/><Relationship Id="rId7" Type="http://schemas.openxmlformats.org/officeDocument/2006/relationships/tags" Target="../tags/tag443.xml"/><Relationship Id="rId6" Type="http://schemas.openxmlformats.org/officeDocument/2006/relationships/tags" Target="../tags/tag442.xml"/><Relationship Id="rId5" Type="http://schemas.openxmlformats.org/officeDocument/2006/relationships/tags" Target="../tags/tag441.xml"/><Relationship Id="rId4" Type="http://schemas.openxmlformats.org/officeDocument/2006/relationships/image" Target="../media/image10.png"/><Relationship Id="rId3" Type="http://schemas.openxmlformats.org/officeDocument/2006/relationships/tags" Target="../tags/tag440.xml"/><Relationship Id="rId2" Type="http://schemas.openxmlformats.org/officeDocument/2006/relationships/tags" Target="../tags/tag439.xml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30.png"/><Relationship Id="rId14" Type="http://schemas.openxmlformats.org/officeDocument/2006/relationships/tags" Target="../tags/tag450.xml"/><Relationship Id="rId13" Type="http://schemas.openxmlformats.org/officeDocument/2006/relationships/tags" Target="../tags/tag449.xml"/><Relationship Id="rId12" Type="http://schemas.openxmlformats.org/officeDocument/2006/relationships/tags" Target="../tags/tag448.xml"/><Relationship Id="rId11" Type="http://schemas.openxmlformats.org/officeDocument/2006/relationships/tags" Target="../tags/tag447.xml"/><Relationship Id="rId10" Type="http://schemas.openxmlformats.org/officeDocument/2006/relationships/tags" Target="../tags/tag446.xml"/><Relationship Id="rId1" Type="http://schemas.openxmlformats.org/officeDocument/2006/relationships/tags" Target="../tags/tag43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9.jpeg"/><Relationship Id="rId15" Type="http://schemas.openxmlformats.org/officeDocument/2006/relationships/tags" Target="../tags/tag127.xml"/><Relationship Id="rId14" Type="http://schemas.openxmlformats.org/officeDocument/2006/relationships/image" Target="../media/image8.jpeg"/><Relationship Id="rId13" Type="http://schemas.openxmlformats.org/officeDocument/2006/relationships/tags" Target="../tags/tag126.xml"/><Relationship Id="rId12" Type="http://schemas.openxmlformats.org/officeDocument/2006/relationships/image" Target="../media/image7.jpeg"/><Relationship Id="rId11" Type="http://schemas.openxmlformats.org/officeDocument/2006/relationships/tags" Target="../tags/tag125.xml"/><Relationship Id="rId10" Type="http://schemas.openxmlformats.org/officeDocument/2006/relationships/image" Target="../media/image6.jpeg"/><Relationship Id="rId1" Type="http://schemas.openxmlformats.org/officeDocument/2006/relationships/tags" Target="../tags/tag11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image" Target="../media/image10.png"/><Relationship Id="rId3" Type="http://schemas.openxmlformats.org/officeDocument/2006/relationships/tags" Target="../tags/tag130.xml"/><Relationship Id="rId21" Type="http://schemas.openxmlformats.org/officeDocument/2006/relationships/slideLayout" Target="../slideLayouts/slideLayout12.xml"/><Relationship Id="rId20" Type="http://schemas.openxmlformats.org/officeDocument/2006/relationships/tags" Target="../tags/tag146.xml"/><Relationship Id="rId2" Type="http://schemas.openxmlformats.org/officeDocument/2006/relationships/tags" Target="../tags/tag129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2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image" Target="../media/image11.png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image" Target="../media/image12.png"/><Relationship Id="rId2" Type="http://schemas.openxmlformats.org/officeDocument/2006/relationships/tags" Target="../tags/tag162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tags" Target="../tags/tag16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-16044771810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-354" b="14137"/>
          <a:stretch>
            <a:fillRect/>
          </a:stretch>
        </p:blipFill>
        <p:spPr>
          <a:xfrm>
            <a:off x="14605" y="1985010"/>
            <a:ext cx="2886075" cy="374332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342005" y="1844040"/>
            <a:ext cx="225488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zh-CN" sz="2800" b="1">
                <a:solidFill>
                  <a:srgbClr val="D01419"/>
                </a:solidFill>
              </a:rPr>
              <a:t>我国的基本经济制度</a:t>
            </a:r>
            <a:endParaRPr lang="zh-CN" altLang="zh-CN" sz="2800" b="1">
              <a:solidFill>
                <a:srgbClr val="D01419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448050" y="4984115"/>
            <a:ext cx="211836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b="1">
                <a:solidFill>
                  <a:srgbClr val="D01419"/>
                </a:solidFill>
              </a:rPr>
              <a:t>经济发展的时代背景</a:t>
            </a:r>
            <a:endParaRPr lang="zh-CN" altLang="en-US" sz="2800" b="1">
              <a:solidFill>
                <a:srgbClr val="D01419"/>
              </a:solidFill>
            </a:endParaRPr>
          </a:p>
        </p:txBody>
      </p:sp>
      <p:sp>
        <p:nvSpPr>
          <p:cNvPr id="10" name="左大括号 9"/>
          <p:cNvSpPr/>
          <p:nvPr>
            <p:custDataLst>
              <p:tags r:id="rId5"/>
            </p:custDataLst>
          </p:nvPr>
        </p:nvSpPr>
        <p:spPr bwMode="auto">
          <a:xfrm>
            <a:off x="3027645" y="2129472"/>
            <a:ext cx="389290" cy="3425508"/>
          </a:xfrm>
          <a:prstGeom prst="leftBrace">
            <a:avLst>
              <a:gd name="adj1" fmla="val 8333"/>
              <a:gd name="adj2" fmla="val 50375"/>
            </a:avLst>
          </a:prstGeom>
          <a:noFill/>
          <a:ln w="57150" cap="flat" cmpd="sng" algn="ctr">
            <a:solidFill>
              <a:srgbClr val="0A1E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27330" y="-36830"/>
            <a:ext cx="74961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latinLnBrk="0" hangingPunct="1">
              <a:lnSpc>
                <a:spcPct val="150000"/>
              </a:lnSpc>
            </a:pPr>
            <a:r>
              <a:rPr lang="zh-CN" altLang="en-US" sz="3600" b="1">
                <a:solidFill>
                  <a:srgbClr val="FFFFFF"/>
                </a:solidFill>
              </a:rPr>
              <a:t>教材分析</a:t>
            </a:r>
            <a:endParaRPr lang="zh-CN" altLang="en-US" sz="3600" b="1">
              <a:solidFill>
                <a:srgbClr val="FFFFFF"/>
              </a:solidFill>
            </a:endParaRPr>
          </a:p>
        </p:txBody>
      </p:sp>
      <p:sp>
        <p:nvSpPr>
          <p:cNvPr id="13" name="矩形 4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2635" y="140970"/>
            <a:ext cx="5079365" cy="677037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>
            <p:custDataLst>
              <p:tags r:id="rId10"/>
            </p:custDataLst>
          </p:nvPr>
        </p:nvCxnSpPr>
        <p:spPr>
          <a:xfrm flipH="1">
            <a:off x="5719445" y="1586230"/>
            <a:ext cx="2270125" cy="868045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11"/>
            </p:custDataLst>
          </p:nvPr>
        </p:nvCxnSpPr>
        <p:spPr>
          <a:xfrm flipH="1" flipV="1">
            <a:off x="5681980" y="2583180"/>
            <a:ext cx="2520315" cy="18415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12"/>
            </p:custDataLst>
          </p:nvPr>
        </p:nvCxnSpPr>
        <p:spPr>
          <a:xfrm flipH="1" flipV="1">
            <a:off x="5711825" y="2663190"/>
            <a:ext cx="2259330" cy="253238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>
            <p:custDataLst>
              <p:tags r:id="rId13"/>
            </p:custDataLst>
          </p:nvPr>
        </p:nvCxnSpPr>
        <p:spPr>
          <a:xfrm flipH="1">
            <a:off x="5636260" y="4318635"/>
            <a:ext cx="2482850" cy="113538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24155" y="936465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solidFill>
                  <a:schemeClr val="tx1"/>
                </a:solidFill>
              </a:rPr>
              <a:t>2</a:t>
            </a:r>
            <a:r>
              <a:rPr lang="zh-CN" altLang="en-US" sz="3600" b="1" smtClean="0">
                <a:solidFill>
                  <a:schemeClr val="tx1"/>
                </a:solidFill>
              </a:rPr>
              <a:t>、生</a:t>
            </a:r>
            <a:r>
              <a:rPr lang="zh-CN" altLang="en-US" sz="3600" b="1">
                <a:solidFill>
                  <a:schemeClr val="tx1"/>
                </a:solidFill>
              </a:rPr>
              <a:t>产资料所有制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9" name="文本框 2"/>
          <p:cNvSpPr/>
          <p:nvPr>
            <p:custDataLst>
              <p:tags r:id="rId5"/>
            </p:custDataLst>
          </p:nvPr>
        </p:nvSpPr>
        <p:spPr>
          <a:xfrm>
            <a:off x="99111" y="2004224"/>
            <a:ext cx="11134090" cy="461664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5pPr>
          </a:lstStyle>
          <a:p>
            <a:pPr marL="0" lvl="0" indent="631825">
              <a:lnSpc>
                <a:spcPct val="150000"/>
              </a:lnSpc>
            </a:pPr>
            <a:r>
              <a:rPr lang="zh-CN" altLang="en-US" sz="2800" b="1" smtClean="0">
                <a:latin typeface="Calibri" panose="020F0502020204030204"/>
                <a:ea typeface="宋体" panose="02010600030101010101" pitchFamily="2" charset="-122"/>
              </a:rPr>
              <a:t>①</a:t>
            </a:r>
            <a:r>
              <a:rPr lang="zh-CN" altLang="en-US" sz="2800" b="1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内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容：公有制</a:t>
            </a:r>
            <a:r>
              <a:rPr lang="zh-CN" altLang="en-US" sz="2800" b="1">
                <a:latin typeface="Calibri" panose="020F0502020204030204"/>
                <a:ea typeface="宋体" panose="02010600030101010101" pitchFamily="2" charset="-122"/>
              </a:rPr>
              <a:t>为主体，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多种所有制</a:t>
            </a:r>
            <a:r>
              <a:rPr lang="zh-CN" altLang="en-US" sz="2800" b="1">
                <a:latin typeface="Calibri" panose="020F0502020204030204"/>
                <a:ea typeface="宋体" panose="02010600030101010101" pitchFamily="2" charset="-122"/>
              </a:rPr>
              <a:t>经济共同发展。</a:t>
            </a:r>
            <a:endParaRPr lang="en-US" altLang="zh-CN" sz="2800" b="1">
              <a:latin typeface="Calibri" panose="020F0502020204030204"/>
              <a:ea typeface="宋体" panose="02010600030101010101" pitchFamily="2" charset="-122"/>
            </a:endParaRPr>
          </a:p>
          <a:p>
            <a:pPr marL="0" lvl="0" indent="631825">
              <a:lnSpc>
                <a:spcPct val="150000"/>
              </a:lnSpc>
            </a:pPr>
            <a:r>
              <a:rPr lang="zh-CN" altLang="en-US" sz="2800" b="1" smtClean="0">
                <a:latin typeface="Calibri" panose="020F0502020204030204"/>
                <a:ea typeface="宋体" panose="02010600030101010101" pitchFamily="2" charset="-122"/>
              </a:rPr>
              <a:t>②</a:t>
            </a:r>
            <a:r>
              <a:rPr lang="zh-CN" altLang="en-US" sz="2800" b="1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地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位：中国特色社会主义制度</a:t>
            </a:r>
            <a:r>
              <a:rPr lang="zh-CN" altLang="en-US" sz="2800" b="1">
                <a:latin typeface="Calibri" panose="020F0502020204030204"/>
                <a:ea typeface="宋体" panose="02010600030101010101" pitchFamily="2" charset="-122"/>
              </a:rPr>
              <a:t>的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重要支柱</a:t>
            </a:r>
            <a:r>
              <a:rPr lang="zh-CN" altLang="en-US" sz="2800" b="1">
                <a:latin typeface="Calibri" panose="020F0502020204030204"/>
                <a:ea typeface="宋体" panose="02010600030101010101" pitchFamily="2" charset="-122"/>
              </a:rPr>
              <a:t>，体现了中国特色社会主义制度的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优越性</a:t>
            </a:r>
            <a:r>
              <a:rPr lang="zh-CN" altLang="en-US" sz="2800" b="1">
                <a:latin typeface="Calibri" panose="020F0502020204030204"/>
                <a:ea typeface="宋体" panose="02010600030101010101" pitchFamily="2" charset="-122"/>
              </a:rPr>
              <a:t>。</a:t>
            </a:r>
            <a:endParaRPr lang="en-US" altLang="zh-CN" sz="2800" b="1">
              <a:latin typeface="Calibri" panose="020F0502020204030204"/>
              <a:ea typeface="宋体" panose="02010600030101010101" pitchFamily="2" charset="-122"/>
            </a:endParaRPr>
          </a:p>
          <a:p>
            <a:pPr marL="0" lvl="0" indent="631825">
              <a:lnSpc>
                <a:spcPct val="150000"/>
              </a:lnSpc>
            </a:pPr>
            <a:r>
              <a:rPr lang="zh-CN" altLang="en-US" sz="2800" b="1" smtClean="0">
                <a:latin typeface="Calibri" panose="020F0502020204030204"/>
                <a:ea typeface="宋体" panose="02010600030101010101" pitchFamily="2" charset="-122"/>
              </a:rPr>
              <a:t>③</a:t>
            </a:r>
            <a:r>
              <a:rPr lang="zh-CN" altLang="en-US" sz="2800" b="1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要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求</a:t>
            </a:r>
            <a:r>
              <a:rPr lang="zh-CN" altLang="en-US" sz="2800" b="1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zh-CN" altLang="en-US" sz="2800" b="1" smtClean="0">
                <a:latin typeface="Calibri" panose="020F0502020204030204"/>
                <a:ea typeface="宋体" panose="02010600030101010101" pitchFamily="2" charset="-122"/>
              </a:rPr>
              <a:t>中国特色社会主义进入了新时代，我国经济发展也进入了新时代，必</a:t>
            </a:r>
            <a:r>
              <a:rPr lang="zh-CN" altLang="en-US" sz="2800" b="1">
                <a:latin typeface="Calibri" panose="020F0502020204030204"/>
                <a:ea typeface="宋体" panose="02010600030101010101" pitchFamily="2" charset="-122"/>
              </a:rPr>
              <a:t>须以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习近平新时代中国特色社会主</a:t>
            </a:r>
            <a:r>
              <a:rPr lang="zh-CN" altLang="en-US" sz="2800" b="1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义经济思想</a:t>
            </a:r>
            <a:r>
              <a:rPr lang="zh-CN" altLang="en-US" sz="2800" b="1" smtClean="0">
                <a:latin typeface="Calibri" panose="020F0502020204030204"/>
                <a:ea typeface="宋体" panose="02010600030101010101" pitchFamily="2" charset="-122"/>
              </a:rPr>
              <a:t>为</a:t>
            </a:r>
            <a:r>
              <a:rPr lang="zh-CN" altLang="en-US" sz="2800" b="1">
                <a:latin typeface="Calibri" panose="020F0502020204030204"/>
                <a:ea typeface="宋体" panose="02010600030101010101" pitchFamily="2" charset="-122"/>
              </a:rPr>
              <a:t>科学指引，在坚</a:t>
            </a:r>
            <a:r>
              <a:rPr lang="zh-CN" altLang="en-US" sz="2800" b="1" smtClean="0">
                <a:latin typeface="Calibri" panose="020F0502020204030204"/>
                <a:ea typeface="宋体" panose="02010600030101010101" pitchFamily="2" charset="-122"/>
              </a:rPr>
              <a:t>持社会主义各项基</a:t>
            </a:r>
            <a:r>
              <a:rPr lang="zh-CN" altLang="en-US" sz="2800" b="1">
                <a:latin typeface="Calibri" panose="020F0502020204030204"/>
                <a:ea typeface="宋体" panose="02010600030101010101" pitchFamily="2" charset="-122"/>
              </a:rPr>
              <a:t>本经济制度的基础上，推</a:t>
            </a:r>
            <a:r>
              <a:rPr lang="zh-CN" altLang="en-US" sz="2800" b="1" smtClean="0">
                <a:latin typeface="Calibri" panose="020F0502020204030204"/>
                <a:ea typeface="宋体" panose="02010600030101010101" pitchFamily="2" charset="-122"/>
              </a:rPr>
              <a:t>动经济</a:t>
            </a:r>
            <a:r>
              <a:rPr lang="zh-CN" altLang="en-US" sz="2800" b="1" smtClean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高质量</a:t>
            </a:r>
            <a:r>
              <a:rPr lang="zh-CN" altLang="en-US" sz="2800" b="1" smtClean="0">
                <a:latin typeface="Calibri" panose="020F0502020204030204"/>
                <a:ea typeface="宋体" panose="02010600030101010101" pitchFamily="2" charset="-122"/>
              </a:rPr>
              <a:t>发</a:t>
            </a:r>
            <a:r>
              <a:rPr lang="zh-CN" altLang="en-US" sz="2800" b="1">
                <a:latin typeface="Calibri" panose="020F0502020204030204"/>
                <a:ea typeface="宋体" panose="02010600030101010101" pitchFamily="2" charset="-122"/>
              </a:rPr>
              <a:t>展。</a:t>
            </a:r>
            <a:endParaRPr lang="zh-CN" altLang="en-US" sz="2800" b="1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0" y="1452827"/>
            <a:ext cx="11437620" cy="597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smtClean="0">
                <a:latin typeface="+mn-ea"/>
                <a:sym typeface="+mn-ea"/>
              </a:rPr>
              <a:t>（</a:t>
            </a:r>
            <a:r>
              <a:rPr lang="en-US" altLang="zh-CN" sz="2800" b="1" kern="0" smtClean="0">
                <a:latin typeface="+mn-ea"/>
                <a:sym typeface="+mn-ea"/>
              </a:rPr>
              <a:t>3</a:t>
            </a:r>
            <a:r>
              <a:rPr lang="zh-CN" altLang="en-US" sz="2800" b="1" kern="0" smtClean="0">
                <a:latin typeface="+mn-ea"/>
                <a:sym typeface="+mn-ea"/>
              </a:rPr>
              <a:t>）我国的</a:t>
            </a:r>
            <a:r>
              <a:rPr lang="zh-CN" sz="2800" b="1" kern="0" smtClean="0">
                <a:effectLst/>
                <a:latin typeface="+mn-ea"/>
                <a:sym typeface="+mn-ea"/>
              </a:rPr>
              <a:t>生</a:t>
            </a:r>
            <a:r>
              <a:rPr lang="zh-CN" sz="2800" b="1" kern="0">
                <a:effectLst/>
                <a:latin typeface="+mn-ea"/>
                <a:sym typeface="+mn-ea"/>
              </a:rPr>
              <a:t>产资料所有</a:t>
            </a:r>
            <a:r>
              <a:rPr lang="zh-CN" sz="2800" b="1" kern="0" smtClean="0">
                <a:effectLst/>
                <a:latin typeface="+mn-ea"/>
                <a:sym typeface="+mn-ea"/>
              </a:rPr>
              <a:t>制</a:t>
            </a:r>
            <a:endParaRPr lang="zh-CN" sz="2800" b="1" kern="0">
              <a:effectLst/>
              <a:latin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2142307" y="2050748"/>
            <a:ext cx="6783977" cy="5866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>
            <p:custDataLst>
              <p:tags r:id="rId8"/>
            </p:custDataLst>
          </p:nvPr>
        </p:nvCxnSpPr>
        <p:spPr>
          <a:xfrm>
            <a:off x="8926284" y="2050748"/>
            <a:ext cx="748937" cy="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9675221" y="1789764"/>
            <a:ext cx="222567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mtClean="0"/>
              <a:t>所有制制度</a:t>
            </a:r>
            <a:endParaRPr lang="zh-CN" altLang="en-US" sz="2800" b="1"/>
          </a:p>
        </p:txBody>
      </p:sp>
      <p:cxnSp>
        <p:nvCxnSpPr>
          <p:cNvPr id="14" name="直接箭头连接符 13"/>
          <p:cNvCxnSpPr/>
          <p:nvPr>
            <p:custDataLst>
              <p:tags r:id="rId10"/>
            </p:custDataLst>
          </p:nvPr>
        </p:nvCxnSpPr>
        <p:spPr>
          <a:xfrm flipH="1">
            <a:off x="10467703" y="2313330"/>
            <a:ext cx="4352" cy="562971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1090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知识拓展：</a:t>
            </a:r>
            <a:r>
              <a:rPr lang="zh-CN" altLang="zh-CN" sz="3600" b="1">
                <a:solidFill>
                  <a:schemeClr val="bg1"/>
                </a:solidFill>
                <a:latin typeface="+mn-ea"/>
                <a:sym typeface="黑体" panose="02010609060101010101" pitchFamily="49" charset="-122"/>
              </a:rPr>
              <a:t>习近平新时代中国特色社会主义</a:t>
            </a:r>
            <a:r>
              <a:rPr lang="zh-CN" altLang="zh-CN" sz="3600" b="1">
                <a:solidFill>
                  <a:srgbClr val="00B050"/>
                </a:solidFill>
                <a:latin typeface="+mn-ea"/>
                <a:sym typeface="黑体" panose="02010609060101010101" pitchFamily="49" charset="-122"/>
              </a:rPr>
              <a:t>经济思想</a:t>
            </a:r>
            <a:endParaRPr lang="zh-CN" altLang="en-US" sz="3600" b="1">
              <a:solidFill>
                <a:srgbClr val="00B050"/>
              </a:solidFill>
              <a:latin typeface="+mn-ea"/>
            </a:endParaRPr>
          </a:p>
        </p:txBody>
      </p:sp>
      <p:sp>
        <p:nvSpPr>
          <p:cNvPr id="5" name="内容占位符 2"/>
          <p:cNvSpPr txBox="1"/>
          <p:nvPr>
            <p:custDataLst>
              <p:tags r:id="rId4"/>
            </p:custDataLst>
          </p:nvPr>
        </p:nvSpPr>
        <p:spPr>
          <a:xfrm>
            <a:off x="461834" y="1371895"/>
            <a:ext cx="11268327" cy="4786313"/>
          </a:xfrm>
          <a:prstGeom prst="rect">
            <a:avLst/>
          </a:prstGeom>
          <a:noFill/>
          <a:ln cap="flat" algn="ctr">
            <a:miter lim="800000"/>
            <a:headEnd type="none" w="med" len="med"/>
            <a:tailEnd type="none" w="med" len="med"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主要内容：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highlight>
                  <a:srgbClr val="00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新发展理念</a:t>
            </a:r>
            <a:endParaRPr lang="zh-CN" altLang="en-US" sz="3600" b="1" noProof="1" smtClean="0">
              <a:highlight>
                <a:srgbClr val="00FF00"/>
              </a:highligh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主要内涵：</a:t>
            </a:r>
            <a:r>
              <a:rPr lang="en-US" altLang="zh-CN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P3</a:t>
            </a:r>
            <a:endParaRPr lang="zh-CN" altLang="en-US" sz="3600" b="1" noProof="1" smtClean="0">
              <a:highlight>
                <a:srgbClr val="00FF00"/>
              </a:highligh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地位作用：</a:t>
            </a:r>
            <a:endParaRPr lang="zh-CN" altLang="en-US" sz="3600" b="1" noProof="1" smtClean="0">
              <a:latin typeface="楷体" panose="02010609060101010101" pitchFamily="49" charset="-122"/>
              <a:ea typeface="楷体" panose="02010609060101010101" pitchFamily="49" charset="-122"/>
              <a:sym typeface="黑体" panose="02010609060101010101" pitchFamily="49" charset="-122"/>
            </a:endParaRPr>
          </a:p>
          <a:p>
            <a:r>
              <a:rPr lang="en-US" altLang="zh-CN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①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是推动我国经济发展实践的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highlight>
                  <a:srgbClr val="00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理论结晶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；</a:t>
            </a:r>
            <a:endParaRPr lang="zh-CN" altLang="en-US" sz="3600" b="1" noProof="1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②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是中国特色社会主义政治经济学的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highlight>
                  <a:srgbClr val="00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最新成果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highlight>
                  <a:srgbClr val="00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；</a:t>
            </a:r>
            <a:endParaRPr lang="zh-CN" altLang="en-US" sz="3600" b="1" noProof="1" smtClean="0">
              <a:latin typeface="楷体" panose="02010609060101010101" pitchFamily="49" charset="-122"/>
              <a:ea typeface="楷体" panose="02010609060101010101" pitchFamily="49" charset="-122"/>
              <a:sym typeface="黑体" panose="02010609060101010101" pitchFamily="49" charset="-122"/>
            </a:endParaRPr>
          </a:p>
          <a:p>
            <a:r>
              <a:rPr lang="en-US" altLang="zh-CN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③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是党和国家十分宝贵的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highlight>
                  <a:srgbClr val="00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精神财富</a:t>
            </a:r>
            <a:r>
              <a:rPr lang="zh-CN" altLang="en-US" sz="3600" b="1" noProof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。</a:t>
            </a:r>
            <a:endParaRPr lang="zh-CN" altLang="en-US" sz="3600" b="1" noProof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黑体" panose="02010609060101010101" pitchFamily="49" charset="-122"/>
            </a:endParaRPr>
          </a:p>
          <a:p>
            <a:endParaRPr lang="zh-CN" altLang="en-US" sz="3600" noProof="1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4155" y="876300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solidFill>
                  <a:schemeClr val="tx1"/>
                </a:solidFill>
              </a:rPr>
              <a:t>3</a:t>
            </a:r>
            <a:r>
              <a:rPr lang="zh-CN" altLang="en-US" sz="3600" b="1" smtClean="0">
                <a:solidFill>
                  <a:schemeClr val="tx1"/>
                </a:solidFill>
              </a:rPr>
              <a:t>、公有制经济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6" name="TextBox 13"/>
          <p:cNvSpPr txBox="1"/>
          <p:nvPr>
            <p:custDataLst>
              <p:tags r:id="rId5"/>
            </p:custDataLst>
          </p:nvPr>
        </p:nvSpPr>
        <p:spPr>
          <a:xfrm>
            <a:off x="93526" y="1442315"/>
            <a:ext cx="471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0070C0"/>
                </a:solidFill>
              </a:rPr>
              <a:t>（</a:t>
            </a:r>
            <a:r>
              <a:rPr lang="en-US" altLang="zh-CN" sz="3200" b="1" smtClean="0">
                <a:solidFill>
                  <a:srgbClr val="0070C0"/>
                </a:solidFill>
              </a:rPr>
              <a:t>1</a:t>
            </a:r>
            <a:r>
              <a:rPr lang="zh-CN" altLang="en-US" sz="3200" b="1" smtClean="0">
                <a:solidFill>
                  <a:srgbClr val="0070C0"/>
                </a:solidFill>
              </a:rPr>
              <a:t>）公有制经济的组成</a:t>
            </a:r>
            <a:endParaRPr lang="zh-CN" altLang="en-US" sz="3200" b="1" smtClean="0">
              <a:solidFill>
                <a:srgbClr val="0070C0"/>
              </a:solidFill>
            </a:endParaRPr>
          </a:p>
        </p:txBody>
      </p:sp>
      <p:sp>
        <p:nvSpPr>
          <p:cNvPr id="55" name="矩形 54"/>
          <p:cNvSpPr/>
          <p:nvPr>
            <p:custDataLst>
              <p:tags r:id="rId6"/>
            </p:custDataLst>
          </p:nvPr>
        </p:nvSpPr>
        <p:spPr>
          <a:xfrm>
            <a:off x="607650" y="2072427"/>
            <a:ext cx="2236485" cy="584765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国有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经济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56" name="表格 55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58368" y="2779040"/>
          <a:ext cx="8472792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440"/>
                <a:gridCol w="1605245"/>
                <a:gridCol w="1046005"/>
                <a:gridCol w="3039863"/>
                <a:gridCol w="1420239"/>
              </a:tblGrid>
              <a:tr h="370840">
                <a:tc>
                  <a:txBody>
                    <a:bodyPr wrap="square"/>
                    <a:lstStyle/>
                    <a:p>
                      <a:r>
                        <a:rPr lang="zh-CN" altLang="en-US" sz="2400" smtClean="0"/>
                        <a:t>含义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smtClean="0"/>
                        <a:t>地位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smtClean="0"/>
                        <a:t>作用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smtClean="0"/>
                        <a:t>主导作用的主要体现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smtClean="0"/>
                        <a:t>最主要的实现形式</a:t>
                      </a:r>
                      <a:endParaRPr lang="zh-CN" altLang="en-US" sz="2400"/>
                    </a:p>
                  </a:txBody>
                  <a:tcPr vert="horz"/>
                </a:tc>
              </a:tr>
              <a:tr h="370840"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spc="120" smtClean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+mn-ea"/>
                        </a:rPr>
                        <a:t>社会</a:t>
                      </a:r>
                      <a:r>
                        <a:rPr lang="zh-CN" altLang="en-US" sz="2400" b="1" spc="120" smtClean="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+mn-ea"/>
                        </a:rPr>
                        <a:t>全体劳动者</a:t>
                      </a:r>
                      <a:r>
                        <a:rPr lang="zh-CN" altLang="en-US" sz="2400" b="1" spc="120" smtClean="0">
                          <a:solidFill>
                            <a:srgbClr val="92D050"/>
                          </a:solidFill>
                          <a:latin typeface="微软雅黑" panose="020B0503020204020204" charset="-122"/>
                          <a:ea typeface="+mn-ea"/>
                        </a:rPr>
                        <a:t>共同占有</a:t>
                      </a:r>
                      <a:r>
                        <a:rPr lang="zh-CN" altLang="en-US" sz="2400" b="1" spc="120" smtClean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+mn-ea"/>
                        </a:rPr>
                        <a:t>生产资料</a:t>
                      </a:r>
                      <a:endParaRPr lang="zh-CN" altLang="en-US" sz="2400" b="1" spc="120" smtClean="0">
                        <a:solidFill>
                          <a:srgbClr val="404040"/>
                        </a:solidFill>
                        <a:latin typeface="微软雅黑" panose="020B0503020204020204" charset="-122"/>
                        <a:ea typeface="+mn-ea"/>
                      </a:endParaRPr>
                    </a:p>
                    <a:p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indent="0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 smtClean="0">
                          <a:latin typeface="+mn-ea"/>
                          <a:ea typeface="+mn-ea"/>
                        </a:rPr>
                        <a:t>对关系</a:t>
                      </a:r>
                      <a:r>
                        <a:rPr lang="zh-CN" altLang="en-US" sz="24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国民经济命脉的</a:t>
                      </a:r>
                      <a:r>
                        <a:rPr lang="zh-CN" altLang="en-US" sz="2400" b="1" u="sng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重要行业和关键领域</a:t>
                      </a:r>
                      <a:r>
                        <a:rPr lang="en-US" altLang="zh-CN" sz="2400" b="1" u="sng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P6</a:t>
                      </a:r>
                      <a:r>
                        <a:rPr lang="zh-CN" altLang="en-US" sz="2400" b="1" smtClean="0">
                          <a:latin typeface="+mn-ea"/>
                          <a:ea typeface="+mn-ea"/>
                        </a:rPr>
                        <a:t>，国有经济必须占</a:t>
                      </a:r>
                      <a:r>
                        <a:rPr lang="zh-CN" altLang="en-US" sz="24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支配</a:t>
                      </a:r>
                      <a:r>
                        <a:rPr lang="zh-CN" altLang="en-US" sz="2400" b="1" smtClean="0">
                          <a:latin typeface="+mn-ea"/>
                          <a:ea typeface="+mn-ea"/>
                        </a:rPr>
                        <a:t>地位</a:t>
                      </a:r>
                      <a:endParaRPr lang="zh-CN" altLang="en-US" sz="24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在国民经济中起</a:t>
                      </a:r>
                      <a:r>
                        <a:rPr lang="zh-CN" altLang="en-US" sz="2400" b="1" spc="12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主导</a:t>
                      </a:r>
                      <a:r>
                        <a:rPr lang="zh-CN" altLang="en-US" sz="24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作用</a:t>
                      </a:r>
                      <a:endParaRPr lang="zh-CN" altLang="en-US" sz="2400" b="1" spc="120" smtClean="0">
                        <a:solidFill>
                          <a:srgbClr val="404040"/>
                        </a:solidFill>
                        <a:latin typeface="+mn-ea"/>
                        <a:ea typeface="+mn-ea"/>
                      </a:endParaRPr>
                    </a:p>
                    <a:p>
                      <a:endParaRPr lang="zh-CN" altLang="en-US" sz="24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indent="0">
                        <a:lnSpc>
                          <a:spcPct val="80000"/>
                        </a:lnSpc>
                        <a:buNone/>
                      </a:pPr>
                      <a:r>
                        <a:rPr lang="zh-CN" altLang="en-US" sz="2400" b="1" smtClean="0">
                          <a:latin typeface="+mn-ea"/>
                          <a:ea typeface="+mn-ea"/>
                        </a:rPr>
                        <a:t>主要体现在</a:t>
                      </a:r>
                      <a:r>
                        <a:rPr lang="zh-CN" altLang="en-US" sz="24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控制力</a:t>
                      </a:r>
                      <a:r>
                        <a:rPr lang="zh-CN" altLang="en-US" sz="2400" b="1" smtClean="0">
                          <a:latin typeface="+mn-ea"/>
                          <a:ea typeface="+mn-ea"/>
                        </a:rPr>
                        <a:t>上。对关系</a:t>
                      </a:r>
                      <a:r>
                        <a:rPr lang="zh-CN" altLang="en-US" sz="24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国民经济命脉的</a:t>
                      </a:r>
                      <a:r>
                        <a:rPr lang="zh-CN" altLang="en-US" sz="2400" b="1" u="sng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hlinkClick r:id="rId8" action="ppaction://hlinksldjump"/>
                        </a:rPr>
                        <a:t>重要行业和关键领域</a:t>
                      </a:r>
                      <a:r>
                        <a:rPr lang="zh-CN" altLang="en-US" sz="2400" b="1" smtClean="0">
                          <a:latin typeface="+mn-ea"/>
                          <a:ea typeface="+mn-ea"/>
                        </a:rPr>
                        <a:t>，国有经济必须占</a:t>
                      </a:r>
                      <a:r>
                        <a:rPr lang="zh-CN" altLang="en-US" sz="24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支配</a:t>
                      </a:r>
                      <a:r>
                        <a:rPr lang="zh-CN" altLang="en-US" sz="2400" b="1" smtClean="0">
                          <a:latin typeface="+mn-ea"/>
                          <a:ea typeface="+mn-ea"/>
                        </a:rPr>
                        <a:t>地位</a:t>
                      </a:r>
                      <a:r>
                        <a:rPr lang="en-US" altLang="zh-CN" sz="2400" b="1" smtClean="0">
                          <a:latin typeface="+mn-ea"/>
                          <a:ea typeface="+mn-ea"/>
                        </a:rPr>
                        <a:t>;</a:t>
                      </a:r>
                      <a:r>
                        <a:rPr lang="zh-CN" altLang="en-US" sz="2400" b="1" smtClean="0">
                          <a:latin typeface="+mn-ea"/>
                          <a:ea typeface="+mn-ea"/>
                        </a:rPr>
                        <a:t>在</a:t>
                      </a:r>
                      <a:r>
                        <a:rPr lang="zh-CN" altLang="en-US" sz="2400" b="1" smtClean="0">
                          <a:solidFill>
                            <a:srgbClr val="00B050"/>
                          </a:solidFill>
                          <a:latin typeface="+mn-ea"/>
                          <a:ea typeface="+mn-ea"/>
                        </a:rPr>
                        <a:t>其他领域</a:t>
                      </a:r>
                      <a:r>
                        <a:rPr lang="zh-CN" altLang="en-US" sz="2400" b="1" smtClean="0">
                          <a:solidFill>
                            <a:srgbClr val="0D0D0D"/>
                          </a:solidFill>
                          <a:latin typeface="+mn-ea"/>
                          <a:ea typeface="+mn-ea"/>
                        </a:rPr>
                        <a:t>，</a:t>
                      </a:r>
                      <a:r>
                        <a:rPr lang="zh-CN" altLang="en-US" sz="2400" b="1" u="sng" smtClean="0">
                          <a:solidFill>
                            <a:srgbClr val="0D0D0D"/>
                          </a:solidFill>
                          <a:latin typeface="+mn-ea"/>
                          <a:ea typeface="+mn-ea"/>
                        </a:rPr>
                        <a:t>通过资产重组和结构调整</a:t>
                      </a:r>
                      <a:r>
                        <a:rPr lang="zh-CN" altLang="en-US" sz="2400" b="1" smtClean="0">
                          <a:solidFill>
                            <a:srgbClr val="0D0D0D"/>
                          </a:solidFill>
                          <a:latin typeface="+mn-ea"/>
                          <a:ea typeface="+mn-ea"/>
                        </a:rPr>
                        <a:t>，以加强重点，提高国有资产的整体质量。（长春饭店、长春五商店）</a:t>
                      </a:r>
                      <a:endParaRPr lang="zh-CN" altLang="en-US" sz="24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 smtClean="0"/>
                        <a:t>国有企业</a:t>
                      </a:r>
                      <a:endParaRPr lang="zh-CN" altLang="en-US" sz="2400" b="1"/>
                    </a:p>
                  </a:txBody>
                  <a:tcPr vert="horz"/>
                </a:tc>
              </a:tr>
            </a:tbl>
          </a:graphicData>
        </a:graphic>
      </p:graphicFrame>
      <p:cxnSp>
        <p:nvCxnSpPr>
          <p:cNvPr id="58" name="直接箭头连接符 57"/>
          <p:cNvCxnSpPr>
            <a:endCxn id="61" idx="1"/>
          </p:cNvCxnSpPr>
          <p:nvPr>
            <p:custDataLst>
              <p:tags r:id="rId9"/>
            </p:custDataLst>
          </p:nvPr>
        </p:nvCxnSpPr>
        <p:spPr>
          <a:xfrm flipV="1">
            <a:off x="8497946" y="3659177"/>
            <a:ext cx="459934" cy="21752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>
            <p:custDataLst>
              <p:tags r:id="rId10"/>
            </p:custDataLst>
          </p:nvPr>
        </p:nvCxnSpPr>
        <p:spPr>
          <a:xfrm>
            <a:off x="8497946" y="3876705"/>
            <a:ext cx="393505" cy="174032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/>
          <p:cNvSpPr/>
          <p:nvPr>
            <p:custDataLst>
              <p:tags r:id="rId11"/>
            </p:custDataLst>
          </p:nvPr>
        </p:nvSpPr>
        <p:spPr>
          <a:xfrm>
            <a:off x="8957880" y="3151350"/>
            <a:ext cx="2983335" cy="1015653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5" rIns="91428" bIns="45715">
            <a:spAutoFit/>
          </a:bodyPr>
          <a:lstStyle/>
          <a:p>
            <a:r>
              <a:rPr lang="zh-CN" altLang="en-US" sz="2000" b="1" smtClean="0">
                <a:solidFill>
                  <a:srgbClr val="00B050"/>
                </a:solidFill>
                <a:latin typeface="+mn-ea"/>
              </a:rPr>
              <a:t>地位</a:t>
            </a:r>
            <a:r>
              <a:rPr lang="zh-CN" altLang="en-US" sz="20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：中国特色社会主义的重要</a:t>
            </a:r>
            <a:r>
              <a:rPr lang="zh-CN" altLang="en-US" sz="2000" b="1" smtClean="0">
                <a:solidFill>
                  <a:srgbClr val="FF0000"/>
                </a:solidFill>
                <a:latin typeface="+mn-ea"/>
              </a:rPr>
              <a:t>物质基础</a:t>
            </a:r>
            <a:r>
              <a:rPr lang="zh-CN" altLang="en-US" sz="20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和</a:t>
            </a:r>
            <a:r>
              <a:rPr lang="zh-CN" altLang="en-US" sz="2000" b="1" smtClean="0">
                <a:solidFill>
                  <a:srgbClr val="FF0000"/>
                </a:solidFill>
                <a:latin typeface="+mn-ea"/>
              </a:rPr>
              <a:t>政治基础 </a:t>
            </a:r>
            <a:endParaRPr lang="zh-CN" altLang="en-US" sz="20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2" name="矩形 61"/>
          <p:cNvSpPr/>
          <p:nvPr>
            <p:custDataLst>
              <p:tags r:id="rId12"/>
            </p:custDataLst>
          </p:nvPr>
        </p:nvSpPr>
        <p:spPr>
          <a:xfrm>
            <a:off x="8957880" y="4756842"/>
            <a:ext cx="2983335" cy="1323429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5" rIns="91428" bIns="45715">
            <a:spAutoFit/>
          </a:bodyPr>
          <a:lstStyle/>
          <a:p>
            <a:r>
              <a:rPr lang="zh-CN" altLang="en-US" sz="2000" b="1" smtClean="0">
                <a:solidFill>
                  <a:srgbClr val="00B050"/>
                </a:solidFill>
                <a:latin typeface="+mn-ea"/>
              </a:rPr>
              <a:t>作用</a:t>
            </a:r>
            <a:r>
              <a:rPr lang="zh-CN" altLang="en-US" sz="2000" b="1" smtClean="0">
                <a:latin typeface="+mn-ea"/>
              </a:rPr>
              <a:t>：</a:t>
            </a:r>
            <a:r>
              <a:rPr lang="zh-CN" altLang="en-US" sz="2000" b="1">
                <a:latin typeface="+mn-ea"/>
              </a:rPr>
              <a:t>是推进</a:t>
            </a:r>
            <a:r>
              <a:rPr lang="zh-CN" altLang="en-US" sz="2000" b="1">
                <a:solidFill>
                  <a:srgbClr val="FF0000"/>
                </a:solidFill>
                <a:latin typeface="+mn-ea"/>
              </a:rPr>
              <a:t>国家现代化</a:t>
            </a:r>
            <a:r>
              <a:rPr lang="zh-CN" altLang="en-US" sz="2000" b="1">
                <a:latin typeface="+mn-ea"/>
              </a:rPr>
              <a:t>、保障</a:t>
            </a:r>
            <a:r>
              <a:rPr lang="zh-CN" altLang="en-US" sz="2000" b="1">
                <a:solidFill>
                  <a:srgbClr val="FF0000"/>
                </a:solidFill>
                <a:latin typeface="+mn-ea"/>
              </a:rPr>
              <a:t>人民共同利益</a:t>
            </a:r>
            <a:r>
              <a:rPr lang="zh-CN" altLang="en-US" sz="2000" b="1">
                <a:latin typeface="+mn-ea"/>
              </a:rPr>
              <a:t>的</a:t>
            </a:r>
            <a:r>
              <a:rPr lang="zh-CN" altLang="en-US" sz="2000" b="1">
                <a:solidFill>
                  <a:schemeClr val="bg1"/>
                </a:solidFill>
                <a:latin typeface="+mn-ea"/>
              </a:rPr>
              <a:t>重要力量</a:t>
            </a:r>
            <a:r>
              <a:rPr lang="zh-CN" altLang="en-US" sz="2000" b="1">
                <a:latin typeface="+mn-ea"/>
              </a:rPr>
              <a:t>，是我们</a:t>
            </a:r>
            <a:r>
              <a:rPr lang="zh-CN" altLang="en-US" sz="2000" b="1">
                <a:solidFill>
                  <a:srgbClr val="FF0000"/>
                </a:solidFill>
                <a:latin typeface="+mn-ea"/>
              </a:rPr>
              <a:t>党执政兴国</a:t>
            </a:r>
            <a:r>
              <a:rPr lang="zh-CN" altLang="en-US" sz="2000" b="1">
                <a:latin typeface="+mn-ea"/>
              </a:rPr>
              <a:t>的</a:t>
            </a:r>
            <a:r>
              <a:rPr lang="zh-CN" altLang="en-US" sz="2000" b="1">
                <a:solidFill>
                  <a:schemeClr val="bg1"/>
                </a:solidFill>
                <a:latin typeface="+mn-ea"/>
              </a:rPr>
              <a:t>重要支柱和依靠力量</a:t>
            </a:r>
            <a:endParaRPr lang="zh-CN" altLang="en-US" sz="2000" b="1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113815" y="5739676"/>
            <a:ext cx="10437778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以上这些重要行业和关键领域全部由</a:t>
            </a:r>
            <a:r>
              <a:rPr lang="zh-CN" altLang="en-US" sz="320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国有</a:t>
            </a:r>
            <a:r>
              <a:rPr lang="zh-CN" altLang="en-US" sz="320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经济控制！！！</a:t>
            </a:r>
            <a:endParaRPr lang="zh-CN" altLang="en-US" sz="320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8" name="图形 7" descr="放大镜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0827" y="211257"/>
            <a:ext cx="786172" cy="786172"/>
          </a:xfrm>
          <a:prstGeom prst="rect">
            <a:avLst/>
          </a:prstGeom>
        </p:spPr>
      </p:pic>
      <p:graphicFrame>
        <p:nvGraphicFramePr>
          <p:cNvPr id="14" name="图表 13"/>
          <p:cNvGraphicFramePr/>
          <p:nvPr>
            <p:custDataLst>
              <p:tags r:id="rId7"/>
            </p:custDataLst>
          </p:nvPr>
        </p:nvGraphicFramePr>
        <p:xfrm>
          <a:off x="2485206" y="807396"/>
          <a:ext cx="7694997" cy="479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3417441" y="211257"/>
            <a:ext cx="5830529" cy="4616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国有经济在</a:t>
            </a:r>
            <a:r>
              <a:rPr lang="zh-CN" altLang="en-US" sz="24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重点行业和关键领域</a:t>
            </a:r>
            <a:r>
              <a:rPr lang="zh-CN" altLang="en-US" sz="24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的比重图</a:t>
            </a:r>
            <a:endParaRPr lang="zh-CN" altLang="en-US" sz="24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3f9ef4c3f83054fe80d7e41ad6e0d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2232" y="923107"/>
            <a:ext cx="10951336" cy="57041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310748" y="167714"/>
            <a:ext cx="3047467" cy="4616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400" b="1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分钟了解国家电网</a:t>
            </a:r>
            <a:endParaRPr lang="zh-CN" altLang="en-US" sz="24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4155" y="876300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solidFill>
                  <a:schemeClr val="tx1"/>
                </a:solidFill>
              </a:rPr>
              <a:t>3</a:t>
            </a:r>
            <a:r>
              <a:rPr lang="zh-CN" altLang="en-US" sz="3600" b="1" smtClean="0">
                <a:solidFill>
                  <a:schemeClr val="tx1"/>
                </a:solidFill>
              </a:rPr>
              <a:t>、公有制经济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6" name="TextBox 13"/>
          <p:cNvSpPr txBox="1"/>
          <p:nvPr>
            <p:custDataLst>
              <p:tags r:id="rId5"/>
            </p:custDataLst>
          </p:nvPr>
        </p:nvSpPr>
        <p:spPr>
          <a:xfrm>
            <a:off x="93526" y="1442315"/>
            <a:ext cx="471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0070C0"/>
                </a:solidFill>
              </a:rPr>
              <a:t>（</a:t>
            </a:r>
            <a:r>
              <a:rPr lang="en-US" altLang="zh-CN" sz="3200" b="1" smtClean="0">
                <a:solidFill>
                  <a:srgbClr val="0070C0"/>
                </a:solidFill>
              </a:rPr>
              <a:t>1</a:t>
            </a:r>
            <a:r>
              <a:rPr lang="zh-CN" altLang="en-US" sz="3200" b="1" smtClean="0">
                <a:solidFill>
                  <a:srgbClr val="0070C0"/>
                </a:solidFill>
              </a:rPr>
              <a:t>）公有制经济的组成</a:t>
            </a:r>
            <a:endParaRPr lang="zh-CN" altLang="en-US" sz="3200" b="1" smtClean="0">
              <a:solidFill>
                <a:srgbClr val="0070C0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607650" y="2072427"/>
            <a:ext cx="2236485" cy="584765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②集体</a:t>
            </a:r>
            <a:r>
              <a:rPr lang="zh-CN" altLang="en-US" sz="3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经济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2077720" y="2865755"/>
          <a:ext cx="6247130" cy="2371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860"/>
                <a:gridCol w="2094865"/>
                <a:gridCol w="2605405"/>
              </a:tblGrid>
              <a:tr h="405765">
                <a:tc>
                  <a:txBody>
                    <a:bodyPr wrap="square"/>
                    <a:lstStyle/>
                    <a:p>
                      <a:r>
                        <a:rPr lang="zh-CN" altLang="en-US" sz="2000" smtClean="0">
                          <a:latin typeface="+mn-ea"/>
                          <a:ea typeface="+mn-ea"/>
                        </a:rPr>
                        <a:t>含义</a:t>
                      </a:r>
                      <a:endParaRPr lang="zh-CN" altLang="en-US" sz="20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2000" smtClean="0">
                          <a:latin typeface="+mn-ea"/>
                          <a:ea typeface="+mn-ea"/>
                        </a:rPr>
                        <a:t>地位</a:t>
                      </a:r>
                      <a:endParaRPr lang="zh-CN" altLang="en-US" sz="20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2000" smtClean="0">
                          <a:latin typeface="+mn-ea"/>
                          <a:ea typeface="+mn-ea"/>
                        </a:rPr>
                        <a:t>形式</a:t>
                      </a:r>
                      <a:endParaRPr lang="zh-CN" altLang="en-US" sz="20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</a:tr>
              <a:tr h="1965960"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spc="12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部分劳动者</a:t>
                      </a:r>
                      <a:r>
                        <a:rPr lang="zh-CN" altLang="en-US" sz="20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共同占有生产资料</a:t>
                      </a:r>
                      <a:endParaRPr lang="zh-CN" altLang="en-US" sz="20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社会主义</a:t>
                      </a:r>
                      <a:r>
                        <a:rPr lang="zh-CN" altLang="en-US" sz="2000" b="1" spc="12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公有制</a:t>
                      </a:r>
                      <a:r>
                        <a:rPr lang="zh-CN" altLang="en-US" sz="20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经济重要组成部分、是我国</a:t>
                      </a:r>
                      <a:r>
                        <a:rPr lang="zh-CN" altLang="en-US" sz="2000" b="1" u="sng" spc="12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农村</a:t>
                      </a:r>
                      <a:r>
                        <a:rPr lang="zh-CN" altLang="en-US" sz="20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的主要经济形式</a:t>
                      </a:r>
                      <a:endParaRPr lang="zh-CN" altLang="en-US" sz="20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2000" b="1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专业合作社</a:t>
                      </a:r>
                      <a:endParaRPr lang="en-US" altLang="zh-CN" sz="2000" b="1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zh-CN" altLang="en-US" sz="2000" b="1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（只出力不出资）</a:t>
                      </a:r>
                      <a:endParaRPr lang="zh-CN" altLang="en-US" sz="2000" b="1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zh-CN" altLang="en-US" sz="2000" b="1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股份合作社</a:t>
                      </a:r>
                      <a:endParaRPr lang="en-US" altLang="zh-CN" sz="2000" b="1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  <a:p>
                      <a:r>
                        <a:rPr lang="zh-CN" altLang="en-US" sz="2000" b="1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（既出力又出钱）</a:t>
                      </a:r>
                      <a:endParaRPr lang="zh-CN" altLang="en-US" sz="2000" b="1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4155" y="876300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solidFill>
                  <a:schemeClr val="tx1"/>
                </a:solidFill>
              </a:rPr>
              <a:t>3</a:t>
            </a:r>
            <a:r>
              <a:rPr lang="zh-CN" altLang="en-US" sz="3600" b="1" smtClean="0">
                <a:solidFill>
                  <a:schemeClr val="tx1"/>
                </a:solidFill>
              </a:rPr>
              <a:t>、公有制经济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6" name="TextBox 13"/>
          <p:cNvSpPr txBox="1"/>
          <p:nvPr>
            <p:custDataLst>
              <p:tags r:id="rId5"/>
            </p:custDataLst>
          </p:nvPr>
        </p:nvSpPr>
        <p:spPr>
          <a:xfrm>
            <a:off x="93526" y="1442315"/>
            <a:ext cx="471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0070C0"/>
                </a:solidFill>
              </a:rPr>
              <a:t>（</a:t>
            </a:r>
            <a:r>
              <a:rPr lang="en-US" altLang="zh-CN" sz="3200" b="1" smtClean="0">
                <a:solidFill>
                  <a:srgbClr val="0070C0"/>
                </a:solidFill>
              </a:rPr>
              <a:t>1</a:t>
            </a:r>
            <a:r>
              <a:rPr lang="zh-CN" altLang="en-US" sz="3200" b="1" smtClean="0">
                <a:solidFill>
                  <a:srgbClr val="0070C0"/>
                </a:solidFill>
              </a:rPr>
              <a:t>）公有制经济的组成</a:t>
            </a:r>
            <a:endParaRPr lang="zh-CN" altLang="en-US" sz="3200" b="1" smtClean="0">
              <a:solidFill>
                <a:srgbClr val="0070C0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607649" y="2072427"/>
            <a:ext cx="7360694" cy="683254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③</a:t>
            </a:r>
            <a:r>
              <a:rPr lang="zh-CN" altLang="en-US" sz="3200" b="1" spc="120">
                <a:solidFill>
                  <a:srgbClr val="404040"/>
                </a:solidFill>
                <a:latin typeface="微软雅黑" panose="020B0503020204020204" charset="-122"/>
              </a:rPr>
              <a:t>混合所有制</a:t>
            </a:r>
            <a:r>
              <a:rPr lang="zh-CN" altLang="en-US" sz="3200" b="1" spc="120" smtClean="0">
                <a:solidFill>
                  <a:srgbClr val="404040"/>
                </a:solidFill>
                <a:latin typeface="微软雅黑" panose="020B0503020204020204" charset="-122"/>
              </a:rPr>
              <a:t>经济中</a:t>
            </a:r>
            <a:r>
              <a:rPr lang="zh-CN" altLang="en-US" sz="3200" b="1" spc="120">
                <a:solidFill>
                  <a:srgbClr val="404040"/>
                </a:solidFill>
                <a:latin typeface="微软雅黑" panose="020B0503020204020204" charset="-122"/>
              </a:rPr>
              <a:t>的国有和集体成分</a:t>
            </a:r>
            <a:endParaRPr lang="zh-CN" altLang="en-US" sz="3200" b="1" spc="120">
              <a:solidFill>
                <a:srgbClr val="404040"/>
              </a:solidFill>
              <a:latin typeface="微软雅黑" panose="020B0503020204020204" charset="-122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07649" y="2905478"/>
          <a:ext cx="10404062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3085"/>
                <a:gridCol w="4414296"/>
                <a:gridCol w="3206681"/>
              </a:tblGrid>
              <a:tr h="370840"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smtClean="0">
                          <a:latin typeface="+mn-ea"/>
                          <a:ea typeface="+mn-ea"/>
                        </a:rPr>
                        <a:t>含义</a:t>
                      </a:r>
                      <a:endParaRPr lang="zh-CN" altLang="en-US" sz="20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2000" smtClean="0">
                          <a:latin typeface="+mn-ea"/>
                          <a:ea typeface="+mn-ea"/>
                        </a:rPr>
                        <a:t>举例</a:t>
                      </a:r>
                      <a:endParaRPr lang="zh-CN" altLang="en-US" sz="20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smtClean="0">
                          <a:latin typeface="+mn-ea"/>
                          <a:ea typeface="+mn-ea"/>
                        </a:rPr>
                        <a:t>地位</a:t>
                      </a:r>
                      <a:endParaRPr lang="zh-CN" altLang="en-US" sz="2000" smtClean="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</a:tr>
              <a:tr h="370840"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spc="12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不同所有制</a:t>
                      </a:r>
                      <a:r>
                        <a:rPr lang="zh-CN" altLang="en-US" sz="20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经济按照一定原则实行</a:t>
                      </a:r>
                      <a:r>
                        <a:rPr lang="zh-CN" altLang="en-US" sz="2000" b="1" spc="120" smtClean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联合生产或经营</a:t>
                      </a:r>
                      <a:endParaRPr lang="zh-CN" altLang="en-US" sz="2000" b="1" spc="120" smtClean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smtClean="0">
                          <a:latin typeface="+mn-ea"/>
                          <a:ea typeface="+mn-ea"/>
                        </a:rPr>
                        <a:t>一个股份制公司同时有</a:t>
                      </a:r>
                      <a:r>
                        <a:rPr lang="zh-CN" altLang="en-US" sz="20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国家政府参股</a:t>
                      </a:r>
                      <a:r>
                        <a:rPr lang="en-US" altLang="zh-CN" sz="2000" b="1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zh-CN" altLang="en-US" sz="2000" b="1" smtClean="0">
                          <a:latin typeface="+mn-ea"/>
                          <a:ea typeface="+mn-ea"/>
                        </a:rPr>
                        <a:t>也有</a:t>
                      </a:r>
                      <a:r>
                        <a:rPr lang="zh-CN" altLang="en-US" sz="20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个体私营参股</a:t>
                      </a:r>
                      <a:r>
                        <a:rPr lang="zh-CN" altLang="en-US" sz="2000" b="1" smtClean="0">
                          <a:latin typeface="+mn-ea"/>
                          <a:ea typeface="+mn-ea"/>
                        </a:rPr>
                        <a:t>，那</a:t>
                      </a:r>
                      <a:r>
                        <a:rPr lang="zh-CN" altLang="en-US" sz="20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国家参股</a:t>
                      </a:r>
                      <a:r>
                        <a:rPr lang="zh-CN" altLang="en-US" sz="2000" b="1" smtClean="0">
                          <a:latin typeface="+mn-ea"/>
                          <a:ea typeface="+mn-ea"/>
                        </a:rPr>
                        <a:t>的那一部分就是</a:t>
                      </a:r>
                      <a:r>
                        <a:rPr lang="zh-CN" altLang="en-US" sz="2000" b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国有成分</a:t>
                      </a:r>
                      <a:r>
                        <a:rPr lang="zh-CN" altLang="en-US" sz="2000" b="1" smtClean="0">
                          <a:latin typeface="+mn-ea"/>
                          <a:ea typeface="+mn-ea"/>
                        </a:rPr>
                        <a:t>。</a:t>
                      </a:r>
                      <a:endParaRPr lang="zh-CN" altLang="en-US" sz="2000">
                        <a:latin typeface="+mn-ea"/>
                        <a:ea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混合所有制经济中的</a:t>
                      </a:r>
                      <a:r>
                        <a:rPr lang="zh-CN" altLang="en-US" sz="2000" b="1" spc="12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国有成分</a:t>
                      </a:r>
                      <a:r>
                        <a:rPr lang="zh-CN" altLang="en-US" sz="20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、</a:t>
                      </a:r>
                      <a:r>
                        <a:rPr lang="zh-CN" altLang="en-US" sz="2000" b="1" spc="12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集体成分</a:t>
                      </a:r>
                      <a:r>
                        <a:rPr lang="zh-CN" altLang="en-US" sz="2000" b="1" spc="120" smtClean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，是公有制经济的重要组成部分。</a:t>
                      </a:r>
                      <a:endParaRPr lang="zh-CN" altLang="en-US" sz="2000" b="1" spc="120" smtClean="0">
                        <a:solidFill>
                          <a:srgbClr val="404040"/>
                        </a:solidFill>
                        <a:latin typeface="+mn-ea"/>
                        <a:ea typeface="+mn-ea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9" name="圆角矩形标注 8"/>
          <p:cNvSpPr/>
          <p:nvPr>
            <p:custDataLst>
              <p:tags r:id="rId8"/>
            </p:custDataLst>
          </p:nvPr>
        </p:nvSpPr>
        <p:spPr>
          <a:xfrm>
            <a:off x="1837688" y="4427600"/>
            <a:ext cx="1727835" cy="1080135"/>
          </a:xfrm>
          <a:prstGeom prst="wedgeRoundRectCallout">
            <a:avLst>
              <a:gd name="adj1" fmla="val -50230"/>
              <a:gd name="adj2" fmla="val -125015"/>
              <a:gd name="adj3" fmla="val 16667"/>
            </a:avLst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公</a:t>
            </a:r>
            <a:r>
              <a:rPr lang="en-US" altLang="zh-CN" sz="2400" b="1"/>
              <a:t>+</a:t>
            </a:r>
            <a:r>
              <a:rPr lang="zh-CN" altLang="en-US" sz="2400" b="1"/>
              <a:t>非公</a:t>
            </a:r>
            <a:endParaRPr lang="zh-CN" altLang="en-US" sz="2400" b="1"/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4164330" y="4653915"/>
            <a:ext cx="6759575" cy="19380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PingFang SC"/>
              </a:rPr>
              <a:t>2017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年</a:t>
            </a:r>
            <a:r>
              <a:rPr lang="en-US" altLang="zh-CN" sz="2000" b="1">
                <a:solidFill>
                  <a:schemeClr val="bg1"/>
                </a:solidFill>
                <a:latin typeface="PingFang SC"/>
              </a:rPr>
              <a:t>8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月</a:t>
            </a:r>
            <a:r>
              <a:rPr lang="en-US" altLang="zh-CN" sz="2000" b="1">
                <a:solidFill>
                  <a:schemeClr val="bg1"/>
                </a:solidFill>
                <a:latin typeface="PingFang SC"/>
              </a:rPr>
              <a:t>16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日，中国联通正式宣布混改方案，</a:t>
            </a:r>
            <a:r>
              <a:rPr lang="en-US" altLang="zh-CN" sz="2000" b="1">
                <a:solidFill>
                  <a:schemeClr val="bg1"/>
                </a:solidFill>
                <a:latin typeface="PingFang SC"/>
              </a:rPr>
              <a:t>BATJ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等</a:t>
            </a:r>
            <a:r>
              <a:rPr lang="en-US" altLang="zh-CN" sz="2000" b="1">
                <a:solidFill>
                  <a:schemeClr val="bg1"/>
                </a:solidFill>
                <a:latin typeface="PingFang SC"/>
              </a:rPr>
              <a:t>14</a:t>
            </a:r>
            <a:r>
              <a:rPr lang="zh-CN" altLang="en-US" sz="2000" b="1" smtClean="0">
                <a:solidFill>
                  <a:schemeClr val="bg1"/>
                </a:solidFill>
                <a:latin typeface="PingFang SC"/>
              </a:rPr>
              <a:t>家（</a:t>
            </a:r>
            <a:r>
              <a:rPr lang="zh-CN" altLang="en-US" sz="2000"/>
              <a:t>腾讯、百度、京东、</a:t>
            </a:r>
            <a:r>
              <a:rPr lang="zh-CN" altLang="en-US" sz="2000" smtClean="0"/>
              <a:t>阿里巴巴、</a:t>
            </a:r>
            <a:r>
              <a:rPr lang="zh-CN" altLang="en-US" sz="2000"/>
              <a:t>苏宁云商</a:t>
            </a:r>
            <a:r>
              <a:rPr lang="zh-CN" altLang="en-US" sz="2000" smtClean="0"/>
              <a:t>、用</a:t>
            </a:r>
            <a:r>
              <a:rPr lang="zh-CN" altLang="en-US" sz="2000"/>
              <a:t>友、宜通</a:t>
            </a:r>
            <a:r>
              <a:rPr lang="zh-CN" altLang="en-US" sz="2000" smtClean="0"/>
              <a:t>世纪中国人</a:t>
            </a:r>
            <a:r>
              <a:rPr lang="zh-CN" altLang="en-US" sz="2000"/>
              <a:t>寿、中国中</a:t>
            </a:r>
            <a:r>
              <a:rPr lang="zh-CN" altLang="en-US" sz="2000" smtClean="0"/>
              <a:t>车等</a:t>
            </a:r>
            <a:r>
              <a:rPr lang="zh-CN" altLang="en-US" sz="2000" b="1" smtClean="0">
                <a:solidFill>
                  <a:schemeClr val="bg1"/>
                </a:solidFill>
                <a:latin typeface="PingFang SC"/>
              </a:rPr>
              <a:t>）战略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投资伙伴正式入局，开启中国联通混改。混改完成后，联通集团对中国联通的持股比例从原来的</a:t>
            </a:r>
            <a:r>
              <a:rPr lang="en-US" altLang="zh-CN" sz="2000" b="1">
                <a:solidFill>
                  <a:schemeClr val="bg1"/>
                </a:solidFill>
                <a:latin typeface="PingFang SC"/>
              </a:rPr>
              <a:t>62.7%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降低到</a:t>
            </a:r>
            <a:r>
              <a:rPr lang="en-US" altLang="zh-CN" sz="2000" b="1">
                <a:solidFill>
                  <a:srgbClr val="FF0000"/>
                </a:solidFill>
                <a:latin typeface="PingFang SC"/>
              </a:rPr>
              <a:t>36.7%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，战略投资者占股</a:t>
            </a:r>
            <a:r>
              <a:rPr lang="en-US" altLang="zh-CN" sz="2000" b="1">
                <a:solidFill>
                  <a:srgbClr val="FF0000"/>
                </a:solidFill>
                <a:latin typeface="PingFang SC"/>
              </a:rPr>
              <a:t>35.2%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，员工持股</a:t>
            </a:r>
            <a:r>
              <a:rPr lang="en-US" altLang="zh-CN" sz="2000" b="1">
                <a:solidFill>
                  <a:srgbClr val="FF0000"/>
                </a:solidFill>
                <a:latin typeface="PingFang SC"/>
              </a:rPr>
              <a:t>2.6%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，公众股东</a:t>
            </a:r>
            <a:r>
              <a:rPr lang="en-US" altLang="zh-CN" sz="2000" b="1">
                <a:solidFill>
                  <a:srgbClr val="FF0000"/>
                </a:solidFill>
                <a:latin typeface="PingFang SC"/>
              </a:rPr>
              <a:t>25.5%</a:t>
            </a:r>
            <a:r>
              <a:rPr lang="zh-CN" altLang="en-US" sz="2000" b="1">
                <a:solidFill>
                  <a:schemeClr val="bg1"/>
                </a:solidFill>
                <a:latin typeface="PingFang SC"/>
              </a:rPr>
              <a:t>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24155" y="87630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tx1"/>
                </a:solidFill>
                <a:latin typeface="+mn-ea"/>
              </a:rPr>
              <a:t>3</a:t>
            </a:r>
            <a:r>
              <a:rPr lang="zh-CN" altLang="en-US" sz="2800" b="1" smtClean="0">
                <a:solidFill>
                  <a:schemeClr val="tx1"/>
                </a:solidFill>
                <a:latin typeface="+mn-ea"/>
              </a:rPr>
              <a:t>、公有制经济</a:t>
            </a:r>
            <a:endParaRPr lang="zh-CN" altLang="en-US" sz="280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TextBox 13"/>
          <p:cNvSpPr txBox="1"/>
          <p:nvPr>
            <p:custDataLst>
              <p:tags r:id="rId5"/>
            </p:custDataLst>
          </p:nvPr>
        </p:nvSpPr>
        <p:spPr>
          <a:xfrm>
            <a:off x="93526" y="1435837"/>
            <a:ext cx="4712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0070C0"/>
                </a:solidFill>
                <a:latin typeface="+mn-ea"/>
              </a:rPr>
              <a:t>（</a:t>
            </a:r>
            <a:r>
              <a:rPr lang="en-US" altLang="zh-CN" sz="2800" b="1" smtClean="0">
                <a:solidFill>
                  <a:srgbClr val="0070C0"/>
                </a:solidFill>
                <a:latin typeface="+mn-ea"/>
              </a:rPr>
              <a:t>2</a:t>
            </a:r>
            <a:r>
              <a:rPr lang="zh-CN" altLang="en-US" sz="2800" b="1" smtClean="0">
                <a:solidFill>
                  <a:srgbClr val="0070C0"/>
                </a:solidFill>
                <a:latin typeface="+mn-ea"/>
              </a:rPr>
              <a:t>）公有制经济的</a:t>
            </a:r>
            <a:r>
              <a:rPr lang="zh-CN" altLang="en-US" sz="2800" b="1" smtClean="0">
                <a:solidFill>
                  <a:srgbClr val="FF0000"/>
                </a:solidFill>
                <a:latin typeface="+mn-ea"/>
              </a:rPr>
              <a:t>地位</a:t>
            </a:r>
            <a:endParaRPr lang="zh-CN" altLang="en-US" sz="2800" b="1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563935" y="2008330"/>
            <a:ext cx="11064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黑体" panose="02010609060101010101" pitchFamily="49" charset="-122"/>
              </a:rPr>
              <a:t>主体地位</a:t>
            </a:r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+mn-ea"/>
                <a:sym typeface="黑体" panose="02010609060101010101" pitchFamily="49" charset="-122"/>
              </a:rPr>
              <a:t>；</a:t>
            </a:r>
            <a:endParaRPr lang="zh-CN" altLang="en-US" sz="2800" b="1">
              <a:latin typeface="+mn-ea"/>
            </a:endParaRPr>
          </a:p>
        </p:txBody>
      </p:sp>
      <p:sp>
        <p:nvSpPr>
          <p:cNvPr id="10" name="TextBox 13"/>
          <p:cNvSpPr txBox="1"/>
          <p:nvPr>
            <p:custDataLst>
              <p:tags r:id="rId7"/>
            </p:custDataLst>
          </p:nvPr>
        </p:nvSpPr>
        <p:spPr>
          <a:xfrm>
            <a:off x="224155" y="3489373"/>
            <a:ext cx="689542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0070C0"/>
                </a:solidFill>
              </a:rPr>
              <a:t>思考：为什么要坚持公有制为主体？</a:t>
            </a:r>
            <a:endParaRPr lang="zh-CN" altLang="en-US" sz="3200" b="1" smtClean="0">
              <a:solidFill>
                <a:srgbClr val="0070C0"/>
              </a:solidFill>
            </a:endParaRPr>
          </a:p>
        </p:txBody>
      </p:sp>
      <p:sp>
        <p:nvSpPr>
          <p:cNvPr id="11" name="下箭头 10"/>
          <p:cNvSpPr/>
          <p:nvPr>
            <p:custDataLst>
              <p:tags r:id="rId8"/>
            </p:custDataLst>
          </p:nvPr>
        </p:nvSpPr>
        <p:spPr>
          <a:xfrm rot="10800000">
            <a:off x="3494035" y="2941158"/>
            <a:ext cx="303872" cy="489012"/>
          </a:xfrm>
          <a:prstGeom prst="downArrow">
            <a:avLst/>
          </a:prstGeom>
          <a:solidFill>
            <a:schemeClr val="accent6"/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925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336956" y="2035024"/>
            <a:ext cx="110641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+mn-ea"/>
                <a:sym typeface="Wingdings" panose="05000000000000000000"/>
              </a:rPr>
              <a:t>                  以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+mn-ea"/>
                <a:sym typeface="Wingdings" panose="05000000000000000000"/>
              </a:rPr>
              <a:t>公有制为主体是</a:t>
            </a:r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Wingdings" panose="05000000000000000000"/>
              </a:rPr>
              <a:t>社会主义初级阶段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Wingdings" panose="05000000000000000000"/>
              </a:rPr>
              <a:t>经济制度</a:t>
            </a:r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+mn-ea"/>
                <a:sym typeface="Wingdings" panose="05000000000000000000"/>
              </a:rPr>
              <a:t>的</a:t>
            </a:r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Wingdings" panose="05000000000000000000"/>
              </a:rPr>
              <a:t>根本特征</a:t>
            </a:r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+mn-ea"/>
                <a:sym typeface="Wingdings" panose="05000000000000000000"/>
              </a:rPr>
              <a:t>，</a:t>
            </a:r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+mn-ea"/>
                <a:sym typeface="黑体" panose="02010609060101010101" pitchFamily="49" charset="-122"/>
              </a:rPr>
              <a:t>是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黑体" panose="02010609060101010101" pitchFamily="49" charset="-122"/>
              </a:rPr>
              <a:t>社会主义经济制度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+mn-ea"/>
                <a:sym typeface="黑体" panose="02010609060101010101" pitchFamily="49" charset="-122"/>
              </a:rPr>
              <a:t>的</a:t>
            </a:r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黑体" panose="02010609060101010101" pitchFamily="49" charset="-122"/>
              </a:rPr>
              <a:t>基础</a:t>
            </a:r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+mn-ea"/>
                <a:sym typeface="Wingdings" panose="05000000000000000000"/>
              </a:rPr>
              <a:t>。</a:t>
            </a:r>
            <a:endParaRPr lang="zh-CN" altLang="en-US" sz="2800" b="1">
              <a:latin typeface="+mn-ea"/>
            </a:endParaRPr>
          </a:p>
        </p:txBody>
      </p:sp>
      <p:sp>
        <p:nvSpPr>
          <p:cNvPr id="13" name="下箭头 12"/>
          <p:cNvSpPr/>
          <p:nvPr>
            <p:custDataLst>
              <p:tags r:id="rId10"/>
            </p:custDataLst>
          </p:nvPr>
        </p:nvSpPr>
        <p:spPr>
          <a:xfrm>
            <a:off x="4810889" y="4243475"/>
            <a:ext cx="345143" cy="592928"/>
          </a:xfrm>
          <a:prstGeom prst="downArrow">
            <a:avLst/>
          </a:prstGeom>
          <a:solidFill>
            <a:srgbClr val="92D050"/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1031551" y="4834771"/>
            <a:ext cx="59334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ea"/>
                <a:sym typeface="Wingdings" panose="05000000000000000000"/>
              </a:rPr>
              <a:t>公有制</a:t>
            </a:r>
            <a:r>
              <a:rPr lang="zh-CN" altLang="en-US" sz="28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ea"/>
                <a:sym typeface="Wingdings" panose="05000000000000000000"/>
              </a:rPr>
              <a:t>经济为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Wingdings" panose="05000000000000000000"/>
              </a:rPr>
              <a:t>国家建设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ea"/>
                <a:sym typeface="Wingdings" panose="05000000000000000000"/>
              </a:rPr>
              <a:t>、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Wingdings" panose="05000000000000000000"/>
              </a:rPr>
              <a:t>国防安全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ea"/>
                <a:sym typeface="Wingdings" panose="05000000000000000000"/>
              </a:rPr>
              <a:t>、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Wingdings" panose="05000000000000000000"/>
              </a:rPr>
              <a:t>人民生活改善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ea"/>
                <a:sym typeface="Wingdings" panose="05000000000000000000"/>
              </a:rPr>
              <a:t>作出了突出贡献。我国取得的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+mn-ea"/>
                <a:sym typeface="Wingdings" panose="05000000000000000000"/>
              </a:rPr>
              <a:t>辉煌成就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+mn-ea"/>
                <a:sym typeface="Wingdings" panose="05000000000000000000"/>
              </a:rPr>
              <a:t>离不开公有制经济。</a:t>
            </a:r>
            <a:endParaRPr lang="zh-CN" altLang="en-US"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+mn-ea"/>
              <a:sym typeface="Wingdings" panose="05000000000000000000"/>
            </a:endParaRPr>
          </a:p>
        </p:txBody>
      </p:sp>
      <p:pic>
        <p:nvPicPr>
          <p:cNvPr id="1026" name="Picture 2" descr="https://gimg2.baidu.com/image_search/src=http%3A%2F%2Fwww.mianfeiwendang.com%2Fpic%2F56d6222a84b20cf2f570e75a%2F8-810-jpg_6-1080-0-0-1080.jpg&amp;refer=http%3A%2F%2Fwww.mianfeiwendang.com&amp;app=2002&amp;size=f9999,10000&amp;q=a80&amp;n=0&amp;g=0n&amp;fmt=jpeg?sec=1639662399&amp;t=22857e6630af315dcaf09c97bc11815b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3" t="8865" b="1855"/>
          <a:stretch>
            <a:fillRect/>
          </a:stretch>
        </p:blipFill>
        <p:spPr bwMode="auto">
          <a:xfrm>
            <a:off x="7256835" y="2802633"/>
            <a:ext cx="4985882" cy="404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>
            <p:custDataLst>
              <p:tags r:id="rId1"/>
            </p:custDataLst>
          </p:nvPr>
        </p:nvSpPr>
        <p:spPr>
          <a:xfrm>
            <a:off x="2714436" y="143059"/>
            <a:ext cx="689542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0070C0"/>
                </a:solidFill>
              </a:rPr>
              <a:t>思考：为什么要坚持公有制为主体？</a:t>
            </a:r>
            <a:endParaRPr lang="zh-CN" altLang="en-US" sz="3200" b="1" smtClean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285131" y="955529"/>
            <a:ext cx="1217295" cy="4603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生产力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77405" y="1034470"/>
            <a:ext cx="1525905" cy="4603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生产关系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365348" y="176443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rgbClr val="0070C0"/>
                </a:solidFill>
              </a:rPr>
              <a:t>生产资料公有制</a:t>
            </a:r>
            <a:endParaRPr lang="zh-CN" altLang="en-US" sz="2800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6439711" y="79737"/>
            <a:ext cx="1274323" cy="64809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>
            <p:custDataLst>
              <p:tags r:id="rId6"/>
            </p:custDataLst>
          </p:nvPr>
        </p:nvCxnSpPr>
        <p:spPr>
          <a:xfrm flipV="1">
            <a:off x="3974585" y="1494845"/>
            <a:ext cx="2883415" cy="61956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 rot="20969566">
            <a:off x="4771926" y="1353330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/>
              <a:t>促进？</a:t>
            </a:r>
            <a:endParaRPr lang="zh-CN" altLang="en-US" sz="2800" b="1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93378" y="2267452"/>
            <a:ext cx="11755120" cy="1643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514350" indent="-514350" algn="l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公有制为主体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是促进生产力发展的</a:t>
            </a:r>
            <a:r>
              <a:rPr lang="zh-CN" altLang="en-US" sz="28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根本要求。生产资料公有制适应社会化大生产的要求，</a:t>
            </a:r>
            <a:r>
              <a:rPr lang="zh-CN" altLang="en-US" sz="28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社会主义国家对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社会生产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经济发展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进行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宏观调控的制度</a:t>
            </a:r>
            <a:r>
              <a:rPr lang="zh-CN" altLang="en-US" sz="28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基础，有利于推动经济持续健康发展。</a:t>
            </a:r>
            <a:endParaRPr lang="zh-CN" altLang="en-US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下箭头 11"/>
          <p:cNvSpPr/>
          <p:nvPr>
            <p:custDataLst>
              <p:tags r:id="rId9"/>
            </p:custDataLst>
          </p:nvPr>
        </p:nvSpPr>
        <p:spPr>
          <a:xfrm>
            <a:off x="8385243" y="822977"/>
            <a:ext cx="320829" cy="1464678"/>
          </a:xfrm>
          <a:prstGeom prst="downArrow">
            <a:avLst/>
          </a:prstGeom>
          <a:solidFill>
            <a:srgbClr val="92D050"/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382621" y="4339790"/>
            <a:ext cx="494813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>
                <a:solidFill>
                  <a:srgbClr val="333333"/>
                </a:solidFill>
                <a:latin typeface="Arial" panose="020B0604020202020204" pitchFamily="34" charset="0"/>
              </a:rPr>
              <a:t>战“疫”一线物资紧缺，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</a:rPr>
              <a:t>长安汽车</a:t>
            </a:r>
            <a:r>
              <a:rPr lang="zh-CN" altLang="en-US" b="1">
                <a:solidFill>
                  <a:srgbClr val="333333"/>
                </a:solidFill>
                <a:latin typeface="Arial" panose="020B0604020202020204" pitchFamily="34" charset="0"/>
              </a:rPr>
              <a:t>陆续接到</a:t>
            </a:r>
            <a:r>
              <a:rPr lang="zh-CN" altLang="en-US" b="1" smtClean="0">
                <a:solidFill>
                  <a:srgbClr val="333333"/>
                </a:solidFill>
                <a:latin typeface="Arial" panose="020B0604020202020204" pitchFamily="34" charset="0"/>
              </a:rPr>
              <a:t>了负压</a:t>
            </a:r>
            <a:r>
              <a:rPr lang="zh-CN" altLang="en-US" b="1">
                <a:solidFill>
                  <a:srgbClr val="333333"/>
                </a:solidFill>
                <a:latin typeface="Arial" panose="020B0604020202020204" pitchFamily="34" charset="0"/>
              </a:rPr>
              <a:t>救护车的咨询和采购信息。作为长安汽车旗下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</a:rPr>
              <a:t>商用车品牌</a:t>
            </a:r>
            <a:r>
              <a:rPr lang="zh-CN" altLang="en-US" b="1">
                <a:solidFill>
                  <a:srgbClr val="333333"/>
                </a:solidFill>
                <a:latin typeface="Arial" panose="020B0604020202020204" pitchFamily="34" charset="0"/>
              </a:rPr>
              <a:t>，长安凯程具备研发和制造医疗用车的资质和实力，他们火速成立项目团队，立即开展</a:t>
            </a:r>
            <a:r>
              <a:rPr lang="zh-CN" altLang="en-US" b="1" smtClean="0">
                <a:solidFill>
                  <a:srgbClr val="333333"/>
                </a:solidFill>
                <a:latin typeface="Arial" panose="020B0604020202020204" pitchFamily="34" charset="0"/>
              </a:rPr>
              <a:t>需求分析，</a:t>
            </a:r>
            <a:r>
              <a:rPr lang="zh-CN" altLang="en-US" b="1">
                <a:solidFill>
                  <a:srgbClr val="333333"/>
                </a:solidFill>
                <a:latin typeface="Arial" panose="020B0604020202020204" pitchFamily="34" charset="0"/>
              </a:rPr>
              <a:t>短时间内迅速落实订单超过</a:t>
            </a:r>
            <a:r>
              <a:rPr lang="en-US" altLang="zh-CN" b="1">
                <a:solidFill>
                  <a:srgbClr val="333333"/>
                </a:solidFill>
                <a:latin typeface="Arial" panose="020B0604020202020204" pitchFamily="34" charset="0"/>
              </a:rPr>
              <a:t>1000</a:t>
            </a:r>
            <a:r>
              <a:rPr lang="zh-CN" altLang="en-US" b="1">
                <a:solidFill>
                  <a:srgbClr val="333333"/>
                </a:solidFill>
                <a:latin typeface="Arial" panose="020B0604020202020204" pitchFamily="34" charset="0"/>
              </a:rPr>
              <a:t>台</a:t>
            </a:r>
            <a:r>
              <a:rPr lang="zh-CN" altLang="en-US" b="1" smtClean="0">
                <a:solidFill>
                  <a:srgbClr val="333333"/>
                </a:solidFill>
                <a:latin typeface="Arial" panose="020B0604020202020204" pitchFamily="34" charset="0"/>
              </a:rPr>
              <a:t>。</a:t>
            </a:r>
            <a:r>
              <a:rPr lang="en-US" altLang="zh-CN" b="1" smtClean="0"/>
              <a:t>2020</a:t>
            </a:r>
            <a:r>
              <a:rPr lang="zh-CN" altLang="en-US" b="1" smtClean="0"/>
              <a:t>年</a:t>
            </a:r>
            <a:r>
              <a:rPr lang="en-US" altLang="zh-CN" b="1" smtClean="0"/>
              <a:t>2</a:t>
            </a:r>
            <a:r>
              <a:rPr lang="zh-CN" altLang="en-US" b="1"/>
              <a:t>月</a:t>
            </a:r>
            <a:r>
              <a:rPr lang="en-US" altLang="zh-CN" b="1"/>
              <a:t>19</a:t>
            </a:r>
            <a:r>
              <a:rPr lang="zh-CN" altLang="en-US" b="1"/>
              <a:t>日，首批</a:t>
            </a:r>
            <a:r>
              <a:rPr lang="en-US" altLang="zh-CN" b="1"/>
              <a:t>34</a:t>
            </a:r>
            <a:r>
              <a:rPr lang="zh-CN" altLang="en-US" b="1"/>
              <a:t>台</a:t>
            </a:r>
            <a:r>
              <a:rPr lang="zh-CN" altLang="en-US" b="1">
                <a:solidFill>
                  <a:srgbClr val="FF0000"/>
                </a:solidFill>
              </a:rPr>
              <a:t>负压救护车</a:t>
            </a:r>
            <a:r>
              <a:rPr lang="zh-CN" altLang="en-US" b="1"/>
              <a:t>以最快速度送达战疫一线。</a:t>
            </a:r>
            <a:endParaRPr lang="zh-CN" altLang="en-US" b="1"/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5944663" y="4201291"/>
            <a:ext cx="557288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>
                <a:solidFill>
                  <a:srgbClr val="191919"/>
                </a:solidFill>
                <a:latin typeface="PingFang SC"/>
              </a:rPr>
              <a:t>疫情发生之后，不少中央企业从零起步，紧急转产医用防服、医用口罩等紧缺医疗物资</a:t>
            </a:r>
            <a:r>
              <a:rPr lang="zh-CN" altLang="en-US" b="1" smtClean="0">
                <a:solidFill>
                  <a:srgbClr val="191919"/>
                </a:solidFill>
                <a:latin typeface="PingFang SC"/>
              </a:rPr>
              <a:t>。</a:t>
            </a:r>
            <a:r>
              <a:rPr lang="en-US" altLang="zh-CN" b="1" smtClean="0">
                <a:solidFill>
                  <a:srgbClr val="191919"/>
                </a:solidFill>
                <a:latin typeface="PingFang SC"/>
              </a:rPr>
              <a:t>2020</a:t>
            </a:r>
            <a:r>
              <a:rPr lang="zh-CN" altLang="en-US" b="1" smtClean="0">
                <a:solidFill>
                  <a:srgbClr val="191919"/>
                </a:solidFill>
                <a:latin typeface="PingFang SC"/>
              </a:rPr>
              <a:t>年</a:t>
            </a:r>
            <a:r>
              <a:rPr lang="en-US" altLang="zh-CN" b="1" smtClean="0">
                <a:solidFill>
                  <a:srgbClr val="191919"/>
                </a:solidFill>
                <a:latin typeface="PingFang SC"/>
              </a:rPr>
              <a:t>2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月</a:t>
            </a:r>
            <a:r>
              <a:rPr lang="en-US" altLang="zh-CN" b="1">
                <a:solidFill>
                  <a:srgbClr val="191919"/>
                </a:solidFill>
                <a:latin typeface="PingFang SC"/>
              </a:rPr>
              <a:t>2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日，此前</a:t>
            </a:r>
            <a:r>
              <a:rPr lang="zh-CN" altLang="en-US" b="1">
                <a:solidFill>
                  <a:srgbClr val="FF0000"/>
                </a:solidFill>
                <a:latin typeface="PingFang SC"/>
              </a:rPr>
              <a:t>生产军需产品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的新兴际华集团开始试</a:t>
            </a:r>
            <a:r>
              <a:rPr lang="zh-CN" altLang="en-US" b="1">
                <a:solidFill>
                  <a:srgbClr val="FF0000"/>
                </a:solidFill>
                <a:latin typeface="PingFang SC"/>
              </a:rPr>
              <a:t>生产医用防护服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，</a:t>
            </a:r>
            <a:r>
              <a:rPr lang="en-US" altLang="zh-CN" b="1">
                <a:solidFill>
                  <a:srgbClr val="191919"/>
                </a:solidFill>
                <a:latin typeface="PingFang SC"/>
              </a:rPr>
              <a:t>2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月</a:t>
            </a:r>
            <a:r>
              <a:rPr lang="en-US" altLang="zh-CN" b="1">
                <a:solidFill>
                  <a:srgbClr val="191919"/>
                </a:solidFill>
                <a:latin typeface="PingFang SC"/>
              </a:rPr>
              <a:t>16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日产量已经超过</a:t>
            </a:r>
            <a:r>
              <a:rPr lang="en-US" altLang="zh-CN" b="1">
                <a:solidFill>
                  <a:srgbClr val="191919"/>
                </a:solidFill>
                <a:latin typeface="PingFang SC"/>
              </a:rPr>
              <a:t>4.5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万套，达到全国医用防护服总产量三分之一以上。国机集团所属恒天嘉华</a:t>
            </a:r>
            <a:r>
              <a:rPr lang="zh-CN" altLang="en-US" b="1">
                <a:solidFill>
                  <a:srgbClr val="FF0000"/>
                </a:solidFill>
                <a:latin typeface="PingFang SC"/>
              </a:rPr>
              <a:t>原本从事无纺布生产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，大年初二实现复工复产，以最快速度</a:t>
            </a:r>
            <a:r>
              <a:rPr lang="zh-CN" altLang="en-US" b="1">
                <a:solidFill>
                  <a:srgbClr val="FF0000"/>
                </a:solidFill>
                <a:latin typeface="PingFang SC"/>
              </a:rPr>
              <a:t>转产医用口罩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，</a:t>
            </a:r>
            <a:r>
              <a:rPr lang="en-US" altLang="zh-CN" b="1">
                <a:solidFill>
                  <a:srgbClr val="191919"/>
                </a:solidFill>
                <a:latin typeface="PingFang SC"/>
              </a:rPr>
              <a:t>2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月</a:t>
            </a:r>
            <a:r>
              <a:rPr lang="en-US" altLang="zh-CN" b="1">
                <a:solidFill>
                  <a:srgbClr val="191919"/>
                </a:solidFill>
                <a:latin typeface="PingFang SC"/>
              </a:rPr>
              <a:t>13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日已开通</a:t>
            </a:r>
            <a:r>
              <a:rPr lang="en-US" altLang="zh-CN" b="1">
                <a:solidFill>
                  <a:srgbClr val="191919"/>
                </a:solidFill>
                <a:latin typeface="PingFang SC"/>
              </a:rPr>
              <a:t>11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条平面口罩生产线，现在已形成日产</a:t>
            </a:r>
            <a:r>
              <a:rPr lang="en-US" altLang="zh-CN" b="1">
                <a:solidFill>
                  <a:srgbClr val="191919"/>
                </a:solidFill>
                <a:latin typeface="PingFang SC"/>
              </a:rPr>
              <a:t>110</a:t>
            </a:r>
            <a:r>
              <a:rPr lang="zh-CN" altLang="en-US" b="1">
                <a:solidFill>
                  <a:srgbClr val="191919"/>
                </a:solidFill>
                <a:latin typeface="PingFang SC"/>
              </a:rPr>
              <a:t>万只口罩的生产能力。</a:t>
            </a:r>
            <a:endParaRPr lang="zh-CN" alt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11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2592070" y="1081041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smtClean="0"/>
              <a:t>？</a:t>
            </a:r>
            <a:endParaRPr lang="zh-CN" altLang="en-US" sz="5400"/>
          </a:p>
        </p:txBody>
      </p:sp>
      <p:sp>
        <p:nvSpPr>
          <p:cNvPr id="2" name="TextBox 13"/>
          <p:cNvSpPr txBox="1"/>
          <p:nvPr>
            <p:custDataLst>
              <p:tags r:id="rId2"/>
            </p:custDataLst>
          </p:nvPr>
        </p:nvSpPr>
        <p:spPr>
          <a:xfrm>
            <a:off x="2714436" y="143059"/>
            <a:ext cx="689542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0070C0"/>
                </a:solidFill>
              </a:rPr>
              <a:t>思考：为什么要坚持公有制为主体？</a:t>
            </a:r>
            <a:endParaRPr lang="zh-CN" altLang="en-US" sz="3200" b="1" smtClean="0">
              <a:solidFill>
                <a:srgbClr val="0070C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25969" y="2263451"/>
            <a:ext cx="3115945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b="1"/>
              <a:t>生产资料所有制</a:t>
            </a:r>
            <a:endParaRPr lang="zh-CN" altLang="zh-CN" sz="3200" b="1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25969" y="3342951"/>
            <a:ext cx="3115310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b="1"/>
              <a:t>生产资料公有制</a:t>
            </a:r>
            <a:endParaRPr lang="zh-CN" altLang="zh-CN" sz="3200" b="1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62799" y="4494841"/>
            <a:ext cx="3078480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b="1"/>
              <a:t>公有制为主体</a:t>
            </a:r>
            <a:endParaRPr lang="zh-CN" altLang="zh-CN" sz="3200" b="1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>
            <a:off x="3612069" y="1398581"/>
            <a:ext cx="4464050" cy="2159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250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178614" y="1016311"/>
            <a:ext cx="8642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决</a:t>
            </a:r>
            <a:r>
              <a:rPr lang="en-US" altLang="zh-CN" sz="2400" b="1"/>
              <a:t> </a:t>
            </a:r>
            <a:r>
              <a:rPr lang="zh-CN" altLang="en-US" sz="2400" b="1"/>
              <a:t>定</a:t>
            </a:r>
            <a:endParaRPr lang="zh-CN" altLang="en-US" sz="2400" b="1"/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8580944" y="1215066"/>
            <a:ext cx="119761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b="1"/>
              <a:t>分配</a:t>
            </a:r>
            <a:endParaRPr lang="zh-CN" altLang="zh-CN" sz="3200" b="1"/>
          </a:p>
        </p:txBody>
      </p:sp>
      <p:sp>
        <p:nvSpPr>
          <p:cNvPr id="10" name="右箭头 9"/>
          <p:cNvSpPr/>
          <p:nvPr>
            <p:custDataLst>
              <p:tags r:id="rId9"/>
            </p:custDataLst>
          </p:nvPr>
        </p:nvSpPr>
        <p:spPr>
          <a:xfrm>
            <a:off x="3667314" y="2386641"/>
            <a:ext cx="4464050" cy="2159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250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5233859" y="2004371"/>
            <a:ext cx="8642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决</a:t>
            </a:r>
            <a:r>
              <a:rPr lang="en-US" altLang="zh-CN" sz="2400" b="1"/>
              <a:t> </a:t>
            </a:r>
            <a:r>
              <a:rPr lang="zh-CN" altLang="en-US" sz="2400" b="1"/>
              <a:t>定</a:t>
            </a:r>
            <a:endParaRPr lang="zh-CN" altLang="en-US" sz="2400" b="1"/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8420924" y="2203126"/>
            <a:ext cx="332867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b="1"/>
              <a:t>产品分配方式</a:t>
            </a:r>
            <a:endParaRPr lang="zh-CN" altLang="zh-CN" sz="3200" b="1"/>
          </a:p>
        </p:txBody>
      </p:sp>
      <p:sp>
        <p:nvSpPr>
          <p:cNvPr id="13" name="右箭头 12"/>
          <p:cNvSpPr/>
          <p:nvPr>
            <p:custDataLst>
              <p:tags r:id="rId12"/>
            </p:custDataLst>
          </p:nvPr>
        </p:nvSpPr>
        <p:spPr>
          <a:xfrm>
            <a:off x="3722559" y="3518211"/>
            <a:ext cx="4464050" cy="2159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250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5289104" y="3135941"/>
            <a:ext cx="8642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决</a:t>
            </a:r>
            <a:r>
              <a:rPr lang="en-US" altLang="zh-CN" sz="2400" b="1"/>
              <a:t> </a:t>
            </a:r>
            <a:r>
              <a:rPr lang="zh-CN" altLang="en-US" sz="2400" b="1"/>
              <a:t>定</a:t>
            </a:r>
            <a:endParaRPr lang="zh-CN" altLang="en-US" sz="2400" b="1"/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8476169" y="3262941"/>
            <a:ext cx="332867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b="1"/>
              <a:t>按劳分配</a:t>
            </a:r>
            <a:endParaRPr lang="zh-CN" altLang="zh-CN" sz="3200" b="1"/>
          </a:p>
        </p:txBody>
      </p:sp>
      <p:sp>
        <p:nvSpPr>
          <p:cNvPr id="16" name="右箭头 15"/>
          <p:cNvSpPr/>
          <p:nvPr>
            <p:custDataLst>
              <p:tags r:id="rId15"/>
            </p:custDataLst>
          </p:nvPr>
        </p:nvSpPr>
        <p:spPr>
          <a:xfrm>
            <a:off x="3777804" y="4649781"/>
            <a:ext cx="4464050" cy="2159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250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5344349" y="4267511"/>
            <a:ext cx="8642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决</a:t>
            </a:r>
            <a:r>
              <a:rPr lang="en-US" altLang="zh-CN" sz="2400" b="1"/>
              <a:t> </a:t>
            </a:r>
            <a:r>
              <a:rPr lang="zh-CN" altLang="en-US" sz="2400" b="1"/>
              <a:t>定</a:t>
            </a:r>
            <a:endParaRPr lang="zh-CN" altLang="en-US" sz="2400" b="1"/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8459659" y="4394511"/>
            <a:ext cx="332867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b="1"/>
              <a:t>按劳分配为主体</a:t>
            </a:r>
            <a:endParaRPr lang="zh-CN" altLang="zh-CN" sz="3200" b="1"/>
          </a:p>
        </p:txBody>
      </p:sp>
      <p:sp>
        <p:nvSpPr>
          <p:cNvPr id="19" name="文本框 18"/>
          <p:cNvSpPr txBox="1"/>
          <p:nvPr>
            <p:custDataLst>
              <p:tags r:id="rId18"/>
            </p:custDataLst>
          </p:nvPr>
        </p:nvSpPr>
        <p:spPr>
          <a:xfrm>
            <a:off x="2141937" y="1173697"/>
            <a:ext cx="1197610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b="1"/>
              <a:t>生产</a:t>
            </a:r>
            <a:endParaRPr lang="zh-CN" altLang="zh-CN" sz="3200" b="1"/>
          </a:p>
        </p:txBody>
      </p:sp>
      <p:pic>
        <p:nvPicPr>
          <p:cNvPr id="2050" name="Picture 2" descr="https://img2.baidu.com/it/u=3948506227,1072833853&amp;fm=26&amp;fmt=auto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97744" y="143059"/>
            <a:ext cx="2250211" cy="14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下箭头 21"/>
          <p:cNvSpPr/>
          <p:nvPr>
            <p:custDataLst>
              <p:tags r:id="rId21"/>
            </p:custDataLst>
          </p:nvPr>
        </p:nvSpPr>
        <p:spPr>
          <a:xfrm>
            <a:off x="9998521" y="5076441"/>
            <a:ext cx="250946" cy="489024"/>
          </a:xfrm>
          <a:prstGeom prst="downArrow">
            <a:avLst/>
          </a:prstGeom>
          <a:solidFill>
            <a:srgbClr val="92D050"/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925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22"/>
            </p:custDataLst>
          </p:nvPr>
        </p:nvSpPr>
        <p:spPr>
          <a:xfrm>
            <a:off x="8476169" y="5626163"/>
            <a:ext cx="312598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mtClean="0"/>
              <a:t>能防止两极分化，有利于人民共享发展成果，实现共同富裕。</a:t>
            </a:r>
            <a:endParaRPr lang="zh-CN" altLang="zh-CN" sz="2400" b="1"/>
          </a:p>
        </p:txBody>
      </p:sp>
      <p:sp>
        <p:nvSpPr>
          <p:cNvPr id="24" name="下箭头 23"/>
          <p:cNvSpPr/>
          <p:nvPr>
            <p:custDataLst>
              <p:tags r:id="rId23"/>
            </p:custDataLst>
          </p:nvPr>
        </p:nvSpPr>
        <p:spPr>
          <a:xfrm>
            <a:off x="6838247" y="784283"/>
            <a:ext cx="356195" cy="4400560"/>
          </a:xfrm>
          <a:prstGeom prst="downArrow">
            <a:avLst/>
          </a:prstGeom>
          <a:solidFill>
            <a:srgbClr val="92D050"/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4"/>
            </p:custDataLst>
          </p:nvPr>
        </p:nvSpPr>
        <p:spPr>
          <a:xfrm>
            <a:off x="132269" y="5261757"/>
            <a:ext cx="8194608" cy="1532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514350" indent="-5143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公有制为</a:t>
            </a:r>
            <a:r>
              <a:rPr lang="zh-CN" altLang="en-US" sz="24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主体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是实现共同富裕的基本</a:t>
            </a: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前提。生产资料公有制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决定实行按劳分配，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体现了人们在生产资料占有上和财富分配上的</a:t>
            </a: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平等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关系，有利于实现共同富裕。</a:t>
            </a:r>
            <a:endParaRPr lang="zh-CN" altLang="en-US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线连接符 123"/>
          <p:cNvCxnSpPr/>
          <p:nvPr>
            <p:custDataLst>
              <p:tags r:id="rId1"/>
            </p:custDataLst>
          </p:nvPr>
        </p:nvCxnSpPr>
        <p:spPr>
          <a:xfrm flipH="1">
            <a:off x="1847850" y="2736850"/>
            <a:ext cx="655955" cy="548640"/>
          </a:xfrm>
          <a:prstGeom prst="line">
            <a:avLst/>
          </a:prstGeom>
          <a:ln>
            <a:solidFill>
              <a:srgbClr val="6297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线连接符 123"/>
          <p:cNvCxnSpPr/>
          <p:nvPr>
            <p:custDataLst>
              <p:tags r:id="rId2"/>
            </p:custDataLst>
          </p:nvPr>
        </p:nvCxnSpPr>
        <p:spPr>
          <a:xfrm flipH="1" flipV="1">
            <a:off x="1954213" y="3989388"/>
            <a:ext cx="539750" cy="520700"/>
          </a:xfrm>
          <a:prstGeom prst="line">
            <a:avLst/>
          </a:prstGeom>
          <a:ln>
            <a:solidFill>
              <a:srgbClr val="6297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线连接符 123"/>
          <p:cNvCxnSpPr/>
          <p:nvPr>
            <p:custDataLst>
              <p:tags r:id="rId3"/>
            </p:custDataLst>
          </p:nvPr>
        </p:nvCxnSpPr>
        <p:spPr>
          <a:xfrm flipH="1">
            <a:off x="5721985" y="1412875"/>
            <a:ext cx="1310640" cy="922655"/>
          </a:xfrm>
          <a:prstGeom prst="line">
            <a:avLst/>
          </a:prstGeom>
          <a:ln>
            <a:solidFill>
              <a:srgbClr val="6297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线连接符 123"/>
          <p:cNvCxnSpPr/>
          <p:nvPr>
            <p:custDataLst>
              <p:tags r:id="rId4"/>
            </p:custDataLst>
          </p:nvPr>
        </p:nvCxnSpPr>
        <p:spPr>
          <a:xfrm flipH="1" flipV="1">
            <a:off x="5750560" y="2348865"/>
            <a:ext cx="1425575" cy="576580"/>
          </a:xfrm>
          <a:prstGeom prst="line">
            <a:avLst/>
          </a:prstGeom>
          <a:ln>
            <a:solidFill>
              <a:srgbClr val="6297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线连接符 123"/>
          <p:cNvCxnSpPr/>
          <p:nvPr>
            <p:custDataLst>
              <p:tags r:id="rId5"/>
            </p:custDataLst>
          </p:nvPr>
        </p:nvCxnSpPr>
        <p:spPr>
          <a:xfrm flipH="1" flipV="1">
            <a:off x="6158865" y="4488180"/>
            <a:ext cx="1161415" cy="597535"/>
          </a:xfrm>
          <a:prstGeom prst="line">
            <a:avLst/>
          </a:prstGeom>
          <a:ln>
            <a:solidFill>
              <a:srgbClr val="6297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线连接符 123"/>
          <p:cNvCxnSpPr/>
          <p:nvPr>
            <p:custDataLst>
              <p:tags r:id="rId6"/>
            </p:custDataLst>
          </p:nvPr>
        </p:nvCxnSpPr>
        <p:spPr>
          <a:xfrm flipH="1">
            <a:off x="6168390" y="3933190"/>
            <a:ext cx="1007745" cy="617855"/>
          </a:xfrm>
          <a:prstGeom prst="line">
            <a:avLst/>
          </a:prstGeom>
          <a:ln>
            <a:solidFill>
              <a:srgbClr val="6297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组 7"/>
          <p:cNvGrpSpPr/>
          <p:nvPr>
            <p:custDataLst>
              <p:tags r:id="rId7"/>
            </p:custDataLst>
          </p:nvPr>
        </p:nvGrpSpPr>
        <p:grpSpPr>
          <a:xfrm>
            <a:off x="2518410" y="4177665"/>
            <a:ext cx="3380740" cy="913130"/>
            <a:chOff x="1334716" y="1571685"/>
            <a:chExt cx="1713698" cy="423431"/>
          </a:xfrm>
          <a:solidFill>
            <a:schemeClr val="accent3">
              <a:lumMod val="60000"/>
              <a:lumOff val="4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>
              <p:custDataLst>
                <p:tags r:id="rId8"/>
              </p:custDataLst>
            </p:nvPr>
          </p:nvSpPr>
          <p:spPr>
            <a:xfrm>
              <a:off x="1334716" y="1571685"/>
              <a:ext cx="1664438" cy="4234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1385364" y="1603288"/>
              <a:ext cx="1663050" cy="384857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第二框：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坚持“两个毫不动摇”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" name="组 7"/>
          <p:cNvGrpSpPr/>
          <p:nvPr>
            <p:custDataLst>
              <p:tags r:id="rId10"/>
            </p:custDataLst>
          </p:nvPr>
        </p:nvGrpSpPr>
        <p:grpSpPr>
          <a:xfrm>
            <a:off x="2567940" y="1701165"/>
            <a:ext cx="3024507" cy="1221105"/>
            <a:chOff x="1371927" y="1358780"/>
            <a:chExt cx="1272689" cy="725345"/>
          </a:xfrm>
          <a:solidFill>
            <a:schemeClr val="accent3">
              <a:lumMod val="60000"/>
              <a:lumOff val="4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圆角矩形 19"/>
            <p:cNvSpPr/>
            <p:nvPr>
              <p:custDataLst>
                <p:tags r:id="rId11"/>
              </p:custDataLst>
            </p:nvPr>
          </p:nvSpPr>
          <p:spPr>
            <a:xfrm>
              <a:off x="1371927" y="1358780"/>
              <a:ext cx="1181572" cy="68611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文本框 136"/>
            <p:cNvSpPr txBox="1"/>
            <p:nvPr>
              <p:custDataLst>
                <p:tags r:id="rId12"/>
              </p:custDataLst>
            </p:nvPr>
          </p:nvSpPr>
          <p:spPr>
            <a:xfrm>
              <a:off x="1389830" y="1371982"/>
              <a:ext cx="1254786" cy="71214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第一框：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公有制为主体   多种所有制经济共同发展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组 7"/>
          <p:cNvGrpSpPr/>
          <p:nvPr>
            <p:custDataLst>
              <p:tags r:id="rId13"/>
            </p:custDataLst>
          </p:nvPr>
        </p:nvGrpSpPr>
        <p:grpSpPr>
          <a:xfrm>
            <a:off x="57150" y="2459355"/>
            <a:ext cx="1911350" cy="2302173"/>
            <a:chOff x="1410549" y="1533142"/>
            <a:chExt cx="1026258" cy="542646"/>
          </a:xfrm>
          <a:solidFill>
            <a:schemeClr val="accent3">
              <a:lumMod val="60000"/>
              <a:lumOff val="4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22"/>
            <p:cNvSpPr/>
            <p:nvPr>
              <p:custDataLst>
                <p:tags r:id="rId14"/>
              </p:custDataLst>
            </p:nvPr>
          </p:nvSpPr>
          <p:spPr>
            <a:xfrm>
              <a:off x="1410549" y="1533142"/>
              <a:ext cx="1026258" cy="5426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文本框 65"/>
            <p:cNvSpPr txBox="1"/>
            <p:nvPr>
              <p:custDataLst>
                <p:tags r:id="rId15"/>
              </p:custDataLst>
            </p:nvPr>
          </p:nvSpPr>
          <p:spPr>
            <a:xfrm>
              <a:off x="1512137" y="1551787"/>
              <a:ext cx="804590" cy="45681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第一课</a:t>
              </a:r>
              <a:endPara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</a:t>
              </a:r>
              <a:endPara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我国的生产资料所有制</a:t>
              </a:r>
              <a:endPara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 43"/>
          <p:cNvGrpSpPr/>
          <p:nvPr>
            <p:custDataLst>
              <p:tags r:id="rId16"/>
            </p:custDataLst>
          </p:nvPr>
        </p:nvGrpSpPr>
        <p:grpSpPr>
          <a:xfrm>
            <a:off x="7553960" y="3527425"/>
            <a:ext cx="3651885" cy="1150621"/>
            <a:chOff x="5793294" y="136956"/>
            <a:chExt cx="2244525" cy="73792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6" name="圆角矩形 25"/>
            <p:cNvSpPr/>
            <p:nvPr>
              <p:custDataLst>
                <p:tags r:id="rId17"/>
              </p:custDataLst>
            </p:nvPr>
          </p:nvSpPr>
          <p:spPr>
            <a:xfrm>
              <a:off x="5832827" y="136956"/>
              <a:ext cx="2204992" cy="65932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文本框 39"/>
            <p:cNvSpPr txBox="1"/>
            <p:nvPr>
              <p:custDataLst>
                <p:tags r:id="rId18"/>
              </p:custDataLst>
            </p:nvPr>
          </p:nvSpPr>
          <p:spPr>
            <a:xfrm>
              <a:off x="5793294" y="342613"/>
              <a:ext cx="2224758" cy="5322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毫不动摇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巩固和发展公有制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经济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8" name="组 43"/>
          <p:cNvGrpSpPr/>
          <p:nvPr>
            <p:custDataLst>
              <p:tags r:id="rId19"/>
            </p:custDataLst>
          </p:nvPr>
        </p:nvGrpSpPr>
        <p:grpSpPr>
          <a:xfrm>
            <a:off x="7517130" y="2381250"/>
            <a:ext cx="3824605" cy="934720"/>
            <a:chOff x="2501200" y="943729"/>
            <a:chExt cx="1843009" cy="83367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9" name="圆角矩形 28"/>
            <p:cNvSpPr/>
            <p:nvPr>
              <p:custDataLst>
                <p:tags r:id="rId20"/>
              </p:custDataLst>
            </p:nvPr>
          </p:nvSpPr>
          <p:spPr>
            <a:xfrm>
              <a:off x="2569101" y="943729"/>
              <a:ext cx="1694085" cy="83367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文本框 42"/>
            <p:cNvSpPr txBox="1"/>
            <p:nvPr>
              <p:custDataLst>
                <p:tags r:id="rId21"/>
              </p:custDataLst>
            </p:nvPr>
          </p:nvSpPr>
          <p:spPr>
            <a:xfrm>
              <a:off x="2501200" y="1068121"/>
              <a:ext cx="1843009" cy="41061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多种所有制</a:t>
              </a:r>
              <a:r>
                <a:rPr kumimoji="0" lang="zh-CN" altLang="zh-CN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经济共同发展</a:t>
              </a:r>
              <a:endParaRPr kumimoji="0" lang="zh-CN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" name="组 43"/>
          <p:cNvGrpSpPr/>
          <p:nvPr>
            <p:custDataLst>
              <p:tags r:id="rId22"/>
            </p:custDataLst>
          </p:nvPr>
        </p:nvGrpSpPr>
        <p:grpSpPr>
          <a:xfrm>
            <a:off x="7513320" y="892175"/>
            <a:ext cx="3721735" cy="683513"/>
            <a:chOff x="2519357" y="764501"/>
            <a:chExt cx="1430164" cy="87821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" name="圆角矩形 31"/>
            <p:cNvSpPr/>
            <p:nvPr>
              <p:custDataLst>
                <p:tags r:id="rId23"/>
              </p:custDataLst>
            </p:nvPr>
          </p:nvSpPr>
          <p:spPr>
            <a:xfrm>
              <a:off x="2519357" y="943729"/>
              <a:ext cx="1423058" cy="6989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文本框 45"/>
            <p:cNvSpPr txBox="1"/>
            <p:nvPr>
              <p:custDataLst>
                <p:tags r:id="rId24"/>
              </p:custDataLst>
            </p:nvPr>
          </p:nvSpPr>
          <p:spPr>
            <a:xfrm>
              <a:off x="2531349" y="764501"/>
              <a:ext cx="1418172" cy="59151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公有制主体地位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及其体现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 43"/>
          <p:cNvGrpSpPr/>
          <p:nvPr>
            <p:custDataLst>
              <p:tags r:id="rId25"/>
            </p:custDataLst>
          </p:nvPr>
        </p:nvGrpSpPr>
        <p:grpSpPr>
          <a:xfrm>
            <a:off x="7464425" y="5093335"/>
            <a:ext cx="3803650" cy="1201420"/>
            <a:chOff x="2569101" y="763855"/>
            <a:chExt cx="2006300" cy="103127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5" name="圆角矩形 34"/>
            <p:cNvSpPr/>
            <p:nvPr>
              <p:custDataLst>
                <p:tags r:id="rId26"/>
              </p:custDataLst>
            </p:nvPr>
          </p:nvSpPr>
          <p:spPr>
            <a:xfrm>
              <a:off x="2569101" y="763855"/>
              <a:ext cx="2006300" cy="10312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文本框 48"/>
            <p:cNvSpPr txBox="1"/>
            <p:nvPr>
              <p:custDataLst>
                <p:tags r:id="rId27"/>
              </p:custDataLst>
            </p:nvPr>
          </p:nvSpPr>
          <p:spPr>
            <a:xfrm>
              <a:off x="2627191" y="858152"/>
              <a:ext cx="1804106" cy="71241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毫不动摇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鼓励、支持、引导非公有制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经济发展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28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>
            <p:custDataLst>
              <p:tags r:id="rId29"/>
            </p:custDataLst>
          </p:nvPr>
        </p:nvSpPr>
        <p:spPr>
          <a:xfrm>
            <a:off x="227330" y="-36830"/>
            <a:ext cx="74961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latinLnBrk="0" hangingPunct="1">
              <a:lnSpc>
                <a:spcPct val="150000"/>
              </a:lnSpc>
            </a:pPr>
            <a:r>
              <a:rPr lang="zh-CN" altLang="en-US" sz="3600" b="1">
                <a:solidFill>
                  <a:srgbClr val="FFFFFF"/>
                </a:solidFill>
              </a:rPr>
              <a:t>第一课内容逻辑</a:t>
            </a:r>
            <a:endParaRPr lang="zh-CN" altLang="en-US" sz="3600" b="1">
              <a:solidFill>
                <a:srgbClr val="FFFFFF"/>
              </a:solidFill>
            </a:endParaRPr>
          </a:p>
        </p:txBody>
      </p:sp>
      <p:sp>
        <p:nvSpPr>
          <p:cNvPr id="50" name="矩形 44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4155" y="87630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tx1"/>
                </a:solidFill>
                <a:latin typeface="+mn-ea"/>
              </a:rPr>
              <a:t>3</a:t>
            </a:r>
            <a:r>
              <a:rPr lang="zh-CN" altLang="en-US" sz="2800" b="1" smtClean="0">
                <a:solidFill>
                  <a:schemeClr val="tx1"/>
                </a:solidFill>
                <a:latin typeface="+mn-ea"/>
              </a:rPr>
              <a:t>、公有制经济</a:t>
            </a:r>
            <a:endParaRPr lang="zh-CN" altLang="en-US" sz="280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TextBox 13"/>
          <p:cNvSpPr txBox="1"/>
          <p:nvPr>
            <p:custDataLst>
              <p:tags r:id="rId5"/>
            </p:custDataLst>
          </p:nvPr>
        </p:nvSpPr>
        <p:spPr>
          <a:xfrm>
            <a:off x="93527" y="1435837"/>
            <a:ext cx="550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0070C0"/>
                </a:solidFill>
                <a:latin typeface="+mn-ea"/>
              </a:rPr>
              <a:t>（</a:t>
            </a:r>
            <a:r>
              <a:rPr lang="en-US" altLang="zh-CN" sz="2800" b="1" smtClean="0">
                <a:solidFill>
                  <a:srgbClr val="0070C0"/>
                </a:solidFill>
                <a:latin typeface="+mn-ea"/>
              </a:rPr>
              <a:t>3</a:t>
            </a:r>
            <a:r>
              <a:rPr lang="zh-CN" altLang="en-US" sz="2800" b="1" smtClean="0">
                <a:solidFill>
                  <a:srgbClr val="0070C0"/>
                </a:solidFill>
                <a:latin typeface="+mn-ea"/>
              </a:rPr>
              <a:t>）</a:t>
            </a:r>
            <a:r>
              <a:rPr lang="zh-CN" altLang="en-US" sz="2800" b="1">
                <a:solidFill>
                  <a:srgbClr val="0070C0"/>
                </a:solidFill>
              </a:rPr>
              <a:t>为什么要坚持公有制为主体</a:t>
            </a:r>
            <a:endParaRPr lang="zh-CN" altLang="en-US" sz="2800" b="1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24790" y="4191000"/>
            <a:ext cx="11875135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③从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生产与分配的关系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看：以公有制为主体</a:t>
            </a: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是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实现共同富裕的基本前提，</a:t>
            </a: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生产资料公有制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决定实行按劳分配，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体现了人们在生产资料占有上和财富分配上的</a:t>
            </a: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平等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关系，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有利于实现共同富裕。</a:t>
            </a:r>
            <a:endParaRPr lang="zh-CN" altLang="en-US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24256" y="3131740"/>
            <a:ext cx="1175512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②从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生产力与生产关系角度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看：以公有制为主体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是促进生产力发展的</a:t>
            </a: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根本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要求，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是社会主义国家对社会生产和经济发展进行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宏观调控的制度基础。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224155" y="1928589"/>
            <a:ext cx="1187597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①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从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基本国情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看：以公有制为主体是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社会主义初级阶段经济制度的</a:t>
            </a: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根本特征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，是社会主义经济制度的基础。</a:t>
            </a:r>
            <a:endParaRPr lang="zh-CN" altLang="en-US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224155" y="5802837"/>
            <a:ext cx="11963310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④从</a:t>
            </a: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作用</a:t>
            </a:r>
            <a:r>
              <a:rPr lang="zh-CN" altLang="en-US" sz="24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看：</a:t>
            </a:r>
            <a:r>
              <a:rPr lang="zh-CN" altLang="en-US" sz="2400" b="1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公有制经济为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国家建设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、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国防安全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、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人民生活改善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作出了突出贡献。我国取得的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辉煌成就</a:t>
            </a:r>
            <a:r>
              <a:rPr lang="zh-CN" altLang="en-US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离不开公有制经济。</a:t>
            </a:r>
            <a:endParaRPr lang="zh-CN" altLang="en-US" sz="24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sym typeface="Wingdings" panose="0500000000000000000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4155" y="87630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tx1"/>
                </a:solidFill>
                <a:latin typeface="+mn-ea"/>
              </a:rPr>
              <a:t>3</a:t>
            </a:r>
            <a:r>
              <a:rPr lang="zh-CN" altLang="en-US" sz="2800" b="1" smtClean="0">
                <a:solidFill>
                  <a:schemeClr val="tx1"/>
                </a:solidFill>
                <a:latin typeface="+mn-ea"/>
              </a:rPr>
              <a:t>、公有制经济</a:t>
            </a:r>
            <a:endParaRPr lang="zh-CN" altLang="en-US" sz="280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TextBox 13"/>
          <p:cNvSpPr txBox="1"/>
          <p:nvPr>
            <p:custDataLst>
              <p:tags r:id="rId5"/>
            </p:custDataLst>
          </p:nvPr>
        </p:nvSpPr>
        <p:spPr>
          <a:xfrm>
            <a:off x="93527" y="1435837"/>
            <a:ext cx="550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0070C0"/>
                </a:solidFill>
                <a:latin typeface="+mn-ea"/>
              </a:rPr>
              <a:t>（</a:t>
            </a:r>
            <a:r>
              <a:rPr lang="en-US" altLang="zh-CN" sz="2800" b="1" smtClean="0">
                <a:solidFill>
                  <a:srgbClr val="0070C0"/>
                </a:solidFill>
                <a:latin typeface="+mn-ea"/>
              </a:rPr>
              <a:t>4</a:t>
            </a:r>
            <a:r>
              <a:rPr lang="zh-CN" altLang="en-US" sz="2800" b="1" smtClean="0">
                <a:solidFill>
                  <a:srgbClr val="0070C0"/>
                </a:solidFill>
                <a:latin typeface="+mn-ea"/>
              </a:rPr>
              <a:t>）公有制主体地位的体现</a:t>
            </a:r>
            <a:endParaRPr lang="zh-CN" altLang="en-US" sz="2800" b="1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" name="原创设计师QQ598969553            _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5325" y="1958975"/>
            <a:ext cx="725043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①公有资产在社会总资产中占优势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7917" name="原创设计师QQ598969553            _10"/>
          <p:cNvSpPr/>
          <p:nvPr>
            <p:custDataLst>
              <p:tags r:id="rId7"/>
            </p:custDataLst>
          </p:nvPr>
        </p:nvSpPr>
        <p:spPr>
          <a:xfrm>
            <a:off x="546100" y="2542540"/>
            <a:ext cx="8710295" cy="953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  <a:round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charset="-122"/>
              </a:defRPr>
            </a:lvl5pPr>
          </a:lstStyle>
          <a:p>
            <a:r>
              <a:rPr sz="2800" b="1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这是</a:t>
            </a:r>
            <a:r>
              <a:rPr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就全国而言</a:t>
            </a:r>
            <a:r>
              <a:rPr sz="2800" b="1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</a:t>
            </a:r>
            <a:r>
              <a:rPr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地方</a:t>
            </a:r>
            <a:r>
              <a:rPr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、有的</a:t>
            </a:r>
            <a:r>
              <a:rPr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产业</a:t>
            </a:r>
            <a:r>
              <a:rPr sz="2800" b="1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可以有所差别。</a:t>
            </a:r>
            <a:endParaRPr sz="2800" b="1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sz="2800" b="1">
                <a:solidFill>
                  <a:srgbClr val="26262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公有资产占优势，要有量的优势，更要注重质的提高。</a:t>
            </a:r>
            <a:endParaRPr lang="en-US" altLang="zh-CN" sz="2800" b="1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9637" b="28912"/>
          <a:stretch>
            <a:fillRect/>
          </a:stretch>
        </p:blipFill>
        <p:spPr>
          <a:xfrm>
            <a:off x="341630" y="3863975"/>
            <a:ext cx="3460115" cy="2647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3742849" name="文本框 4"/>
          <p:cNvSpPr txBox="1"/>
          <p:nvPr>
            <p:custDataLst>
              <p:tags r:id="rId10"/>
            </p:custDataLst>
          </p:nvPr>
        </p:nvSpPr>
        <p:spPr>
          <a:xfrm>
            <a:off x="1811020" y="3967480"/>
            <a:ext cx="2667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/>
                </a:solidFill>
              </a:rPr>
              <a:t>全国范围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9" name="图片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b="18833"/>
          <a:stretch>
            <a:fillRect/>
          </a:stretch>
        </p:blipFill>
        <p:spPr>
          <a:xfrm>
            <a:off x="4310378" y="3635457"/>
            <a:ext cx="3571240" cy="291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4"/>
          <p:cNvSpPr txBox="1"/>
          <p:nvPr>
            <p:custDataLst>
              <p:tags r:id="rId13"/>
            </p:custDataLst>
          </p:nvPr>
        </p:nvSpPr>
        <p:spPr>
          <a:xfrm>
            <a:off x="6012815" y="3863975"/>
            <a:ext cx="17449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/>
                </a:solidFill>
              </a:rPr>
              <a:t>浙江省范围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2" name="文本框 101"/>
          <p:cNvSpPr txBox="1"/>
          <p:nvPr>
            <p:custDataLst>
              <p:tags r:id="rId14"/>
            </p:custDataLst>
          </p:nvPr>
        </p:nvSpPr>
        <p:spPr>
          <a:xfrm>
            <a:off x="8344535" y="3663315"/>
            <a:ext cx="3350895" cy="2630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lang="zh-CN" sz="3000" b="1"/>
              <a:t>第一</a:t>
            </a:r>
            <a:r>
              <a:rPr lang="zh-CN" sz="3000" b="1">
                <a:solidFill>
                  <a:srgbClr val="FF0000"/>
                </a:solidFill>
              </a:rPr>
              <a:t>产业</a:t>
            </a:r>
            <a:r>
              <a:rPr lang="zh-CN" sz="3000" b="1"/>
              <a:t>中公有制占比达到86.6%；在第</a:t>
            </a:r>
            <a:r>
              <a:rPr lang="zh-CN" sz="3000" b="1">
                <a:solidFill>
                  <a:srgbClr val="FF0000"/>
                </a:solidFill>
              </a:rPr>
              <a:t>二、三产业</a:t>
            </a:r>
            <a:r>
              <a:rPr lang="zh-CN" sz="3000" b="1"/>
              <a:t>中公有制分别占比50.44%和49.56%。</a:t>
            </a:r>
            <a:endParaRPr lang="zh-CN" altLang="en-US" sz="3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3742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3742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/>
      <p:bldP spid="37917" grpId="0"/>
      <p:bldP spid="1073742849" grpId="2"/>
      <p:bldP spid="10" grpId="2"/>
      <p:bldP spid="1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4155" y="87630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tx1"/>
                </a:solidFill>
                <a:latin typeface="+mn-ea"/>
              </a:rPr>
              <a:t>3</a:t>
            </a:r>
            <a:r>
              <a:rPr lang="zh-CN" altLang="en-US" sz="2800" b="1" smtClean="0">
                <a:solidFill>
                  <a:schemeClr val="tx1"/>
                </a:solidFill>
                <a:latin typeface="+mn-ea"/>
              </a:rPr>
              <a:t>、公有制经济</a:t>
            </a:r>
            <a:endParaRPr lang="zh-CN" altLang="en-US" sz="280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TextBox 13"/>
          <p:cNvSpPr txBox="1"/>
          <p:nvPr>
            <p:custDataLst>
              <p:tags r:id="rId5"/>
            </p:custDataLst>
          </p:nvPr>
        </p:nvSpPr>
        <p:spPr>
          <a:xfrm>
            <a:off x="93527" y="1435837"/>
            <a:ext cx="550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0070C0"/>
                </a:solidFill>
                <a:latin typeface="+mn-ea"/>
              </a:rPr>
              <a:t>（</a:t>
            </a:r>
            <a:r>
              <a:rPr lang="en-US" altLang="zh-CN" sz="2800" b="1" smtClean="0">
                <a:solidFill>
                  <a:srgbClr val="0070C0"/>
                </a:solidFill>
                <a:latin typeface="+mn-ea"/>
              </a:rPr>
              <a:t>4</a:t>
            </a:r>
            <a:r>
              <a:rPr lang="zh-CN" altLang="en-US" sz="2800" b="1" smtClean="0">
                <a:solidFill>
                  <a:srgbClr val="0070C0"/>
                </a:solidFill>
                <a:latin typeface="+mn-ea"/>
              </a:rPr>
              <a:t>）公有制主体地位的体现</a:t>
            </a:r>
            <a:endParaRPr lang="zh-CN" altLang="en-US" sz="2800" b="1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原创设计师QQ598969553            _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-168910" y="2071370"/>
            <a:ext cx="1158176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  <a:sym typeface="+mn-ea"/>
              </a:rPr>
              <a:t>②国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有经济控制国民经济命脉，对经济发展起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主导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作用。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" name="下箭头 8"/>
          <p:cNvSpPr/>
          <p:nvPr>
            <p:custDataLst>
              <p:tags r:id="rId7"/>
            </p:custDataLst>
          </p:nvPr>
        </p:nvSpPr>
        <p:spPr>
          <a:xfrm>
            <a:off x="8949690" y="2654935"/>
            <a:ext cx="424180" cy="53721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90000" lnSpcReduction="1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222490" y="2923540"/>
            <a:ext cx="35744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800" b="1">
                <a:latin typeface="+mj-lt"/>
                <a:ea typeface="+mj-lt"/>
                <a:cs typeface="+mj-lt"/>
                <a:sym typeface="Calibri" panose="020F0502020204030204"/>
              </a:rPr>
              <a:t>主要体现在</a:t>
            </a:r>
            <a:r>
              <a:rPr lang="zh-CN" altLang="en-US" sz="2800" b="1">
                <a:solidFill>
                  <a:srgbClr val="0107E9"/>
                </a:solidFill>
                <a:latin typeface="+mj-lt"/>
                <a:ea typeface="+mj-lt"/>
                <a:cs typeface="+mj-lt"/>
                <a:sym typeface="Calibri" panose="020F0502020204030204"/>
              </a:rPr>
              <a:t>控制力</a:t>
            </a:r>
            <a:r>
              <a:rPr lang="zh-CN" altLang="en-US" sz="2800" b="1">
                <a:latin typeface="+mj-lt"/>
                <a:ea typeface="+mj-lt"/>
                <a:cs typeface="+mj-lt"/>
                <a:sym typeface="Calibri" panose="020F0502020204030204"/>
              </a:rPr>
              <a:t>上</a:t>
            </a:r>
            <a:endParaRPr lang="zh-CN" altLang="en-US" sz="2800" b="1">
              <a:latin typeface="+mj-lt"/>
              <a:ea typeface="+mj-lt"/>
              <a:cs typeface="+mj-lt"/>
              <a:sym typeface="Calibri" panose="020F0502020204030204"/>
            </a:endParaRPr>
          </a:p>
        </p:txBody>
      </p:sp>
      <p:sp>
        <p:nvSpPr>
          <p:cNvPr id="11" name="下箭头 10"/>
          <p:cNvSpPr/>
          <p:nvPr>
            <p:custDataLst>
              <p:tags r:id="rId9"/>
            </p:custDataLst>
          </p:nvPr>
        </p:nvSpPr>
        <p:spPr>
          <a:xfrm>
            <a:off x="9373235" y="3578860"/>
            <a:ext cx="361950" cy="592455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lnSpcReduction="1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991225" y="3986530"/>
            <a:ext cx="634047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800" b="1">
                <a:solidFill>
                  <a:srgbClr val="FF0000"/>
                </a:solidFill>
                <a:latin typeface="+mj-lt"/>
                <a:ea typeface="+mj-lt"/>
                <a:cs typeface="+mj-lt"/>
                <a:sym typeface="Calibri" panose="020F0502020204030204"/>
              </a:rPr>
              <a:t>各行各业</a:t>
            </a:r>
            <a:r>
              <a:rPr lang="zh-CN" altLang="en-US" sz="2800" b="1">
                <a:latin typeface="+mj-lt"/>
                <a:ea typeface="+mj-lt"/>
                <a:cs typeface="+mj-lt"/>
                <a:sym typeface="Calibri" panose="020F0502020204030204"/>
              </a:rPr>
              <a:t>都要由国有经济</a:t>
            </a:r>
            <a:r>
              <a:rPr lang="zh-CN" altLang="en-US" sz="2800" b="1">
                <a:solidFill>
                  <a:srgbClr val="FF0000"/>
                </a:solidFill>
                <a:latin typeface="+mj-lt"/>
                <a:ea typeface="+mj-lt"/>
                <a:cs typeface="+mj-lt"/>
                <a:sym typeface="Calibri" panose="020F0502020204030204"/>
              </a:rPr>
              <a:t>控制</a:t>
            </a:r>
            <a:r>
              <a:rPr lang="zh-CN" altLang="en-US" sz="2800" b="1">
                <a:latin typeface="+mj-lt"/>
                <a:ea typeface="+mj-lt"/>
                <a:cs typeface="+mj-lt"/>
                <a:sym typeface="Calibri" panose="020F0502020204030204"/>
              </a:rPr>
              <a:t>吗？</a:t>
            </a:r>
            <a:endParaRPr lang="en-US" altLang="zh-CN" sz="2800" b="1">
              <a:latin typeface="+mj-lt"/>
              <a:ea typeface="+mj-lt"/>
              <a:cs typeface="+mj-lt"/>
              <a:sym typeface="Calibri" panose="020F0502020204030204"/>
            </a:endParaRPr>
          </a:p>
        </p:txBody>
      </p:sp>
      <p:sp>
        <p:nvSpPr>
          <p:cNvPr id="13" name="下箭头 12"/>
          <p:cNvSpPr/>
          <p:nvPr>
            <p:custDataLst>
              <p:tags r:id="rId11"/>
            </p:custDataLst>
          </p:nvPr>
        </p:nvSpPr>
        <p:spPr>
          <a:xfrm>
            <a:off x="9373870" y="4747895"/>
            <a:ext cx="361950" cy="592455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lnSpcReduction="1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5991860" y="5340350"/>
            <a:ext cx="63404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800" b="1">
                <a:latin typeface="+mj-lt"/>
                <a:ea typeface="+mj-lt"/>
                <a:cs typeface="+mj-lt"/>
                <a:sym typeface="Calibri" panose="020F0502020204030204"/>
              </a:rPr>
              <a:t>对关系</a:t>
            </a:r>
            <a:r>
              <a:rPr lang="zh-CN" altLang="en-US" sz="2800" b="1">
                <a:solidFill>
                  <a:srgbClr val="0107E9"/>
                </a:solidFill>
                <a:latin typeface="+mj-lt"/>
                <a:ea typeface="+mj-lt"/>
                <a:cs typeface="+mj-lt"/>
                <a:sym typeface="Calibri" panose="020F0502020204030204"/>
              </a:rPr>
              <a:t>国民经济命脉</a:t>
            </a:r>
            <a:r>
              <a:rPr lang="zh-CN" altLang="en-US" sz="2800" b="1">
                <a:latin typeface="+mj-lt"/>
                <a:ea typeface="+mj-lt"/>
                <a:cs typeface="+mj-lt"/>
                <a:sym typeface="Calibri" panose="020F0502020204030204"/>
              </a:rPr>
              <a:t>的</a:t>
            </a:r>
            <a:r>
              <a:rPr lang="zh-CN" altLang="en-US" sz="2800" b="1">
                <a:solidFill>
                  <a:srgbClr val="FF0000"/>
                </a:solidFill>
                <a:latin typeface="+mj-lt"/>
                <a:ea typeface="+mj-lt"/>
                <a:cs typeface="+mj-lt"/>
                <a:sym typeface="Calibri" panose="020F0502020204030204"/>
              </a:rPr>
              <a:t>重要行业和关键领域</a:t>
            </a:r>
            <a:r>
              <a:rPr lang="zh-CN" altLang="en-US" sz="2800" b="1">
                <a:latin typeface="+mj-lt"/>
                <a:ea typeface="+mj-lt"/>
                <a:cs typeface="+mj-lt"/>
                <a:sym typeface="Calibri" panose="020F0502020204030204"/>
              </a:rPr>
              <a:t>，国有经济必须占支配地位</a:t>
            </a:r>
            <a:endParaRPr lang="en-US" altLang="zh-CN" sz="2800" b="1">
              <a:latin typeface="+mj-lt"/>
              <a:ea typeface="+mj-lt"/>
              <a:cs typeface="+mj-lt"/>
              <a:sym typeface="Calibri" panose="020F0502020204030204"/>
            </a:endParaRPr>
          </a:p>
        </p:txBody>
      </p:sp>
      <p:pic>
        <p:nvPicPr>
          <p:cNvPr id="1026" name="Picture 2" descr="https://gimg2.baidu.com/image_search/src=http%3A%2F%2Fwww.mianfeiwendang.com%2Fpic%2F56d6222a84b20cf2f570e75a%2F8-810-jpg_6-1080-0-0-1080.jpg&amp;refer=http%3A%2F%2Fwww.mianfeiwendang.com&amp;app=2002&amp;size=f9999,10000&amp;q=a80&amp;n=0&amp;g=0n&amp;fmt=jpeg?sec=1639662399&amp;t=22857e6630af315dcaf09c97bc11815b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3" t="8865" b="1855"/>
          <a:stretch>
            <a:fillRect/>
          </a:stretch>
        </p:blipFill>
        <p:spPr bwMode="auto">
          <a:xfrm>
            <a:off x="1066800" y="2749550"/>
            <a:ext cx="4689475" cy="380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2世界500强央企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1825" y="1569720"/>
            <a:ext cx="5024755" cy="1529524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12065" y="0"/>
            <a:ext cx="12192000" cy="1356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正五边形 5"/>
          <p:cNvSpPr/>
          <p:nvPr>
            <p:custDataLst>
              <p:tags r:id="rId4"/>
            </p:custDataLst>
          </p:nvPr>
        </p:nvSpPr>
        <p:spPr>
          <a:xfrm>
            <a:off x="556260" y="222885"/>
            <a:ext cx="620395" cy="610870"/>
          </a:xfrm>
          <a:prstGeom prst="pentagon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正五边形 4"/>
          <p:cNvSpPr/>
          <p:nvPr>
            <p:custDataLst>
              <p:tags r:id="rId5"/>
            </p:custDataLst>
          </p:nvPr>
        </p:nvSpPr>
        <p:spPr>
          <a:xfrm>
            <a:off x="309880" y="478790"/>
            <a:ext cx="524510" cy="492125"/>
          </a:xfrm>
          <a:prstGeom prst="pen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518285" y="478790"/>
            <a:ext cx="8018145" cy="5835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effectLst/>
                <a:latin typeface="德彪钢笔行书字库" panose="02000000000000000000" pitchFamily="2" charset="-122"/>
                <a:ea typeface="德彪钢笔行书字库" panose="02000000000000000000" pitchFamily="2" charset="-122"/>
              </a:rPr>
              <a:t>2022</a:t>
            </a:r>
            <a:r>
              <a:rPr lang="zh-CN" altLang="en-US" sz="3200" b="1">
                <a:solidFill>
                  <a:srgbClr val="002060"/>
                </a:solidFill>
                <a:effectLst/>
                <a:latin typeface="德彪钢笔行书字库" panose="02000000000000000000" pitchFamily="2" charset="-122"/>
                <a:ea typeface="德彪钢笔行书字库" panose="02000000000000000000" pitchFamily="2" charset="-122"/>
              </a:rPr>
              <a:t>年《财富》世界</a:t>
            </a:r>
            <a:r>
              <a:rPr lang="en-US" altLang="zh-CN" sz="3200" b="1">
                <a:solidFill>
                  <a:srgbClr val="002060"/>
                </a:solidFill>
                <a:effectLst/>
                <a:latin typeface="德彪钢笔行书字库" panose="02000000000000000000" pitchFamily="2" charset="-122"/>
                <a:ea typeface="德彪钢笔行书字库" panose="02000000000000000000" pitchFamily="2" charset="-122"/>
              </a:rPr>
              <a:t>500</a:t>
            </a:r>
            <a:r>
              <a:rPr lang="zh-CN" altLang="en-US" sz="3200" b="1">
                <a:solidFill>
                  <a:srgbClr val="002060"/>
                </a:solidFill>
                <a:effectLst/>
                <a:latin typeface="德彪钢笔行书字库" panose="02000000000000000000" pitchFamily="2" charset="-122"/>
                <a:ea typeface="德彪钢笔行书字库" panose="02000000000000000000" pitchFamily="2" charset="-122"/>
              </a:rPr>
              <a:t>强部分国企排名：</a:t>
            </a:r>
            <a:endParaRPr lang="zh-CN" altLang="en-US" sz="3200" b="1">
              <a:solidFill>
                <a:srgbClr val="002060"/>
              </a:solidFill>
              <a:effectLst/>
              <a:latin typeface="德彪钢笔行书字库" panose="02000000000000000000" pitchFamily="2" charset="-122"/>
              <a:ea typeface="德彪钢笔行书字库" panose="020000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5948680" y="1569720"/>
            <a:ext cx="5996940" cy="33229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indent="0" algn="ctr" fontAlgn="auto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altLang="zh-CN" sz="32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2022</a:t>
            </a:r>
            <a:r>
              <a:rPr lang="zh-CN" altLang="en-US" sz="32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年国有控股企业资产总计</a:t>
            </a:r>
            <a:endParaRPr lang="zh-CN" altLang="en-US" sz="2800" b="1" i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石油天然气开采行业，</a:t>
            </a:r>
            <a:r>
              <a:rPr lang="en-US" altLang="zh-CN" sz="2800" b="1" i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94.7%</a:t>
            </a: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2800" b="1" i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煤炭开采行业，</a:t>
            </a:r>
            <a:r>
              <a:rPr lang="en-US" altLang="zh-CN" sz="2800" b="1" i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76%</a:t>
            </a: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zh-CN" altLang="en-US" sz="2800" b="1" i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石油加工炼焦和核燃料加工行业，</a:t>
            </a:r>
            <a:r>
              <a:rPr lang="en-US" altLang="zh-CN" sz="2800" b="1" i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50.5%</a:t>
            </a: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2800" b="1" i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电力热力生产和供应行业，</a:t>
            </a:r>
            <a:r>
              <a:rPr lang="en-US" altLang="zh-CN" sz="2800" b="1" i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87.3%</a:t>
            </a: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2800" b="1" i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水的生产和供应行业，</a:t>
            </a:r>
            <a:r>
              <a:rPr lang="en-US" altLang="zh-CN" sz="2800" b="1" i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81.9%</a:t>
            </a:r>
            <a:r>
              <a:rPr lang="zh-CN" altLang="en-US" sz="2800" b="1" i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8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03125 -1.30185" pathEditMode="relative" rAng="0" ptsTypes="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pic>
        <p:nvPicPr>
          <p:cNvPr id="16" name="图片" descr="C:\Users\Administrator\Desktop\素材\素材中国 sccnn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776505" y="1124852"/>
            <a:ext cx="1179263" cy="9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91344" y="219809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课堂小结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25400" y="2434590"/>
            <a:ext cx="2696845" cy="1530985"/>
          </a:xfrm>
          <a:prstGeom prst="roundRect">
            <a:avLst/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Arial" panose="020B0604020202020204"/>
              </a:rPr>
              <a:t>第一目  公有制主体地位及其体现</a:t>
            </a:r>
            <a:endParaRPr kumimoji="0" lang="zh-CN" altLang="en-US" sz="3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0" name="左大括号 9"/>
          <p:cNvSpPr/>
          <p:nvPr>
            <p:custDataLst>
              <p:tags r:id="rId7"/>
            </p:custDataLst>
          </p:nvPr>
        </p:nvSpPr>
        <p:spPr>
          <a:xfrm>
            <a:off x="2783205" y="1558290"/>
            <a:ext cx="219075" cy="3295650"/>
          </a:xfrm>
          <a:prstGeom prst="leftBrace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1" name="圆角矩形 10"/>
          <p:cNvSpPr/>
          <p:nvPr>
            <p:custDataLst>
              <p:tags r:id="rId8"/>
            </p:custDataLst>
          </p:nvPr>
        </p:nvSpPr>
        <p:spPr bwMode="auto">
          <a:xfrm>
            <a:off x="5923915" y="3659505"/>
            <a:ext cx="1205230" cy="4146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组成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圆角矩形 18"/>
          <p:cNvSpPr/>
          <p:nvPr>
            <p:custDataLst>
              <p:tags r:id="rId9"/>
            </p:custDataLst>
          </p:nvPr>
        </p:nvSpPr>
        <p:spPr bwMode="auto">
          <a:xfrm>
            <a:off x="8047990" y="5424170"/>
            <a:ext cx="1984375" cy="3606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公有资产占优势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0" name="圆角矩形 19"/>
          <p:cNvSpPr/>
          <p:nvPr>
            <p:custDataLst>
              <p:tags r:id="rId10"/>
            </p:custDataLst>
          </p:nvPr>
        </p:nvSpPr>
        <p:spPr bwMode="auto">
          <a:xfrm>
            <a:off x="7980045" y="6085840"/>
            <a:ext cx="3307715" cy="43053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l"/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国有经济控制、主导、支配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4" name="圆角矩形 23"/>
          <p:cNvSpPr/>
          <p:nvPr>
            <p:custDataLst>
              <p:tags r:id="rId11"/>
            </p:custDataLst>
          </p:nvPr>
        </p:nvSpPr>
        <p:spPr>
          <a:xfrm>
            <a:off x="3079750" y="4434205"/>
            <a:ext cx="2493010" cy="720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三、公有制为主体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107E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3" name="圆角矩形 32"/>
          <p:cNvSpPr/>
          <p:nvPr>
            <p:custDataLst>
              <p:tags r:id="rId12"/>
            </p:custDataLst>
          </p:nvPr>
        </p:nvSpPr>
        <p:spPr bwMode="auto">
          <a:xfrm>
            <a:off x="5951855" y="4580890"/>
            <a:ext cx="1233805" cy="4343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原因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圆角矩形 33"/>
          <p:cNvSpPr/>
          <p:nvPr>
            <p:custDataLst>
              <p:tags r:id="rId13"/>
            </p:custDataLst>
          </p:nvPr>
        </p:nvSpPr>
        <p:spPr bwMode="auto">
          <a:xfrm>
            <a:off x="5945505" y="5661025"/>
            <a:ext cx="1774825" cy="5162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主体地位体现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1" name="圆角矩形 40"/>
          <p:cNvSpPr/>
          <p:nvPr>
            <p:custDataLst>
              <p:tags r:id="rId14"/>
            </p:custDataLst>
          </p:nvPr>
        </p:nvSpPr>
        <p:spPr bwMode="auto">
          <a:xfrm>
            <a:off x="3145790" y="1342390"/>
            <a:ext cx="2924175" cy="8947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一、物质资料生产与生产资料所有制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107E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2" name="左大括号 41"/>
          <p:cNvSpPr/>
          <p:nvPr>
            <p:custDataLst>
              <p:tags r:id="rId15"/>
            </p:custDataLst>
          </p:nvPr>
        </p:nvSpPr>
        <p:spPr bwMode="auto">
          <a:xfrm>
            <a:off x="6158230" y="1203960"/>
            <a:ext cx="224155" cy="1171575"/>
          </a:xfrm>
          <a:prstGeom prst="leftBrac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6" name="圆角矩形 45"/>
          <p:cNvSpPr/>
          <p:nvPr>
            <p:custDataLst>
              <p:tags r:id="rId16"/>
            </p:custDataLst>
          </p:nvPr>
        </p:nvSpPr>
        <p:spPr bwMode="auto">
          <a:xfrm>
            <a:off x="6596380" y="1990725"/>
            <a:ext cx="1927225" cy="403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生产资料所有制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7" name="圆角矩形 46"/>
          <p:cNvSpPr/>
          <p:nvPr>
            <p:custDataLst>
              <p:tags r:id="rId17"/>
            </p:custDataLst>
          </p:nvPr>
        </p:nvSpPr>
        <p:spPr bwMode="auto">
          <a:xfrm>
            <a:off x="6494145" y="1198245"/>
            <a:ext cx="2739390" cy="403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人的劳动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生产资料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左大括号 2"/>
          <p:cNvSpPr/>
          <p:nvPr>
            <p:custDataLst>
              <p:tags r:id="rId18"/>
            </p:custDataLst>
          </p:nvPr>
        </p:nvSpPr>
        <p:spPr bwMode="auto">
          <a:xfrm>
            <a:off x="5594985" y="3673475"/>
            <a:ext cx="328295" cy="2279015"/>
          </a:xfrm>
          <a:prstGeom prst="leftBrac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左大括号 3"/>
          <p:cNvSpPr/>
          <p:nvPr>
            <p:custDataLst>
              <p:tags r:id="rId19"/>
            </p:custDataLst>
          </p:nvPr>
        </p:nvSpPr>
        <p:spPr>
          <a:xfrm>
            <a:off x="7630160" y="5443855"/>
            <a:ext cx="346075" cy="1116330"/>
          </a:xfrm>
          <a:prstGeom prst="leftBrac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圆角矩形 8"/>
          <p:cNvSpPr/>
          <p:nvPr>
            <p:custDataLst>
              <p:tags r:id="rId20"/>
            </p:custDataLst>
          </p:nvPr>
        </p:nvSpPr>
        <p:spPr bwMode="auto">
          <a:xfrm>
            <a:off x="3143885" y="2919095"/>
            <a:ext cx="3380740" cy="5441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二、我国的生产资料所有制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107E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圆角矩形 14"/>
          <p:cNvSpPr/>
          <p:nvPr>
            <p:custDataLst>
              <p:tags r:id="rId21"/>
            </p:custDataLst>
          </p:nvPr>
        </p:nvSpPr>
        <p:spPr bwMode="auto">
          <a:xfrm>
            <a:off x="6816090" y="3034665"/>
            <a:ext cx="2739390" cy="403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内容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地位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要求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圆角矩形 16"/>
          <p:cNvSpPr/>
          <p:nvPr>
            <p:custDataLst>
              <p:tags r:id="rId22"/>
            </p:custDataLst>
          </p:nvPr>
        </p:nvSpPr>
        <p:spPr bwMode="auto">
          <a:xfrm>
            <a:off x="7373620" y="4538980"/>
            <a:ext cx="3743960" cy="4457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根本特征、生产力、共同富裕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等腰三角形 20"/>
          <p:cNvSpPr/>
          <p:nvPr>
            <p:custDataLst>
              <p:tags r:id="rId23"/>
            </p:custDataLst>
          </p:nvPr>
        </p:nvSpPr>
        <p:spPr>
          <a:xfrm>
            <a:off x="2855595" y="4509135"/>
            <a:ext cx="488315" cy="475615"/>
          </a:xfrm>
          <a:prstGeom prst="triangl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425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9" grpId="0" bldLvl="0" animBg="1"/>
      <p:bldP spid="20" grpId="0" bldLvl="0" animBg="1"/>
      <p:bldP spid="24" grpId="0" bldLvl="0" animBg="1"/>
      <p:bldP spid="33" grpId="0" bldLvl="0" animBg="1"/>
      <p:bldP spid="34" grpId="0" bldLvl="0" animBg="1"/>
      <p:bldP spid="41" grpId="0" bldLvl="0" animBg="1"/>
      <p:bldP spid="42" grpId="0" bldLvl="0" animBg="1"/>
      <p:bldP spid="46" grpId="0" bldLvl="0" animBg="1"/>
      <p:bldP spid="47" grpId="0" bldLvl="0" animBg="1"/>
      <p:bldP spid="3" grpId="0" bldLvl="0" animBg="1"/>
      <p:bldP spid="4" grpId="0" bldLvl="0" animBg="1"/>
      <p:bldP spid="9" grpId="0" bldLvl="0" animBg="1"/>
      <p:bldP spid="15" grpId="0" bldLvl="0" animBg="1"/>
      <p:bldP spid="17" grpId="0" bldLvl="0" animBg="1"/>
      <p:bldP spid="2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12140" y="170815"/>
            <a:ext cx="11365230" cy="1076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思考：在我国的经济生活中，除</a:t>
            </a:r>
            <a:r>
              <a:rPr lang="zh-CN" altLang="en-US" sz="3200" b="1">
                <a:solidFill>
                  <a:srgbClr val="FF0000"/>
                </a:solidFill>
              </a:rPr>
              <a:t>公有制占主体</a:t>
            </a:r>
            <a:r>
              <a:rPr lang="zh-CN" altLang="en-US" sz="3200" b="1">
                <a:solidFill>
                  <a:schemeClr val="bg1"/>
                </a:solidFill>
              </a:rPr>
              <a:t>外，还有哪些</a:t>
            </a:r>
            <a:r>
              <a:rPr lang="zh-CN" altLang="en-US" sz="3200" b="1">
                <a:solidFill>
                  <a:srgbClr val="FF0000"/>
                </a:solidFill>
              </a:rPr>
              <a:t>经济形式</a:t>
            </a:r>
            <a:r>
              <a:rPr lang="zh-CN" altLang="en-US" sz="3200" b="1">
                <a:solidFill>
                  <a:schemeClr val="bg1"/>
                </a:solidFill>
              </a:rPr>
              <a:t>？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0444" r="10666"/>
          <a:stretch>
            <a:fillRect/>
          </a:stretch>
        </p:blipFill>
        <p:spPr>
          <a:xfrm>
            <a:off x="347980" y="3465830"/>
            <a:ext cx="2563495" cy="32886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9595" r="10721"/>
          <a:stretch>
            <a:fillRect/>
          </a:stretch>
        </p:blipFill>
        <p:spPr>
          <a:xfrm>
            <a:off x="3333115" y="3466465"/>
            <a:ext cx="2336165" cy="3288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896" t="51076" r="27591"/>
          <a:stretch>
            <a:fillRect/>
          </a:stretch>
        </p:blipFill>
        <p:spPr>
          <a:xfrm>
            <a:off x="6061075" y="3465830"/>
            <a:ext cx="2611755" cy="328930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72830" y="3322955"/>
            <a:ext cx="3030220" cy="3566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1"/>
          <p:cNvSpPr/>
          <p:nvPr>
            <p:custDataLst>
              <p:tags r:id="rId10"/>
            </p:custDataLst>
          </p:nvPr>
        </p:nvSpPr>
        <p:spPr>
          <a:xfrm>
            <a:off x="10164445" y="4059555"/>
            <a:ext cx="1096010" cy="181991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 b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612140" y="280035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个体经济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3694430" y="280098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私营经济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6356350" y="2800985"/>
            <a:ext cx="231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外商投资经济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内容占位符 2"/>
          <p:cNvSpPr/>
          <p:nvPr>
            <p:custDataLst>
              <p:tags r:id="rId14"/>
            </p:custDataLst>
          </p:nvPr>
        </p:nvSpPr>
        <p:spPr>
          <a:xfrm>
            <a:off x="8887460" y="2800350"/>
            <a:ext cx="3304540" cy="10223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Calibri" panose="020F0502020204030204"/>
              </a:rPr>
              <a:t>混合所有制经济中的非公有制成分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12" name="左大括号 10"/>
          <p:cNvSpPr/>
          <p:nvPr>
            <p:custDataLst>
              <p:tags r:id="rId15"/>
            </p:custDataLst>
          </p:nvPr>
        </p:nvSpPr>
        <p:spPr>
          <a:xfrm rot="5400000">
            <a:off x="5565775" y="-2196465"/>
            <a:ext cx="687705" cy="9306560"/>
          </a:xfrm>
          <a:prstGeom prst="leftBrace">
            <a:avLst>
              <a:gd name="adj1" fmla="val 23061"/>
              <a:gd name="adj2" fmla="val 48708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en-US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4937760" y="1419225"/>
            <a:ext cx="231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非公有制经济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8160" y="3268980"/>
          <a:ext cx="11304905" cy="3417570"/>
        </p:xfrm>
        <a:graphic>
          <a:graphicData uri="http://schemas.openxmlformats.org/drawingml/2006/table">
            <a:tbl>
              <a:tblPr firstRow="1" bandRow="1"/>
              <a:tblGrid>
                <a:gridCol w="4674870"/>
                <a:gridCol w="3695700"/>
                <a:gridCol w="2934335"/>
              </a:tblGrid>
              <a:tr h="5588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FF"/>
                          </a:solidFill>
                        </a:rPr>
                        <a:t>形式</a:t>
                      </a:r>
                      <a:endParaRPr lang="zh-CN" altLang="en-US" sz="2800">
                        <a:solidFill>
                          <a:srgbClr val="FFFFFF"/>
                        </a:solidFill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FF"/>
                          </a:solidFill>
                          <a:sym typeface="+mn-ea"/>
                        </a:rPr>
                        <a:t>生产资料</a:t>
                      </a:r>
                      <a:endParaRPr lang="zh-CN" altLang="en-US" sz="2800">
                        <a:solidFill>
                          <a:srgbClr val="FFFFFF"/>
                        </a:solidFill>
                        <a:sym typeface="+mn-ea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238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FF"/>
                          </a:solidFill>
                          <a:sym typeface="+mn-ea"/>
                        </a:rPr>
                        <a:t>劳动方式</a:t>
                      </a:r>
                      <a:endParaRPr lang="zh-CN" altLang="en-US" sz="2800">
                        <a:solidFill>
                          <a:srgbClr val="FFFFFF"/>
                        </a:solidFill>
                        <a:sym typeface="+mn-ea"/>
                      </a:endParaRPr>
                    </a:p>
                  </a:txBody>
                  <a:tcPr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147"/>
                    </a:solidFill>
                  </a:tcPr>
                </a:tc>
              </a:tr>
              <a:tr h="49276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个体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经济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个人或家庭占有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个体劳动和经营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9276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私营（民营）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经济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                      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私有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雇佣劳动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9339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港澳台投资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经济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港澳台地区投资者私有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雇佣劳动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9276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外商投资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经济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外国投资者私有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雇佣劳动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88709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混合所有制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经济中的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非国有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成份和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非集体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成分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投资主体私有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雇佣劳动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4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4155" y="140335"/>
            <a:ext cx="7313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（二）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多种所有制经济共同发展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0360" y="882650"/>
            <a:ext cx="7920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chemeClr val="tx1"/>
                </a:solidFill>
                <a:latin typeface="+mn-ea"/>
              </a:rPr>
              <a:t>1</a:t>
            </a:r>
            <a:r>
              <a:rPr lang="zh-CN" altLang="en-US" sz="3200" b="1" smtClean="0">
                <a:solidFill>
                  <a:schemeClr val="tx1"/>
                </a:solidFill>
                <a:latin typeface="+mn-ea"/>
              </a:rPr>
              <a:t>、非公有制经济</a:t>
            </a:r>
            <a:endParaRPr lang="zh-CN" altLang="en-US" sz="320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82949" name="内容占位符 2"/>
          <p:cNvSpPr/>
          <p:nvPr>
            <p:custDataLst>
              <p:tags r:id="rId6"/>
            </p:custDataLst>
          </p:nvPr>
        </p:nvSpPr>
        <p:spPr>
          <a:xfrm>
            <a:off x="723265" y="1583055"/>
            <a:ext cx="11468735" cy="93789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/>
              </a:rPr>
              <a:t>         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/>
              </a:rPr>
              <a:t>在我国现阶段，非公有制经济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/>
              </a:rPr>
              <a:t>包括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/>
              </a:rPr>
              <a:t>个体经济、私营经济、港澳套投资经济、外资经济以及混合所有制经济中的非公有制成分。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sym typeface="Calibri" panose="020F0502020204030204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40360" y="2591435"/>
            <a:ext cx="10369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tx1"/>
                </a:solidFill>
                <a:latin typeface="+mn-ea"/>
              </a:rPr>
              <a:t>（</a:t>
            </a:r>
            <a:r>
              <a:rPr lang="en-US" altLang="zh-CN" sz="2800" b="1" smtClean="0">
                <a:solidFill>
                  <a:schemeClr val="tx1"/>
                </a:solidFill>
                <a:latin typeface="+mn-ea"/>
              </a:rPr>
              <a:t>2</a:t>
            </a:r>
            <a:r>
              <a:rPr lang="zh-CN" altLang="en-US" sz="2800" b="1" smtClean="0">
                <a:solidFill>
                  <a:schemeClr val="tx1"/>
                </a:solidFill>
                <a:latin typeface="+mn-ea"/>
              </a:rPr>
              <a:t>）不同形式的非公有制经济的</a:t>
            </a:r>
            <a:r>
              <a:rPr lang="zh-CN" altLang="en-US" sz="2800" b="1" smtClean="0">
                <a:solidFill>
                  <a:srgbClr val="FF0000"/>
                </a:solidFill>
                <a:latin typeface="+mn-ea"/>
              </a:rPr>
              <a:t>含义（结合教材</a:t>
            </a:r>
            <a:r>
              <a:rPr lang="en-US" altLang="zh-CN" sz="2800" b="1" smtClean="0">
                <a:solidFill>
                  <a:srgbClr val="FF0000"/>
                </a:solidFill>
                <a:latin typeface="+mn-ea"/>
              </a:rPr>
              <a:t>6</a:t>
            </a:r>
            <a:r>
              <a:rPr lang="zh-CN" altLang="en-US" sz="2800" b="1" smtClean="0">
                <a:solidFill>
                  <a:srgbClr val="FF0000"/>
                </a:solidFill>
                <a:latin typeface="+mn-ea"/>
              </a:rPr>
              <a:t>页捋顺关键词）</a:t>
            </a:r>
            <a:endParaRPr lang="zh-CN" altLang="en-US" sz="2800" b="1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2958" name="矩形 1"/>
          <p:cNvSpPr/>
          <p:nvPr>
            <p:custDataLst>
              <p:tags r:id="rId8"/>
            </p:custDataLst>
          </p:nvPr>
        </p:nvSpPr>
        <p:spPr>
          <a:xfrm>
            <a:off x="7352030" y="3794760"/>
            <a:ext cx="1194435" cy="286258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en-US" b="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40360" y="1566545"/>
            <a:ext cx="7920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tx1"/>
                </a:solidFill>
                <a:latin typeface="+mn-ea"/>
              </a:rPr>
              <a:t>（</a:t>
            </a:r>
            <a:r>
              <a:rPr lang="en-US" altLang="zh-CN" sz="2800" b="1" smtClean="0">
                <a:solidFill>
                  <a:schemeClr val="tx1"/>
                </a:solidFill>
                <a:latin typeface="+mn-ea"/>
              </a:rPr>
              <a:t>1</a:t>
            </a:r>
            <a:r>
              <a:rPr lang="zh-CN" altLang="en-US" sz="2800" b="1" smtClean="0">
                <a:solidFill>
                  <a:schemeClr val="tx1"/>
                </a:solidFill>
                <a:latin typeface="+mn-ea"/>
              </a:rPr>
              <a:t>）组成</a:t>
            </a:r>
            <a:endParaRPr lang="zh-CN" altLang="en-US" sz="2800" b="1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29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32715" y="170815"/>
            <a:ext cx="11844655" cy="1076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思考：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为什么</a:t>
            </a:r>
            <a:r>
              <a:rPr lang="zh-CN" altLang="en-US" sz="3200" b="1">
                <a:solidFill>
                  <a:schemeClr val="bg1"/>
                </a:solidFill>
              </a:rPr>
              <a:t>我国在坚持生产资料公有制为主体的同时，还要允许民营经济这样的生产资料私有制经济形式的存在？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84995" name="矩形 5"/>
          <p:cNvSpPr/>
          <p:nvPr>
            <p:custDataLst>
              <p:tags r:id="rId2"/>
            </p:custDataLst>
          </p:nvPr>
        </p:nvSpPr>
        <p:spPr>
          <a:xfrm>
            <a:off x="132715" y="1443990"/>
            <a:ext cx="6282690" cy="5262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　　习近平总书记2018年11月1日会见民营企业家时指出，民营经济是中国的“五六七八九”，即贡献了50%以上的税收，60%以上的国内生产总值，70%以上的技术创新，80%以上的城镇劳动就业，90%以上的企业数量。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590384" y="3343388"/>
            <a:ext cx="3400425" cy="52197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国家税收的重要来源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640695" y="4170793"/>
            <a:ext cx="4115435" cy="52197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稳定经济增长的重要力量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0" y="4980046"/>
            <a:ext cx="3400425" cy="52197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技术创新的重要主体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3716224" y="4980046"/>
            <a:ext cx="3400425" cy="52197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创业就业的主要领域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952875" y="5822315"/>
            <a:ext cx="2787015" cy="95313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促进社会主义市场经济的发展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下箭头 21"/>
          <p:cNvSpPr/>
          <p:nvPr>
            <p:custDataLst>
              <p:tags r:id="rId8"/>
            </p:custDataLst>
          </p:nvPr>
        </p:nvSpPr>
        <p:spPr>
          <a:xfrm rot="16200000">
            <a:off x="6897370" y="1170305"/>
            <a:ext cx="518160" cy="1065530"/>
          </a:xfrm>
          <a:prstGeom prst="downArrow">
            <a:avLst/>
          </a:prstGeom>
          <a:solidFill>
            <a:srgbClr val="92D050"/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7896860" y="1443990"/>
            <a:ext cx="2662555" cy="460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2400" b="1"/>
              <a:t>非公有制的作用</a:t>
            </a:r>
            <a:endParaRPr lang="zh-CN" altLang="zh-CN" sz="2400" b="1"/>
          </a:p>
        </p:txBody>
      </p:sp>
      <p:sp>
        <p:nvSpPr>
          <p:cNvPr id="9" name="下箭头 8"/>
          <p:cNvSpPr/>
          <p:nvPr>
            <p:custDataLst>
              <p:tags r:id="rId10"/>
            </p:custDataLst>
          </p:nvPr>
        </p:nvSpPr>
        <p:spPr>
          <a:xfrm>
            <a:off x="9155430" y="1990090"/>
            <a:ext cx="400050" cy="625475"/>
          </a:xfrm>
          <a:prstGeom prst="downArrow">
            <a:avLst/>
          </a:prstGeom>
          <a:solidFill>
            <a:srgbClr val="92D050"/>
          </a:soli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7418705" y="2615565"/>
            <a:ext cx="4558665" cy="3969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2400" b="1">
                <a:sym typeface="+mn-ea"/>
              </a:rPr>
              <a:t>是稳定经济增长和改善民生的重要力量、创业就业的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主要领域</a:t>
            </a:r>
            <a:r>
              <a:rPr lang="zh-CN" altLang="en-US" sz="2400" b="1">
                <a:sym typeface="+mn-ea"/>
              </a:rPr>
              <a:t>、技术创新的重要主体、国家税收的重要来源，为我国社会主义市场经济发展、政府职能转变、农村富余劳动力转移、国际市场开拓等发挥了重要作用。</a:t>
            </a:r>
            <a:endParaRPr lang="zh-CN" altLang="zh-CN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  <p:bldP spid="6" grpId="0"/>
      <p:bldP spid="11" grpId="0"/>
      <p:bldP spid="12" grpId="0"/>
      <p:bldP spid="7" grpId="0"/>
      <p:bldP spid="14" grpId="0"/>
      <p:bldP spid="22" grpId="0"/>
      <p:bldP spid="23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（二）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多种所有制经济共同发展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40360" y="975360"/>
            <a:ext cx="7920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chemeClr val="tx1"/>
                </a:solidFill>
                <a:latin typeface="+mn-ea"/>
              </a:rPr>
              <a:t>1</a:t>
            </a:r>
            <a:r>
              <a:rPr lang="zh-CN" altLang="en-US" sz="3200" b="1" smtClean="0">
                <a:solidFill>
                  <a:schemeClr val="tx1"/>
                </a:solidFill>
                <a:latin typeface="+mn-ea"/>
              </a:rPr>
              <a:t>、非公有制经济</a:t>
            </a:r>
            <a:endParaRPr lang="zh-CN" altLang="en-US" sz="3200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40360" y="1605197"/>
            <a:ext cx="114039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zh-CN" altLang="en-US" sz="3200" b="1" smtClean="0">
                <a:solidFill>
                  <a:srgbClr val="FF0000"/>
                </a:solidFill>
              </a:rPr>
              <a:t>（</a:t>
            </a:r>
            <a:r>
              <a:rPr lang="en-US" altLang="zh-CN" sz="3200" b="1" smtClean="0">
                <a:solidFill>
                  <a:srgbClr val="FF0000"/>
                </a:solidFill>
              </a:rPr>
              <a:t>3</a:t>
            </a:r>
            <a:r>
              <a:rPr lang="zh-CN" altLang="en-US" sz="3200" b="1" smtClean="0">
                <a:solidFill>
                  <a:srgbClr val="FF0000"/>
                </a:solidFill>
              </a:rPr>
              <a:t>）</a:t>
            </a:r>
            <a:r>
              <a:rPr lang="zh-CN" altLang="en-US" sz="3200" b="1">
                <a:solidFill>
                  <a:srgbClr val="FF0000"/>
                </a:solidFill>
              </a:rPr>
              <a:t>作用</a:t>
            </a:r>
            <a:r>
              <a:rPr lang="zh-CN" altLang="en-US" sz="3200" b="1"/>
              <a:t>：是</a:t>
            </a:r>
            <a:r>
              <a:rPr lang="zh-CN" altLang="en-US" sz="3200" b="1">
                <a:solidFill>
                  <a:srgbClr val="FF0000"/>
                </a:solidFill>
              </a:rPr>
              <a:t>稳定经济增长</a:t>
            </a:r>
            <a:r>
              <a:rPr lang="zh-CN" altLang="en-US" sz="3200" b="1"/>
              <a:t>和</a:t>
            </a:r>
            <a:r>
              <a:rPr lang="zh-CN" altLang="en-US" sz="3200" b="1">
                <a:solidFill>
                  <a:srgbClr val="FF0000"/>
                </a:solidFill>
              </a:rPr>
              <a:t>改善民生</a:t>
            </a:r>
            <a:r>
              <a:rPr lang="zh-CN" altLang="en-US" sz="3200" b="1"/>
              <a:t>的重要</a:t>
            </a:r>
            <a:r>
              <a:rPr lang="zh-CN" altLang="en-US" sz="3200" b="1">
                <a:solidFill>
                  <a:srgbClr val="FF0000"/>
                </a:solidFill>
              </a:rPr>
              <a:t>力量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创业就业</a:t>
            </a:r>
            <a:r>
              <a:rPr lang="zh-CN" altLang="en-US" sz="3200" b="1"/>
              <a:t>的</a:t>
            </a:r>
            <a:r>
              <a:rPr lang="zh-CN" altLang="en-US" sz="3200" b="1">
                <a:solidFill>
                  <a:srgbClr val="FF0000"/>
                </a:solidFill>
              </a:rPr>
              <a:t>主要领域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技术创新</a:t>
            </a:r>
            <a:r>
              <a:rPr lang="zh-CN" altLang="en-US" sz="3200" b="1"/>
              <a:t>的重要</a:t>
            </a:r>
            <a:r>
              <a:rPr lang="zh-CN" altLang="en-US" sz="3200" b="1">
                <a:solidFill>
                  <a:srgbClr val="FF0000"/>
                </a:solidFill>
              </a:rPr>
              <a:t>主体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国家税收</a:t>
            </a:r>
            <a:r>
              <a:rPr lang="zh-CN" altLang="en-US" sz="3200" b="1"/>
              <a:t>的</a:t>
            </a:r>
            <a:r>
              <a:rPr lang="zh-CN" altLang="en-US" sz="3200" b="1">
                <a:solidFill>
                  <a:srgbClr val="FF0000"/>
                </a:solidFill>
              </a:rPr>
              <a:t>重要来源</a:t>
            </a:r>
            <a:r>
              <a:rPr lang="zh-CN" altLang="en-US" sz="3200" b="1"/>
              <a:t>，为我国</a:t>
            </a:r>
            <a:r>
              <a:rPr lang="zh-CN" altLang="en-US" sz="3200" b="1">
                <a:solidFill>
                  <a:srgbClr val="FF0000"/>
                </a:solidFill>
              </a:rPr>
              <a:t>社会主义市场经济发展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政府职能转变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农村富余劳动力转移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</a:rPr>
              <a:t>国际市场开拓</a:t>
            </a:r>
            <a:r>
              <a:rPr lang="zh-CN" altLang="en-US" sz="3200" b="1"/>
              <a:t>等发挥了重要作用。</a:t>
            </a:r>
            <a:endParaRPr lang="zh-CN" altLang="en-US" sz="3200" b="1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40360" y="4403483"/>
            <a:ext cx="1140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FF0000"/>
                </a:solidFill>
              </a:rPr>
              <a:t>（</a:t>
            </a:r>
            <a:r>
              <a:rPr lang="en-US" altLang="zh-CN" sz="3200" b="1" smtClean="0">
                <a:solidFill>
                  <a:srgbClr val="FF0000"/>
                </a:solidFill>
              </a:rPr>
              <a:t>4</a:t>
            </a:r>
            <a:r>
              <a:rPr lang="zh-CN" altLang="en-US" sz="3200" b="1" smtClean="0">
                <a:solidFill>
                  <a:srgbClr val="FF0000"/>
                </a:solidFill>
              </a:rPr>
              <a:t>）</a:t>
            </a:r>
            <a:r>
              <a:rPr lang="zh-CN" altLang="en-US" sz="3200" b="1">
                <a:solidFill>
                  <a:srgbClr val="FF0000"/>
                </a:solidFill>
              </a:rPr>
              <a:t>地位</a:t>
            </a:r>
            <a:r>
              <a:rPr lang="zh-CN" altLang="en-US" sz="3200" b="1"/>
              <a:t>：非公有制经济是</a:t>
            </a:r>
            <a:r>
              <a:rPr lang="zh-CN" altLang="en-US" sz="3200" b="1">
                <a:solidFill>
                  <a:srgbClr val="FF0000"/>
                </a:solidFill>
              </a:rPr>
              <a:t>社会主义市场经济</a:t>
            </a:r>
            <a:r>
              <a:rPr lang="zh-CN" altLang="en-US" sz="3200" b="1"/>
              <a:t>的</a:t>
            </a:r>
            <a:r>
              <a:rPr lang="zh-CN" altLang="en-US" sz="3200" b="1">
                <a:solidFill>
                  <a:srgbClr val="FF0000"/>
                </a:solidFill>
              </a:rPr>
              <a:t>重要组成部分</a:t>
            </a:r>
            <a:r>
              <a:rPr lang="zh-CN" altLang="en-US" sz="3200" b="1" smtClean="0"/>
              <a:t>。</a:t>
            </a:r>
            <a:endParaRPr lang="en-US" altLang="zh-CN" sz="3200" b="1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307965" y="5379909"/>
            <a:ext cx="3968750" cy="9531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2800" b="1"/>
              <a:t>公有制经济（社会主义经济）的重要组成部分？</a:t>
            </a:r>
            <a:endParaRPr lang="zh-CN" altLang="zh-CN" sz="2800" b="1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965" y="5005894"/>
            <a:ext cx="1698625" cy="1701800"/>
          </a:xfrm>
          <a:prstGeom prst="rect">
            <a:avLst/>
          </a:prstGeom>
        </p:spPr>
      </p:pic>
      <p:pic>
        <p:nvPicPr>
          <p:cNvPr id="11" name="图片" descr="C:\Users\Administrator\Desktop\素材\素材中国 sccnn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409924" y="866140"/>
            <a:ext cx="1179263" cy="9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华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5975" y="1149985"/>
            <a:ext cx="10560050" cy="5579745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3862705" y="201930"/>
            <a:ext cx="3994785" cy="58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chemeClr val="bg1"/>
                </a:solidFill>
              </a:rPr>
              <a:t>心系中华   有所作为</a:t>
            </a:r>
            <a:endParaRPr lang="zh-CN" altLang="zh-CN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-1" y="0"/>
            <a:ext cx="12191999" cy="2678955"/>
          </a:xfrm>
          <a:prstGeom prst="rect">
            <a:avLst/>
          </a:prstGeom>
          <a:solidFill>
            <a:srgbClr val="BF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timg-16044771810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-354" b="14137"/>
          <a:stretch>
            <a:fillRect/>
          </a:stretch>
        </p:blipFill>
        <p:spPr>
          <a:xfrm>
            <a:off x="-24680" y="-30830"/>
            <a:ext cx="2104008" cy="2723248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2279576" y="675618"/>
            <a:ext cx="8712968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latinLnBrk="0" hangingPunct="1">
              <a:lnSpc>
                <a:spcPct val="150000"/>
              </a:lnSpc>
            </a:pPr>
            <a:r>
              <a:rPr lang="zh-CN" altLang="en-US" sz="4800" b="1">
                <a:solidFill>
                  <a:srgbClr val="FFFFFF"/>
                </a:solidFill>
              </a:rPr>
              <a:t>第一课   我国的生产资料所有制</a:t>
            </a:r>
            <a:endParaRPr lang="zh-CN" altLang="en-US" sz="4800" b="1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595705" y="3673940"/>
            <a:ext cx="11001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隶书" panose="02010509060101010101" pitchFamily="49" charset="-122"/>
                <a:ea typeface="隶书" panose="02010509060101010101" pitchFamily="49" charset="-122"/>
              </a:rPr>
              <a:t>一、公有制为主体 多种所有制经济共同发展</a:t>
            </a:r>
            <a:endParaRPr lang="zh-CN" altLang="en-US" sz="4000" b="1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2" y="6304801"/>
            <a:ext cx="12192000" cy="13493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（二）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多种所有制经济共同发展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537210" y="6241415"/>
            <a:ext cx="10455275" cy="5835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思考：在我国，公有制和非公有制是相互对立排斥的吗？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3195" y="5015230"/>
            <a:ext cx="1868805" cy="1842770"/>
          </a:xfrm>
          <a:prstGeom prst="rect">
            <a:avLst/>
          </a:prstGeom>
        </p:spPr>
      </p:pic>
      <p:sp>
        <p:nvSpPr>
          <p:cNvPr id="7" name="矩形 1"/>
          <p:cNvSpPr/>
          <p:nvPr>
            <p:custDataLst>
              <p:tags r:id="rId7"/>
            </p:custDataLst>
          </p:nvPr>
        </p:nvSpPr>
        <p:spPr>
          <a:xfrm>
            <a:off x="328295" y="1339215"/>
            <a:ext cx="1153541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 fontAlgn="auto" hangingPunct="0">
              <a:lnSpc>
                <a:spcPct val="150000"/>
              </a:lnSpc>
            </a:pPr>
            <a:r>
              <a:rPr lang="zh-CN" altLang="en-US" sz="2800" b="1">
                <a:latin typeface="+mj-ea"/>
                <a:ea typeface="+mj-ea"/>
                <a:cs typeface="宋体" panose="02010600030101010101" pitchFamily="2" charset="-122"/>
              </a:rPr>
              <a:t>    公有制经济与非公有制经济是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宋体" panose="02010600030101010101" pitchFamily="2" charset="-122"/>
              </a:rPr>
              <a:t>相辅相成、相得益彰、共同发展，统一于社会主义现代化建设进程之中</a:t>
            </a:r>
            <a:r>
              <a:rPr lang="zh-CN" altLang="en-US" sz="2800" b="1">
                <a:latin typeface="+mj-ea"/>
                <a:ea typeface="+mj-ea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+mj-ea"/>
              <a:ea typeface="+mj-ea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224155" y="743585"/>
            <a:ext cx="612330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latinLnBrk="0" hangingPunct="1"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、公有制与非公有制经济的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关系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32080" y="2722880"/>
            <a:ext cx="11927840" cy="3896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84175" indent="-384175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新冠肺炎疫情，是新中国成立以来在我国发生的传播速度最快、感染范围最广、防控难度最大的一次重大突发公共卫生事件。防疫抗疫离不开企业的积极行动。</a:t>
            </a:r>
            <a:r>
              <a:rPr lang="zh-CN" altLang="en-US" sz="216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国有企业</a:t>
            </a:r>
            <a:r>
              <a:rPr lang="zh-CN" altLang="en-US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充分发挥主力军、国家队作用</a:t>
            </a:r>
            <a:r>
              <a:rPr lang="en-US" altLang="zh-CN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:</a:t>
            </a:r>
            <a:r>
              <a:rPr lang="zh-CN" altLang="en-US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中建三局双线作战，分别用</a:t>
            </a:r>
            <a:r>
              <a:rPr lang="en-US" altLang="zh-CN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10</a:t>
            </a:r>
            <a:r>
              <a:rPr lang="zh-CN" altLang="en-US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天左右时间建成火神山和雷神山两所专门医院，向世人展示了“中国速度”；国家电网</a:t>
            </a:r>
            <a:r>
              <a:rPr lang="en-US" altLang="zh-CN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24</a:t>
            </a:r>
            <a:r>
              <a:rPr lang="zh-CN" altLang="en-US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小时不间断供电保电；中国石油、中国石化、中国海油、中化集团等企业免费提供柴油和润滑油；一些国企紧急转产防护服、口罩等医疗防控紧缺物资</a:t>
            </a:r>
            <a:r>
              <a:rPr lang="en-US" altLang="zh-CN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……</a:t>
            </a:r>
            <a:r>
              <a:rPr lang="zh-CN" altLang="en-US" sz="216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民营企业</a:t>
            </a:r>
            <a:r>
              <a:rPr lang="zh-CN" altLang="en-US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各展所长建奇功：广大民营企业慷慨解囊，积极生产、筹集、捐赠疫区急需的各类中西药品和医用口罩、防护服、检测试剂等医疗物资；多家民营企业发挥各自营销网和产业链优势，全力以赴筹集调配医疗物资；物流企业不计成本、不惜代价增援武汉</a:t>
            </a:r>
            <a:r>
              <a:rPr lang="en-US" altLang="zh-CN" sz="2160" b="1">
                <a:latin typeface="华文中宋" panose="02010600040101010101" pitchFamily="2" charset="-122"/>
                <a:ea typeface="华文中宋" panose="02010600040101010101" pitchFamily="2" charset="-122"/>
              </a:rPr>
              <a:t>……</a:t>
            </a:r>
            <a:endParaRPr lang="zh-CN" altLang="en-US" sz="2160" b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24155" y="140335"/>
            <a:ext cx="7313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（二）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多种所有制经济共同发展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24155" y="743585"/>
            <a:ext cx="571690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1" latinLnBrk="0" hangingPunct="1"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、多种所有制共同发展的意义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矩形 1"/>
          <p:cNvSpPr/>
          <p:nvPr>
            <p:custDataLst>
              <p:tags r:id="rId5"/>
            </p:custDataLst>
          </p:nvPr>
        </p:nvSpPr>
        <p:spPr>
          <a:xfrm>
            <a:off x="537229" y="1573312"/>
            <a:ext cx="1090676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fontAlgn="auto" hangingPunct="0">
              <a:lnSpc>
                <a:spcPct val="150000"/>
              </a:lnSpc>
            </a:pPr>
            <a:r>
              <a:rPr lang="zh-CN" altLang="en-US" sz="2800" b="1">
                <a:latin typeface="+mj-ea"/>
                <a:ea typeface="+mj-ea"/>
                <a:cs typeface="黑体" panose="02010609060101010101" pitchFamily="49" charset="-122"/>
                <a:sym typeface="+mn-ea"/>
              </a:rPr>
              <a:t>    多种所有制经济共同发展，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黑体" panose="02010609060101010101" pitchFamily="49" charset="-122"/>
                <a:sym typeface="+mn-ea"/>
              </a:rPr>
              <a:t>有利于</a:t>
            </a:r>
            <a:r>
              <a:rPr lang="zh-CN" altLang="en-US" sz="2800" b="1">
                <a:latin typeface="+mj-ea"/>
                <a:ea typeface="+mj-ea"/>
                <a:cs typeface="黑体" panose="02010609060101010101" pitchFamily="49" charset="-122"/>
                <a:sym typeface="+mn-ea"/>
              </a:rPr>
              <a:t>发挥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黑体" panose="02010609060101010101" pitchFamily="49" charset="-122"/>
                <a:sym typeface="+mn-ea"/>
              </a:rPr>
              <a:t>各种所有制</a:t>
            </a:r>
            <a:r>
              <a:rPr lang="zh-CN" altLang="en-US" sz="2800" b="1">
                <a:latin typeface="+mj-ea"/>
                <a:ea typeface="+mj-ea"/>
                <a:cs typeface="黑体" panose="02010609060101010101" pitchFamily="49" charset="-122"/>
                <a:sym typeface="+mn-ea"/>
              </a:rPr>
              <a:t>的长处，调动不同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黑体" panose="02010609060101010101" pitchFamily="49" charset="-122"/>
                <a:sym typeface="+mn-ea"/>
              </a:rPr>
              <a:t>经济主体</a:t>
            </a:r>
            <a:r>
              <a:rPr lang="zh-CN" altLang="en-US" sz="2800" b="1">
                <a:latin typeface="+mj-ea"/>
                <a:ea typeface="+mj-ea"/>
                <a:cs typeface="黑体" panose="02010609060101010101" pitchFamily="49" charset="-122"/>
                <a:sym typeface="+mn-ea"/>
              </a:rPr>
              <a:t>的积极性和创造性，有效利用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黑体" panose="02010609060101010101" pitchFamily="49" charset="-122"/>
                <a:sym typeface="+mn-ea"/>
              </a:rPr>
              <a:t>各方面的资源</a:t>
            </a:r>
            <a:r>
              <a:rPr lang="zh-CN" altLang="en-US" sz="2800" b="1">
                <a:latin typeface="+mj-ea"/>
                <a:ea typeface="+mj-ea"/>
                <a:cs typeface="黑体" panose="02010609060101010101" pitchFamily="49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黑体" panose="02010609060101010101" pitchFamily="49" charset="-122"/>
                <a:sym typeface="+mn-ea"/>
              </a:rPr>
              <a:t>取长补短</a:t>
            </a:r>
            <a:r>
              <a:rPr lang="zh-CN" altLang="en-US" sz="2800" b="1">
                <a:latin typeface="+mj-ea"/>
                <a:ea typeface="+mj-ea"/>
                <a:cs typeface="黑体" panose="02010609060101010101" pitchFamily="49" charset="-122"/>
                <a:sym typeface="+mn-ea"/>
              </a:rPr>
              <a:t>，激发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黑体" panose="02010609060101010101" pitchFamily="49" charset="-122"/>
                <a:sym typeface="+mn-ea"/>
              </a:rPr>
              <a:t>社会主义市场经济</a:t>
            </a:r>
            <a:r>
              <a:rPr lang="zh-CN" altLang="en-US" sz="2800" b="1">
                <a:latin typeface="+mj-ea"/>
                <a:ea typeface="+mj-ea"/>
                <a:cs typeface="黑体" panose="02010609060101010101" pitchFamily="49" charset="-122"/>
                <a:sym typeface="+mn-ea"/>
              </a:rPr>
              <a:t>的活力，推动</a:t>
            </a:r>
            <a:r>
              <a:rPr lang="zh-CN" altLang="en-US" sz="2800" b="1">
                <a:solidFill>
                  <a:srgbClr val="FF0000"/>
                </a:solidFill>
                <a:latin typeface="+mj-ea"/>
                <a:ea typeface="+mj-ea"/>
                <a:cs typeface="黑体" panose="02010609060101010101" pitchFamily="49" charset="-122"/>
                <a:sym typeface="+mn-ea"/>
              </a:rPr>
              <a:t>经济</a:t>
            </a:r>
            <a:r>
              <a:rPr lang="zh-CN" altLang="en-US" sz="2800" b="1">
                <a:latin typeface="+mj-ea"/>
                <a:ea typeface="+mj-ea"/>
                <a:cs typeface="黑体" panose="02010609060101010101" pitchFamily="49" charset="-122"/>
                <a:sym typeface="+mn-ea"/>
              </a:rPr>
              <a:t>持续健康发展。</a:t>
            </a:r>
            <a:endParaRPr lang="en-US" altLang="zh-CN" sz="2800" b="1">
              <a:latin typeface="+mj-ea"/>
              <a:ea typeface="+mj-ea"/>
              <a:cs typeface="宋体" panose="02010600030101010101" pitchFamily="2" charset="-122"/>
            </a:endParaRPr>
          </a:p>
          <a:p>
            <a:pPr indent="0" algn="just" fontAlgn="auto" hangingPunct="0">
              <a:lnSpc>
                <a:spcPct val="150000"/>
              </a:lnSpc>
            </a:pPr>
            <a:r>
              <a:rPr lang="en-US" altLang="zh-CN" sz="2800" b="1">
                <a:latin typeface="+mj-ea"/>
                <a:ea typeface="+mj-ea"/>
                <a:cs typeface="宋体" panose="02010600030101010101" pitchFamily="2" charset="-122"/>
              </a:rPr>
              <a:t>   </a:t>
            </a:r>
            <a:endParaRPr lang="zh-CN" altLang="en-US" sz="2800" b="1">
              <a:latin typeface="+mj-ea"/>
              <a:ea typeface="+mj-ea"/>
              <a:cs typeface="宋体" panose="02010600030101010101" pitchFamily="2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42915" y="3597910"/>
            <a:ext cx="5901055" cy="3255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307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15060" y="3597910"/>
            <a:ext cx="2416175" cy="3014345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9328331" y="4249837"/>
            <a:ext cx="3425190" cy="22159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30000"/>
              </a:lnSpc>
            </a:pPr>
            <a:r>
              <a:rPr lang="zh-CN" altLang="en-US" sz="2000"/>
              <a:t> 比美国多21家</a:t>
            </a:r>
            <a:endParaRPr lang="zh-CN" altLang="en-US" sz="2000"/>
          </a:p>
          <a:p>
            <a:pPr>
              <a:lnSpc>
                <a:spcPct val="230000"/>
              </a:lnSpc>
            </a:pPr>
            <a:r>
              <a:rPr lang="zh-CN" altLang="en-US" sz="2000"/>
              <a:t>其中国企96</a:t>
            </a:r>
            <a:r>
              <a:rPr lang="zh-CN" altLang="en-US" sz="2000" smtClean="0"/>
              <a:t>家</a:t>
            </a:r>
            <a:endParaRPr lang="en-US" altLang="zh-CN" sz="2000" smtClean="0"/>
          </a:p>
          <a:p>
            <a:pPr>
              <a:lnSpc>
                <a:spcPct val="230000"/>
              </a:lnSpc>
            </a:pPr>
            <a:r>
              <a:rPr lang="zh-CN" altLang="en-US" sz="2000" smtClean="0"/>
              <a:t>，民企</a:t>
            </a:r>
            <a:r>
              <a:rPr lang="en-US" altLang="zh-CN" sz="2000" smtClean="0"/>
              <a:t>41</a:t>
            </a:r>
            <a:r>
              <a:rPr lang="zh-CN" altLang="en-US" sz="2000"/>
              <a:t>家</a:t>
            </a:r>
            <a:endParaRPr lang="zh-CN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78024" y="231056"/>
            <a:ext cx="10014012" cy="51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743200" algn="l"/>
              </a:tabLst>
            </a:pPr>
            <a:r>
              <a:rPr lang="en-US" altLang="zh-CN" sz="2800" b="1" kern="100">
                <a:solidFill>
                  <a:srgbClr val="323232"/>
                </a:solidFill>
                <a:latin typeface="宋体" panose="02010600030101010101" pitchFamily="2" charset="-122"/>
                <a:cs typeface="hakuyoxingshu7000"/>
              </a:rPr>
              <a:t>【拓展】比较公有制的主体地位和国有经济的主导作用</a:t>
            </a:r>
            <a:endParaRPr lang="en-US" altLang="zh-CN" sz="2800" b="1" kern="100">
              <a:solidFill>
                <a:srgbClr val="323232"/>
              </a:solidFill>
              <a:latin typeface="宋体" panose="02010600030101010101" pitchFamily="2" charset="-122"/>
              <a:cs typeface="hakuyoxingshu700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01288" y="1138952"/>
          <a:ext cx="11589423" cy="5104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4931"/>
                <a:gridCol w="1162823"/>
                <a:gridCol w="4493630"/>
                <a:gridCol w="5118039"/>
              </a:tblGrid>
              <a:tr h="683573">
                <a:tc gridSpan="2">
                  <a:txBody>
                    <a:bodyPr wrap="square"/>
                    <a:lstStyle/>
                    <a:p>
                      <a:pPr algn="ctr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项目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公有制的</a:t>
                      </a:r>
                      <a:r>
                        <a:rPr lang="en-US" sz="2400" b="1" kern="0" spc="4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主体</a:t>
                      </a:r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地位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国有经济的</a:t>
                      </a:r>
                      <a:r>
                        <a:rPr lang="en-US" sz="2400" b="1" kern="0" spc="4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主导</a:t>
                      </a:r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作用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233996">
                <a:tc rowSpan="2">
                  <a:txBody>
                    <a:bodyPr wrap="square"/>
                    <a:lstStyle/>
                    <a:p>
                      <a:pPr algn="ctr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ctr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ctr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ctr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ctr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区别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just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just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侧重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just"/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公有制经济在</a:t>
                      </a:r>
                      <a:r>
                        <a:rPr lang="zh-CN" sz="2400" b="1" kern="0" spc="4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所有制结构中</a:t>
                      </a:r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所占的比重</a:t>
                      </a:r>
                      <a:endParaRPr lang="zh-CN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just"/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国有经济在</a:t>
                      </a:r>
                      <a:r>
                        <a:rPr lang="zh-CN" sz="2400" b="1" kern="0" spc="4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国民经济中所处的地位</a:t>
                      </a:r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及对国民经济的性质和发展方向所起的作用</a:t>
                      </a:r>
                      <a:endParaRPr lang="zh-CN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961965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just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just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just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表现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just"/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①公有资产在社会总资产中占优势</a:t>
                      </a:r>
                      <a:endParaRPr lang="zh-CN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just"/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②国有经济控制国民经济命脉,对经济发展起主导作用</a:t>
                      </a:r>
                      <a:endParaRPr lang="zh-CN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just"/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</a:t>
                      </a:r>
                      <a:endParaRPr lang="zh-CN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just"/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主要体现在控制力上。对关系国民经济命脉的重要行业和关键领域,国有经济必须占支配地位。在其他领域,可以通过资产重组和结构调整,加强重点,提高国有资产的整体质量</a:t>
                      </a:r>
                      <a:endParaRPr lang="zh-CN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224784">
                <a:tc>
                  <a:txBody>
                    <a:bodyPr wrap="square"/>
                    <a:lstStyle/>
                    <a:p>
                      <a:pPr algn="just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 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just"/>
                      <a:r>
                        <a:rPr lang="en-US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联系</a:t>
                      </a:r>
                      <a:endParaRPr lang="en-US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3">
                  <a:txBody>
                    <a:bodyPr wrap="square"/>
                    <a:lstStyle/>
                    <a:p>
                      <a:pPr algn="just"/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①坚持公有制的主体地位要充分发挥国有经济的主导作用</a:t>
                      </a:r>
                      <a:endParaRPr lang="zh-CN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  <a:p>
                      <a:pPr algn="just"/>
                      <a:r>
                        <a:rPr lang="zh-CN" sz="2400" b="1" kern="0" spc="4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②坚持公有制的主体地位和国有经济的主导作用,都不能简单地理解为数量分布上占优势,都不仅要有量的优势,更要注重质的提高</a:t>
                      </a:r>
                      <a:endParaRPr lang="zh-CN" sz="2400" b="1" kern="0" spc="4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8" name="表格 9113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38313" y="212725"/>
          <a:ext cx="8648700" cy="6572250"/>
        </p:xfrm>
        <a:graphic>
          <a:graphicData uri="http://schemas.openxmlformats.org/drawingml/2006/table">
            <a:tbl>
              <a:tblPr/>
              <a:tblGrid>
                <a:gridCol w="742950"/>
                <a:gridCol w="4878705"/>
                <a:gridCol w="3027045"/>
              </a:tblGrid>
              <a:tr h="71120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>
                        <a:lnSpc>
                          <a:spcPct val="150000"/>
                        </a:lnSpc>
                        <a:buNone/>
                        <a:tabLst>
                          <a:tab pos="5029200" algn=""/>
                        </a:tabLst>
                      </a:pPr>
                      <a:r>
                        <a:rPr lang="en-US" altLang="zh-CN" sz="19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19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公有制经济</a:t>
                      </a:r>
                      <a:endParaRPr lang="zh-CN" altLang="zh-CN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非公有制经济</a:t>
                      </a:r>
                      <a:endParaRPr lang="zh-CN" altLang="zh-CN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性</a:t>
                      </a:r>
                      <a:endParaRPr lang="zh-CN" altLang="zh-CN" sz="24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质</a:t>
                      </a:r>
                      <a:endParaRPr lang="zh-CN" altLang="zh-CN" sz="24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社会主义经济（</a:t>
                      </a:r>
                      <a:r>
                        <a:rPr lang="zh-CN" altLang="zh-CN" sz="24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黑体" panose="02010609060101010101" pitchFamily="49" charset="-122"/>
                        </a:rPr>
                        <a:t>特指公有制经济</a:t>
                      </a:r>
                      <a:r>
                        <a:rPr lang="zh-CN" alt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）</a:t>
                      </a:r>
                      <a:endParaRPr lang="zh-CN" altLang="zh-CN" sz="24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非社会主义经济</a:t>
                      </a:r>
                      <a:endParaRPr lang="zh-CN" altLang="zh-CN" sz="24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675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形</a:t>
                      </a:r>
                      <a:endParaRPr lang="zh-CN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式</a:t>
                      </a:r>
                      <a:endParaRPr lang="zh-CN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国有经济、集体经济以及混合所有制经济中的国有成分和集体成分</a:t>
                      </a:r>
                      <a:endParaRPr lang="zh-CN" altLang="zh-CN" sz="24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个体经济、私营经济、外资经济</a:t>
                      </a:r>
                      <a:r>
                        <a:rPr lang="zh-CN" alt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黑体" panose="02010609060101010101" pitchFamily="49" charset="-122"/>
                        </a:rPr>
                        <a:t>以及混合所有制经济中的非公有制成分</a:t>
                      </a:r>
                      <a:endParaRPr lang="en-US" altLang="zh-CN" sz="2400" b="1">
                        <a:latin typeface="楷体" panose="02010609060101010101" pitchFamily="49" charset="-122"/>
                        <a:ea typeface="楷体" panose="02010609060101010101" pitchFamily="49" charset="-122"/>
                        <a:sym typeface="黑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3188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</a:t>
                      </a:r>
                      <a:endParaRPr lang="zh-CN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lvl="0" indent="0" algn="ctr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en-US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位</a:t>
                      </a:r>
                      <a:endParaRPr lang="zh-CN" altLang="en-US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是社会主义的根本经济特征、社会主义经济制度的基础，</a:t>
                      </a:r>
                      <a:r>
                        <a:rPr lang="zh-CN" altLang="zh-CN" sz="2800" b="1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在所有制结构中处于主体地位</a:t>
                      </a:r>
                      <a:endParaRPr lang="zh-CN" altLang="zh-CN" sz="2800" b="1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是我国</a:t>
                      </a:r>
                      <a:r>
                        <a:rPr lang="zh-CN" altLang="zh-CN" sz="2800" b="1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社会主义市场经济的重要组成部分</a:t>
                      </a:r>
                      <a:endParaRPr lang="zh-CN" altLang="zh-CN" sz="2800" b="1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9787">
                <a:tc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algn="ctr" defTabSz="914400">
                        <a:lnSpc>
                          <a:spcPct val="150000"/>
                        </a:lnSpc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关</a:t>
                      </a:r>
                      <a:endParaRPr lang="zh-CN" altLang="zh-CN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lvl="0" indent="0" algn="ctr" defTabSz="914400">
                        <a:lnSpc>
                          <a:spcPct val="150000"/>
                        </a:lnSpc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系</a:t>
                      </a:r>
                      <a:endParaRPr lang="zh-CN" altLang="zh-CN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wrap="square"/>
                    <a:lstStyle>
                      <a:lvl1pPr marL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①</a:t>
                      </a:r>
                      <a:r>
                        <a:rPr lang="zh-CN" altLang="zh-CN" sz="2800" b="1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都是社会主义市场经济的重要组成部分</a:t>
                      </a:r>
                      <a:endParaRPr lang="zh-CN" altLang="zh-CN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lvl="0" indent="0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②</a:t>
                      </a:r>
                      <a:r>
                        <a:rPr lang="zh-CN" altLang="zh-CN" sz="2800" b="1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市场地位是平等的</a:t>
                      </a: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。对这两种所有制应该一视同仁，公平竞争；</a:t>
                      </a:r>
                      <a:endParaRPr lang="zh-CN" altLang="zh-CN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lvl="0" indent="0" defTabSz="914400">
                        <a:buNone/>
                        <a:tabLst>
                          <a:tab pos="5029200" algn="l"/>
                        </a:tabLst>
                      </a:pPr>
                      <a:r>
                        <a:rPr lang="zh-CN" altLang="zh-CN" sz="28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③二者相辅相成、相得益彰、共同发展的关系</a:t>
                      </a:r>
                      <a:endParaRPr lang="zh-CN" altLang="zh-CN" sz="28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51428" marR="51428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32953" y="5802469"/>
            <a:ext cx="11866182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800" b="1" kern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公有制经济与非公有制经济在</a:t>
            </a:r>
            <a:r>
              <a:rPr lang="zh-CN" altLang="en-US" sz="2800" b="1" ker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市场中的地位相同</a:t>
            </a:r>
            <a:r>
              <a:rPr lang="zh-CN" altLang="en-US" sz="2800" b="1" kern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，在</a:t>
            </a:r>
            <a:r>
              <a:rPr lang="zh-CN" altLang="en-US" sz="2800" b="1" kern="0">
                <a:solidFill>
                  <a:schemeClr val="accent4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国民经济中地位不同</a:t>
            </a:r>
            <a:r>
              <a:rPr lang="zh-CN" altLang="en-US" sz="2800" b="1" kern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。</a:t>
            </a:r>
            <a:endParaRPr lang="zh-CN" altLang="en-US" sz="2800" b="1" kern="0">
              <a:solidFill>
                <a:sysClr val="window" lastClr="FFFFFF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4" name="type.wav"/>
          </p:stSnd>
        </p:sndAc>
      </p:transition>
    </mc:Choice>
    <mc:Fallback>
      <p:transition spd="med">
        <p:fade/>
        <p:sndAc>
          <p:stSnd>
            <p:snd r:embed="rId4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pic>
        <p:nvPicPr>
          <p:cNvPr id="16" name="图片" descr="C:\Users\Administrator\Desktop\素材\素材中国 sccnn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776505" y="1124852"/>
            <a:ext cx="1179263" cy="9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91344" y="219809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课堂小结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25400" y="2434590"/>
            <a:ext cx="2696845" cy="1530985"/>
          </a:xfrm>
          <a:prstGeom prst="roundRect">
            <a:avLst/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Arial" panose="020B0604020202020204"/>
              </a:rPr>
              <a:t>第一目  公有制主体地位及其体现</a:t>
            </a:r>
            <a:endParaRPr kumimoji="0" lang="zh-CN" altLang="en-US" sz="3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0" name="左大括号 9"/>
          <p:cNvSpPr/>
          <p:nvPr>
            <p:custDataLst>
              <p:tags r:id="rId7"/>
            </p:custDataLst>
          </p:nvPr>
        </p:nvSpPr>
        <p:spPr>
          <a:xfrm>
            <a:off x="2783205" y="1558290"/>
            <a:ext cx="219075" cy="3295650"/>
          </a:xfrm>
          <a:prstGeom prst="leftBrace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1" name="圆角矩形 10"/>
          <p:cNvSpPr/>
          <p:nvPr>
            <p:custDataLst>
              <p:tags r:id="rId8"/>
            </p:custDataLst>
          </p:nvPr>
        </p:nvSpPr>
        <p:spPr bwMode="auto">
          <a:xfrm>
            <a:off x="5923915" y="3659505"/>
            <a:ext cx="1205230" cy="4146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组成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圆角矩形 18"/>
          <p:cNvSpPr/>
          <p:nvPr>
            <p:custDataLst>
              <p:tags r:id="rId9"/>
            </p:custDataLst>
          </p:nvPr>
        </p:nvSpPr>
        <p:spPr bwMode="auto">
          <a:xfrm>
            <a:off x="8047990" y="5424170"/>
            <a:ext cx="1984375" cy="3606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公有资产占优势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0" name="圆角矩形 19"/>
          <p:cNvSpPr/>
          <p:nvPr>
            <p:custDataLst>
              <p:tags r:id="rId10"/>
            </p:custDataLst>
          </p:nvPr>
        </p:nvSpPr>
        <p:spPr bwMode="auto">
          <a:xfrm>
            <a:off x="7980045" y="6085840"/>
            <a:ext cx="3307715" cy="43053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l"/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国有经济控制、主导、支配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4" name="圆角矩形 23"/>
          <p:cNvSpPr/>
          <p:nvPr>
            <p:custDataLst>
              <p:tags r:id="rId11"/>
            </p:custDataLst>
          </p:nvPr>
        </p:nvSpPr>
        <p:spPr>
          <a:xfrm>
            <a:off x="3079750" y="4434205"/>
            <a:ext cx="2493010" cy="720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、公有制为主体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107E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3" name="圆角矩形 32"/>
          <p:cNvSpPr/>
          <p:nvPr>
            <p:custDataLst>
              <p:tags r:id="rId12"/>
            </p:custDataLst>
          </p:nvPr>
        </p:nvSpPr>
        <p:spPr bwMode="auto">
          <a:xfrm>
            <a:off x="5951855" y="4580890"/>
            <a:ext cx="1233805" cy="4343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原因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圆角矩形 33"/>
          <p:cNvSpPr/>
          <p:nvPr>
            <p:custDataLst>
              <p:tags r:id="rId13"/>
            </p:custDataLst>
          </p:nvPr>
        </p:nvSpPr>
        <p:spPr bwMode="auto">
          <a:xfrm>
            <a:off x="5945505" y="5661025"/>
            <a:ext cx="1774825" cy="5162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主体地位体现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1" name="圆角矩形 40"/>
          <p:cNvSpPr/>
          <p:nvPr>
            <p:custDataLst>
              <p:tags r:id="rId14"/>
            </p:custDataLst>
          </p:nvPr>
        </p:nvSpPr>
        <p:spPr bwMode="auto">
          <a:xfrm>
            <a:off x="3145790" y="1342390"/>
            <a:ext cx="2924175" cy="8947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物质资料生产与生产资料所有制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107E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2" name="左大括号 41"/>
          <p:cNvSpPr/>
          <p:nvPr>
            <p:custDataLst>
              <p:tags r:id="rId15"/>
            </p:custDataLst>
          </p:nvPr>
        </p:nvSpPr>
        <p:spPr bwMode="auto">
          <a:xfrm>
            <a:off x="6158230" y="1203960"/>
            <a:ext cx="224155" cy="1171575"/>
          </a:xfrm>
          <a:prstGeom prst="leftBrac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6" name="圆角矩形 45"/>
          <p:cNvSpPr/>
          <p:nvPr>
            <p:custDataLst>
              <p:tags r:id="rId16"/>
            </p:custDataLst>
          </p:nvPr>
        </p:nvSpPr>
        <p:spPr bwMode="auto">
          <a:xfrm>
            <a:off x="6470650" y="1038966"/>
            <a:ext cx="4482420" cy="403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物质资料的生产是人类社会存在和发展的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7" name="圆角矩形 46"/>
          <p:cNvSpPr/>
          <p:nvPr>
            <p:custDataLst>
              <p:tags r:id="rId17"/>
            </p:custDataLst>
          </p:nvPr>
        </p:nvSpPr>
        <p:spPr bwMode="auto">
          <a:xfrm>
            <a:off x="6470650" y="2018244"/>
            <a:ext cx="2739390" cy="403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人的劳动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生产资料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左大括号 2"/>
          <p:cNvSpPr/>
          <p:nvPr>
            <p:custDataLst>
              <p:tags r:id="rId18"/>
            </p:custDataLst>
          </p:nvPr>
        </p:nvSpPr>
        <p:spPr bwMode="auto">
          <a:xfrm>
            <a:off x="5594985" y="3673475"/>
            <a:ext cx="328295" cy="2279015"/>
          </a:xfrm>
          <a:prstGeom prst="leftBrac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左大括号 3"/>
          <p:cNvSpPr/>
          <p:nvPr>
            <p:custDataLst>
              <p:tags r:id="rId19"/>
            </p:custDataLst>
          </p:nvPr>
        </p:nvSpPr>
        <p:spPr>
          <a:xfrm>
            <a:off x="7630160" y="5443855"/>
            <a:ext cx="346075" cy="1116330"/>
          </a:xfrm>
          <a:prstGeom prst="leftBrac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圆角矩形 8"/>
          <p:cNvSpPr/>
          <p:nvPr>
            <p:custDataLst>
              <p:tags r:id="rId20"/>
            </p:custDataLst>
          </p:nvPr>
        </p:nvSpPr>
        <p:spPr bwMode="auto">
          <a:xfrm>
            <a:off x="3143885" y="2919095"/>
            <a:ext cx="3380740" cy="5441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、生产资料所有制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107E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圆角矩形 14"/>
          <p:cNvSpPr/>
          <p:nvPr>
            <p:custDataLst>
              <p:tags r:id="rId21"/>
            </p:custDataLst>
          </p:nvPr>
        </p:nvSpPr>
        <p:spPr bwMode="auto">
          <a:xfrm>
            <a:off x="6816090" y="2919095"/>
            <a:ext cx="4301490" cy="403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地位、作用、我国的生产资料所有制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圆角矩形 16"/>
          <p:cNvSpPr/>
          <p:nvPr>
            <p:custDataLst>
              <p:tags r:id="rId22"/>
            </p:custDataLst>
          </p:nvPr>
        </p:nvSpPr>
        <p:spPr bwMode="auto">
          <a:xfrm>
            <a:off x="7373620" y="4538980"/>
            <a:ext cx="4391660" cy="4457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根本特征</a:t>
            </a:r>
            <a:r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、国情、生产力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、共同富裕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等腰三角形 20"/>
          <p:cNvSpPr/>
          <p:nvPr>
            <p:custDataLst>
              <p:tags r:id="rId23"/>
            </p:custDataLst>
          </p:nvPr>
        </p:nvSpPr>
        <p:spPr>
          <a:xfrm>
            <a:off x="2855595" y="4509135"/>
            <a:ext cx="488315" cy="475615"/>
          </a:xfrm>
          <a:prstGeom prst="triangl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425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pic>
        <p:nvPicPr>
          <p:cNvPr id="16" name="图片" descr="C:\Users\Administrator\Desktop\素材\素材中国 sccnn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776505" y="1124852"/>
            <a:ext cx="1179263" cy="9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91344" y="219809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课堂小结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25400" y="2434590"/>
            <a:ext cx="2696845" cy="1530985"/>
          </a:xfrm>
          <a:prstGeom prst="roundRect">
            <a:avLst/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Arial" panose="020B0604020202020204"/>
              </a:rPr>
              <a:t>第</a:t>
            </a:r>
            <a:r>
              <a:rPr lang="zh-CN" altLang="en-US" sz="3100" b="1">
                <a:solidFill>
                  <a:prstClr val="black"/>
                </a:solidFill>
                <a:latin typeface="Calibri" panose="020F0502020204030204"/>
                <a:ea typeface="等线" panose="02010600030101010101" charset="-122"/>
                <a:cs typeface="Arial" panose="020B0604020202020204"/>
              </a:rPr>
              <a:t>二</a:t>
            </a:r>
            <a:r>
              <a:rPr kumimoji="0" lang="zh-CN" altLang="en-US" sz="3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Arial" panose="020B0604020202020204"/>
              </a:rPr>
              <a:t>目  多种所有制经济共同发展</a:t>
            </a:r>
            <a:endParaRPr kumimoji="0" lang="zh-CN" altLang="en-US" sz="3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0" name="左大括号 9"/>
          <p:cNvSpPr/>
          <p:nvPr>
            <p:custDataLst>
              <p:tags r:id="rId7"/>
            </p:custDataLst>
          </p:nvPr>
        </p:nvSpPr>
        <p:spPr>
          <a:xfrm>
            <a:off x="2783205" y="1558290"/>
            <a:ext cx="219075" cy="3295650"/>
          </a:xfrm>
          <a:prstGeom prst="leftBrace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4" name="圆角矩形 23"/>
          <p:cNvSpPr/>
          <p:nvPr>
            <p:custDataLst>
              <p:tags r:id="rId8"/>
            </p:custDataLst>
          </p:nvPr>
        </p:nvSpPr>
        <p:spPr>
          <a:xfrm>
            <a:off x="3079750" y="4434205"/>
            <a:ext cx="4229734" cy="720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、多种所有制共同发展的意义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107E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1" name="圆角矩形 40"/>
          <p:cNvSpPr/>
          <p:nvPr>
            <p:custDataLst>
              <p:tags r:id="rId9"/>
            </p:custDataLst>
          </p:nvPr>
        </p:nvSpPr>
        <p:spPr bwMode="auto">
          <a:xfrm>
            <a:off x="3145790" y="1342390"/>
            <a:ext cx="3166234" cy="8947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、非公有制经济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107E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圆角矩形 8"/>
          <p:cNvSpPr/>
          <p:nvPr>
            <p:custDataLst>
              <p:tags r:id="rId10"/>
            </p:custDataLst>
          </p:nvPr>
        </p:nvSpPr>
        <p:spPr bwMode="auto">
          <a:xfrm>
            <a:off x="3145790" y="2845435"/>
            <a:ext cx="4763770" cy="720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107E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、公有制经济与非公有制经济的关系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107E9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圆角矩形 16"/>
          <p:cNvSpPr/>
          <p:nvPr>
            <p:custDataLst>
              <p:tags r:id="rId11"/>
            </p:custDataLst>
          </p:nvPr>
        </p:nvSpPr>
        <p:spPr bwMode="auto">
          <a:xfrm>
            <a:off x="6616065" y="1504950"/>
            <a:ext cx="3439795" cy="4457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组成、含义、地位、作用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1" name="等腰三角形 20"/>
          <p:cNvSpPr/>
          <p:nvPr>
            <p:custDataLst>
              <p:tags r:id="rId12"/>
            </p:custDataLst>
          </p:nvPr>
        </p:nvSpPr>
        <p:spPr>
          <a:xfrm>
            <a:off x="2855595" y="4509135"/>
            <a:ext cx="488315" cy="475615"/>
          </a:xfrm>
          <a:prstGeom prst="triangl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425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9" name="等腰三角形 18"/>
          <p:cNvSpPr/>
          <p:nvPr>
            <p:custDataLst>
              <p:tags r:id="rId13"/>
            </p:custDataLst>
          </p:nvPr>
        </p:nvSpPr>
        <p:spPr>
          <a:xfrm>
            <a:off x="2846033" y="2918460"/>
            <a:ext cx="488315" cy="475615"/>
          </a:xfrm>
          <a:prstGeom prst="triangl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 fontScale="42500" lnSpcReduction="20000"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zh-CN" altLang="en-US" sz="2700">
              <a:solidFill>
                <a:schemeClr val="accent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42" name="New picture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2674600" y="10820400"/>
            <a:ext cx="317500" cy="228600"/>
          </a:xfrm>
          <a:prstGeom prst="cube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9" name="文本框 1"/>
          <p:cNvSpPr/>
          <p:nvPr>
            <p:custDataLst>
              <p:tags r:id="rId1"/>
            </p:custDataLst>
          </p:nvPr>
        </p:nvSpPr>
        <p:spPr>
          <a:xfrm>
            <a:off x="1864995" y="407670"/>
            <a:ext cx="84620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</a:rPr>
              <a:t>思考</a:t>
            </a:r>
            <a:r>
              <a:rPr lang="zh-CN" altLang="en-US" sz="3200"/>
              <a:t>：我们每天吃穿住用行的物品从哪里来？</a:t>
            </a:r>
            <a:endParaRPr lang="zh-CN" altLang="en-US" sz="3200"/>
          </a:p>
        </p:txBody>
      </p:sp>
      <p:sp>
        <p:nvSpPr>
          <p:cNvPr id="5" name="下箭头 4"/>
          <p:cNvSpPr/>
          <p:nvPr>
            <p:custDataLst>
              <p:tags r:id="rId2"/>
            </p:custDataLst>
          </p:nvPr>
        </p:nvSpPr>
        <p:spPr>
          <a:xfrm rot="10800000" flipV="1">
            <a:off x="8241665" y="991235"/>
            <a:ext cx="307975" cy="6280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>
            <p:custDataLst>
              <p:tags r:id="rId3"/>
            </p:custDataLst>
          </p:nvPr>
        </p:nvCxnSpPr>
        <p:spPr>
          <a:xfrm flipV="1">
            <a:off x="7282180" y="943610"/>
            <a:ext cx="2281555" cy="21590"/>
          </a:xfrm>
          <a:prstGeom prst="line">
            <a:avLst/>
          </a:prstGeom>
          <a:ln w="57150">
            <a:solidFill>
              <a:srgbClr val="DD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7948930" y="157480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/>
              <a:t>生产</a:t>
            </a:r>
            <a:endParaRPr lang="zh-CN" altLang="en-US" sz="2800"/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282180" y="2724785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/>
              <a:t>物质资料的生产</a:t>
            </a:r>
            <a:endParaRPr lang="zh-CN" altLang="en-US" sz="2800"/>
          </a:p>
        </p:txBody>
      </p:sp>
      <p:sp>
        <p:nvSpPr>
          <p:cNvPr id="9" name="下箭头 8"/>
          <p:cNvSpPr/>
          <p:nvPr>
            <p:custDataLst>
              <p:tags r:id="rId6"/>
            </p:custDataLst>
          </p:nvPr>
        </p:nvSpPr>
        <p:spPr>
          <a:xfrm rot="10800000" flipV="1">
            <a:off x="8268970" y="3301365"/>
            <a:ext cx="307975" cy="6280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868160" y="3929380"/>
            <a:ext cx="4094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/>
              <a:t>人类社会存在发展的基础</a:t>
            </a:r>
            <a:endParaRPr lang="zh-CN" altLang="en-US" sz="2800"/>
          </a:p>
        </p:txBody>
      </p:sp>
      <p:sp>
        <p:nvSpPr>
          <p:cNvPr id="11" name="等于号 10"/>
          <p:cNvSpPr/>
          <p:nvPr>
            <p:custDataLst>
              <p:tags r:id="rId8"/>
            </p:custDataLst>
          </p:nvPr>
        </p:nvSpPr>
        <p:spPr>
          <a:xfrm rot="5400000">
            <a:off x="7974330" y="2147570"/>
            <a:ext cx="843915" cy="643255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s://gimg2.baidu.com/image_search/src=http%3A%2F%2Fs6.sinaimg.cn%2Fmw690%2F54718271tx6CmAWp0uV55%26690&amp;refer=http%3A%2F%2Fs6.sinaimg.cn&amp;app=2002&amp;size=f9999,10000&amp;q=a80&amp;n=0&amp;g=0n&amp;fmt=jpeg?sec=1639405273&amp;t=450541b09a9e342cf46c2960f5fa432b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67" y="1837971"/>
            <a:ext cx="2330805" cy="17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ics5.baidu.com/feed/a8014c086e061d959fa401eb858a80d760d9ca8c.jpeg?token=7f572c44da4fc49304d41fe056f2ef2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3093" y="1837971"/>
            <a:ext cx="2297602" cy="16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3" b="23885"/>
          <a:stretch>
            <a:fillRect/>
          </a:stretch>
        </p:blipFill>
        <p:spPr>
          <a:xfrm>
            <a:off x="530829" y="3738940"/>
            <a:ext cx="1988880" cy="2328798"/>
          </a:xfrm>
          <a:prstGeom prst="rect">
            <a:avLst/>
          </a:prstGeom>
        </p:spPr>
      </p:pic>
      <p:pic>
        <p:nvPicPr>
          <p:cNvPr id="1030" name="Picture 6" descr="https://gimg2.baidu.com/image_search/src=http%3A%2F%2Fwww.dytfw.com%2FUploadFiles%2F2012-05%2Fdytfw%2F201205%2F2012052816513627498.jpg&amp;refer=http%3A%2F%2Fwww.dytfw.com&amp;app=2002&amp;size=f9999,10000&amp;q=a80&amp;n=0&amp;g=0n&amp;fmt=jpeg?sec=1639405498&amp;t=dfca287472460ce599238ac028e564de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7657" y="3912396"/>
            <a:ext cx="2568474" cy="192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pic>
        <p:nvPicPr>
          <p:cNvPr id="16" name="图片" descr="C:\Users\Administrator\Desktop\素材\素材中国 sccnn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545445" y="1250497"/>
            <a:ext cx="1179263" cy="9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224364" y="1046579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</a:rPr>
              <a:t>1</a:t>
            </a:r>
            <a:r>
              <a:rPr lang="zh-CN" altLang="en-US" sz="3600" b="1">
                <a:solidFill>
                  <a:schemeClr val="tx1"/>
                </a:solidFill>
              </a:rPr>
              <a:t>、物质资料生</a:t>
            </a:r>
            <a:r>
              <a:rPr lang="zh-CN" altLang="en-US" sz="3600" b="1" smtClean="0">
                <a:solidFill>
                  <a:schemeClr val="tx1"/>
                </a:solidFill>
              </a:rPr>
              <a:t>产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778510" y="3550285"/>
            <a:ext cx="3775710" cy="55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人类要生存和发展</a:t>
            </a:r>
            <a:endParaRPr lang="zh-CN" altLang="en-US" sz="2400" b="1"/>
          </a:p>
        </p:txBody>
      </p:sp>
      <p:cxnSp>
        <p:nvCxnSpPr>
          <p:cNvPr id="11" name="直接箭头连接符 10"/>
          <p:cNvCxnSpPr/>
          <p:nvPr>
            <p:custDataLst>
              <p:tags r:id="rId7"/>
            </p:custDataLst>
          </p:nvPr>
        </p:nvCxnSpPr>
        <p:spPr>
          <a:xfrm flipV="1">
            <a:off x="4862830" y="3801110"/>
            <a:ext cx="1576705" cy="18415"/>
          </a:xfrm>
          <a:prstGeom prst="straightConnector1">
            <a:avLst/>
          </a:prstGeom>
          <a:ln w="1079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6890385" y="3510915"/>
            <a:ext cx="3966210" cy="5975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满足衣食住行等需要</a:t>
            </a:r>
            <a:endParaRPr lang="zh-CN" altLang="en-US" sz="2400" b="1"/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1701165" y="4333240"/>
            <a:ext cx="3863340" cy="542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进行物质资料生产</a:t>
            </a:r>
            <a:endParaRPr lang="zh-CN" altLang="en-US" sz="2400" b="1"/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6887210" y="4321175"/>
            <a:ext cx="2204719" cy="627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/>
              <a:t>需要（要素）？</a:t>
            </a:r>
            <a:endParaRPr lang="zh-CN" altLang="en-US" sz="2400" b="1"/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633095" y="1975852"/>
            <a:ext cx="10690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物质资料生产是人类社会赖以生存和发展的基础</a:t>
            </a:r>
            <a:endParaRPr lang="zh-CN" altLang="en-US" sz="3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箭头连接符 2"/>
          <p:cNvCxnSpPr/>
          <p:nvPr>
            <p:custDataLst>
              <p:tags r:id="rId12"/>
            </p:custDataLst>
          </p:nvPr>
        </p:nvCxnSpPr>
        <p:spPr>
          <a:xfrm flipV="1">
            <a:off x="5662295" y="4595495"/>
            <a:ext cx="1216660" cy="635"/>
          </a:xfrm>
          <a:prstGeom prst="straightConnector1">
            <a:avLst/>
          </a:prstGeom>
          <a:ln w="1079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407035" y="5233670"/>
            <a:ext cx="95554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l">
              <a:lnSpc>
                <a:spcPct val="15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）劳动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是物质财富的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源泉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，也是价值的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唯一源泉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l">
              <a:lnSpc>
                <a:spcPct val="15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）生产资料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是创造物质财富和价值的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条件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19" name="直接箭头连接符 18"/>
          <p:cNvCxnSpPr/>
          <p:nvPr>
            <p:custDataLst>
              <p:tags r:id="rId14"/>
            </p:custDataLst>
          </p:nvPr>
        </p:nvCxnSpPr>
        <p:spPr>
          <a:xfrm>
            <a:off x="836930" y="4596130"/>
            <a:ext cx="784225" cy="17145"/>
          </a:xfrm>
          <a:prstGeom prst="straightConnector1">
            <a:avLst/>
          </a:prstGeom>
          <a:ln w="1079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15"/>
            </p:custDataLst>
          </p:nvPr>
        </p:nvSpPr>
        <p:spPr>
          <a:xfrm>
            <a:off x="9320368" y="5360035"/>
            <a:ext cx="105918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“</a:t>
            </a:r>
            <a:r>
              <a:rPr lang="zh-CN" altLang="en-US" sz="3200" b="1"/>
              <a:t>人</a:t>
            </a:r>
            <a:r>
              <a:rPr lang="en-US" sz="3200" b="1"/>
              <a:t>”</a:t>
            </a:r>
            <a:endParaRPr lang="en-US" sz="3200" b="1"/>
          </a:p>
        </p:txBody>
      </p: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8344799" y="5994078"/>
            <a:ext cx="1428843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物</a:t>
            </a: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18"/>
            </p:custDataLst>
          </p:nvPr>
        </p:nvSpPr>
        <p:spPr>
          <a:xfrm>
            <a:off x="9059221" y="4299585"/>
            <a:ext cx="3098165" cy="627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人的劳动</a:t>
            </a:r>
            <a:r>
              <a:rPr lang="zh-CN" altLang="en-US" sz="2400" b="1"/>
              <a:t>和</a:t>
            </a:r>
            <a:r>
              <a:rPr lang="zh-CN" altLang="en-US" sz="2400" b="1">
                <a:solidFill>
                  <a:srgbClr val="FFFF00"/>
                </a:solidFill>
              </a:rPr>
              <a:t>生产资料</a:t>
            </a:r>
            <a:endParaRPr lang="zh-CN" altLang="en-US" sz="2400" b="1">
              <a:solidFill>
                <a:srgbClr val="FFFF00"/>
              </a:solidFill>
            </a:endParaRPr>
          </a:p>
        </p:txBody>
      </p:sp>
      <p:cxnSp>
        <p:nvCxnSpPr>
          <p:cNvPr id="26" name="直接箭头连接符 25"/>
          <p:cNvCxnSpPr/>
          <p:nvPr>
            <p:custDataLst>
              <p:tags r:id="rId19"/>
            </p:custDataLst>
          </p:nvPr>
        </p:nvCxnSpPr>
        <p:spPr>
          <a:xfrm flipH="1">
            <a:off x="5673091" y="4798423"/>
            <a:ext cx="4158886" cy="631462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>
            <p:custDataLst>
              <p:tags r:id="rId20"/>
            </p:custDataLst>
          </p:nvPr>
        </p:nvCxnSpPr>
        <p:spPr>
          <a:xfrm flipH="1">
            <a:off x="6483985" y="4926965"/>
            <a:ext cx="4839335" cy="119761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  <p:bldP spid="17" grpId="0"/>
      <p:bldP spid="22" grpId="0"/>
      <p:bldP spid="2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24364" y="1013559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solidFill>
                  <a:schemeClr val="tx1"/>
                </a:solidFill>
              </a:rPr>
              <a:t>2</a:t>
            </a:r>
            <a:r>
              <a:rPr lang="zh-CN" altLang="en-US" sz="3600" b="1" smtClean="0">
                <a:solidFill>
                  <a:schemeClr val="tx1"/>
                </a:solidFill>
              </a:rPr>
              <a:t>、生</a:t>
            </a:r>
            <a:r>
              <a:rPr lang="zh-CN" altLang="en-US" sz="3600" b="1">
                <a:solidFill>
                  <a:schemeClr val="tx1"/>
                </a:solidFill>
              </a:rPr>
              <a:t>产资料所有制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椭圆 2"/>
          <p:cNvSpPr/>
          <p:nvPr>
            <p:custDataLst>
              <p:tags r:id="rId5"/>
            </p:custDataLst>
          </p:nvPr>
        </p:nvSpPr>
        <p:spPr>
          <a:xfrm>
            <a:off x="2545080" y="3863340"/>
            <a:ext cx="3020695" cy="935990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内容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40005" y="5140960"/>
            <a:ext cx="2201545" cy="53149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31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63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95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72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76170" lvl="5" indent="-215900" algn="l" defTabSz="864235" eaLnBrk="1" fontAlgn="base" latinLnBrk="0" hangingPunct="1">
              <a:lnSpc>
                <a:spcPct val="100000"/>
              </a:lnSpc>
              <a:spcBef>
                <a:spcPct val="19000"/>
              </a:spcBef>
              <a:spcAft>
                <a:spcPct val="0"/>
              </a:spcAft>
              <a:buChar char="»"/>
              <a:defRPr lang="zh-CN" altLang="en-US" sz="189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6pPr>
            <a:lvl7pPr marL="2807970" lvl="6" indent="-215900" algn="l" defTabSz="864235" eaLnBrk="1" fontAlgn="base" latinLnBrk="0" hangingPunct="1">
              <a:lnSpc>
                <a:spcPct val="100000"/>
              </a:lnSpc>
              <a:spcBef>
                <a:spcPct val="19000"/>
              </a:spcBef>
              <a:spcAft>
                <a:spcPct val="0"/>
              </a:spcAft>
              <a:buChar char="»"/>
              <a:defRPr lang="zh-CN" altLang="en-US" sz="189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7pPr>
            <a:lvl8pPr marL="3240405" lvl="7" indent="-215900" algn="l" defTabSz="864235" eaLnBrk="1" fontAlgn="base" latinLnBrk="0" hangingPunct="1">
              <a:lnSpc>
                <a:spcPct val="100000"/>
              </a:lnSpc>
              <a:spcBef>
                <a:spcPct val="19000"/>
              </a:spcBef>
              <a:spcAft>
                <a:spcPct val="0"/>
              </a:spcAft>
              <a:buChar char="»"/>
              <a:defRPr lang="zh-CN" altLang="en-US" sz="189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8pPr>
            <a:lvl9pPr marL="3672205" lvl="8" indent="-215900" algn="l" defTabSz="864235" eaLnBrk="1" fontAlgn="base" latinLnBrk="0" hangingPunct="1">
              <a:lnSpc>
                <a:spcPct val="100000"/>
              </a:lnSpc>
              <a:spcBef>
                <a:spcPct val="19000"/>
              </a:spcBef>
              <a:spcAft>
                <a:spcPct val="0"/>
              </a:spcAft>
              <a:buChar char="»"/>
              <a:defRPr lang="zh-CN" altLang="en-US" sz="189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9pPr>
          </a:lstStyle>
          <a:p>
            <a:pPr marL="0" marR="0" lvl="0" indent="0" defTabSz="863600" eaLnBrk="1" hangingPunct="1">
              <a:spcBef>
                <a:spcPct val="0"/>
              </a:spcBef>
            </a:pPr>
            <a:r>
              <a:rPr lang="zh-CN" altLang="en-US" sz="3600" b="1" u="none" baseline="0">
                <a:solidFill>
                  <a:srgbClr val="00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宋体" panose="02010600030101010101" pitchFamily="2" charset="-122"/>
                <a:sym typeface="Arial" panose="020B0604020202020204" pitchFamily="34" charset="0"/>
              </a:rPr>
              <a:t>生产关系</a:t>
            </a:r>
            <a:r>
              <a:rPr lang="zh-CN" altLang="en-US" sz="3200" b="1" u="none" baseline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3280" b="1" u="none" baseline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                             </a:t>
            </a:r>
            <a:endParaRPr lang="zh-CN" altLang="en-US" sz="3280" b="1" u="none" baseline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0" marR="0" lvl="0" indent="0" defTabSz="863600" eaLnBrk="1" hangingPunct="1">
              <a:spcBef>
                <a:spcPct val="19000"/>
              </a:spcBef>
              <a:buChar char="•"/>
            </a:pPr>
            <a:endParaRPr lang="zh-CN" altLang="en-US" sz="3280" b="1" u="none" baseline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左大括号 17"/>
          <p:cNvSpPr/>
          <p:nvPr>
            <p:custDataLst>
              <p:tags r:id="rId7"/>
            </p:custDataLst>
          </p:nvPr>
        </p:nvSpPr>
        <p:spPr>
          <a:xfrm>
            <a:off x="2241550" y="4271010"/>
            <a:ext cx="231140" cy="2270760"/>
          </a:xfrm>
          <a:prstGeom prst="leftBrace">
            <a:avLst>
              <a:gd name="adj1" fmla="val 8295"/>
              <a:gd name="adj2" fmla="val 50000"/>
            </a:avLst>
          </a:prstGeom>
          <a:noFill/>
          <a:ln w="28575">
            <a:solidFill>
              <a:schemeClr val="tx2"/>
            </a:solidFill>
            <a:round/>
          </a:ln>
        </p:spPr>
        <p:txBody>
          <a:bodyPr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31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63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95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72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233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4"/>
          <p:cNvSpPr/>
          <p:nvPr>
            <p:custDataLst>
              <p:tags r:id="rId8"/>
            </p:custDataLst>
          </p:nvPr>
        </p:nvSpPr>
        <p:spPr>
          <a:xfrm>
            <a:off x="2472735" y="4028572"/>
            <a:ext cx="6719206" cy="25698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31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63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95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72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zh-CN" altLang="en-US" sz="3200" b="1">
                <a:solidFill>
                  <a:srgbClr val="1D41D5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生产资料所有制</a:t>
            </a:r>
            <a:endParaRPr lang="en-US" altLang="zh-CN" sz="3200" b="1">
              <a:solidFill>
                <a:srgbClr val="1D41D5"/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  <a:p>
            <a:pPr marL="0" marR="0" lvl="0" indent="0"/>
            <a:endParaRPr lang="zh-CN" altLang="en-US" sz="3200" b="1">
              <a:solidFill>
                <a:srgbClr val="1D41D5"/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  <a:p>
            <a:pPr marL="0" marR="0" lvl="0" indent="0"/>
            <a:r>
              <a:rPr lang="zh-CN" altLang="en-US" sz="3200" b="1">
                <a:solidFill>
                  <a:srgbClr val="1D41D5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人与人之间的地位和关系</a:t>
            </a:r>
            <a:endParaRPr lang="zh-CN" altLang="en-US" sz="3200" b="1">
              <a:solidFill>
                <a:srgbClr val="1D41D5"/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  <a:p>
            <a:pPr marL="0" marR="0" lvl="0" indent="0"/>
            <a:endParaRPr sz="3200" b="1">
              <a:solidFill>
                <a:srgbClr val="1D41D5"/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  <a:p>
            <a:pPr marL="0" marR="0" lvl="0" indent="0"/>
            <a:r>
              <a:rPr sz="3200" b="1">
                <a:solidFill>
                  <a:srgbClr val="1D41D5"/>
                </a:solidFill>
                <a:latin typeface="宋体" panose="02010600030101010101" pitchFamily="2" charset="-122"/>
                <a:sym typeface="Arial" panose="020B0604020202020204" pitchFamily="34" charset="0"/>
              </a:rPr>
              <a:t>产品分配方式</a:t>
            </a:r>
            <a:endParaRPr lang="zh-CN" altLang="en-US" sz="4000"/>
          </a:p>
          <a:p>
            <a:pPr marL="0" marR="0" lvl="0" indent="0"/>
            <a:endParaRPr lang="zh-CN" altLang="en-US" sz="105"/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5569723" y="4070236"/>
            <a:ext cx="66948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/>
              <a:t>----</a:t>
            </a:r>
            <a:r>
              <a:rPr lang="zh-CN" altLang="en-US" sz="2800" b="1">
                <a:sym typeface="+mn-ea"/>
              </a:rPr>
              <a:t>决定作用</a:t>
            </a:r>
            <a:r>
              <a:rPr lang="zh-CN" altLang="en-US" sz="2800" b="1"/>
              <a:t>、</a:t>
            </a:r>
            <a:r>
              <a:rPr lang="zh-CN" altLang="en-US" sz="2800" b="1">
                <a:sym typeface="+mn-ea"/>
              </a:rPr>
              <a:t>核心</a:t>
            </a:r>
            <a:r>
              <a:rPr lang="zh-CN" altLang="en-US" sz="2800" b="1"/>
              <a:t>、是经济制度的基础。</a:t>
            </a:r>
            <a:endParaRPr lang="zh-CN" altLang="en-US" sz="2800" b="1"/>
          </a:p>
        </p:txBody>
      </p:sp>
      <p:sp>
        <p:nvSpPr>
          <p:cNvPr id="9" name="下箭头 8"/>
          <p:cNvSpPr/>
          <p:nvPr>
            <p:custDataLst>
              <p:tags r:id="rId10"/>
            </p:custDataLst>
          </p:nvPr>
        </p:nvSpPr>
        <p:spPr>
          <a:xfrm rot="10800000" flipV="1">
            <a:off x="8883650" y="4692015"/>
            <a:ext cx="307975" cy="6280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7537450" y="5320030"/>
            <a:ext cx="3738880" cy="521970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FFFF00"/>
                </a:solidFill>
              </a:rPr>
              <a:t>生产资料所有制的地位</a:t>
            </a:r>
            <a:endParaRPr lang="zh-CN" altLang="en-US" sz="2800" b="1">
              <a:solidFill>
                <a:srgbClr val="FFFF00"/>
              </a:solidFill>
            </a:endParaRPr>
          </a:p>
        </p:txBody>
      </p:sp>
      <p:cxnSp>
        <p:nvCxnSpPr>
          <p:cNvPr id="7" name="直接连接符 6"/>
          <p:cNvCxnSpPr/>
          <p:nvPr>
            <p:custDataLst>
              <p:tags r:id="rId13"/>
            </p:custDataLst>
          </p:nvPr>
        </p:nvCxnSpPr>
        <p:spPr>
          <a:xfrm>
            <a:off x="6157595" y="4592320"/>
            <a:ext cx="5669915" cy="10160"/>
          </a:xfrm>
          <a:prstGeom prst="line">
            <a:avLst/>
          </a:prstGeom>
          <a:ln w="57150">
            <a:solidFill>
              <a:srgbClr val="DD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1355725" y="265049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325435" y="1906778"/>
            <a:ext cx="11541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smtClean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sz="3200" b="1" smtClean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altLang="en-US" sz="3200" b="1" smtClean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）生</a:t>
            </a:r>
            <a:r>
              <a:rPr lang="zh-CN" altLang="en-US" sz="3200" b="1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产资料所有制的地位：</a:t>
            </a:r>
            <a:r>
              <a:rPr lang="zh-CN" sz="3200" b="1" kern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生产资料所有制在生产关系中起着</a:t>
            </a:r>
            <a:r>
              <a:rPr lang="zh-CN" sz="3200" b="1" kern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决定性作用</a:t>
            </a:r>
            <a:r>
              <a:rPr lang="zh-CN" sz="3200" b="1" kern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,是生产关系的</a:t>
            </a:r>
            <a:r>
              <a:rPr lang="zh-CN" sz="3200" b="1" kern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核心</a:t>
            </a:r>
            <a:r>
              <a:rPr lang="zh-CN" sz="3200" b="1" kern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,是经济制度的</a:t>
            </a:r>
            <a:r>
              <a:rPr lang="zh-CN" sz="3200" b="1" kern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基础</a:t>
            </a:r>
            <a:r>
              <a:rPr lang="zh-CN" sz="3200" b="1" kern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 bldLvl="0" animBg="1"/>
      <p:bldP spid="24" grpId="0"/>
      <p:bldP spid="4" grpId="0"/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下箭头 13"/>
          <p:cNvSpPr/>
          <p:nvPr>
            <p:custDataLst>
              <p:tags r:id="rId1"/>
            </p:custDataLst>
          </p:nvPr>
        </p:nvSpPr>
        <p:spPr>
          <a:xfrm>
            <a:off x="8883650" y="3653155"/>
            <a:ext cx="302260" cy="6737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微信截图_202010162330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2735" y="1601470"/>
            <a:ext cx="9822180" cy="2010410"/>
          </a:xfrm>
          <a:prstGeom prst="rect">
            <a:avLst/>
          </a:prstGeom>
        </p:spPr>
      </p:pic>
      <p:sp>
        <p:nvSpPr>
          <p:cNvPr id="7" name="下箭头 6"/>
          <p:cNvSpPr/>
          <p:nvPr>
            <p:custDataLst>
              <p:tags r:id="rId4"/>
            </p:custDataLst>
          </p:nvPr>
        </p:nvSpPr>
        <p:spPr>
          <a:xfrm>
            <a:off x="1487170" y="3696335"/>
            <a:ext cx="302260" cy="673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32130" y="4255770"/>
            <a:ext cx="2188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生产资料归</a:t>
            </a:r>
            <a:r>
              <a:rPr lang="zh-CN" altLang="en-US" sz="2000" b="1">
                <a:solidFill>
                  <a:srgbClr val="FF0000"/>
                </a:solidFill>
              </a:rPr>
              <a:t>氏族全体成员</a:t>
            </a:r>
            <a:r>
              <a:rPr lang="zh-CN" altLang="en-US" sz="2000" b="1"/>
              <a:t>所有</a:t>
            </a:r>
            <a:endParaRPr lang="zh-CN" altLang="en-US" sz="2000" b="1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2567305" y="4240530"/>
            <a:ext cx="19729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生产资料归</a:t>
            </a:r>
            <a:r>
              <a:rPr lang="zh-CN" altLang="en-US" sz="2000" b="1">
                <a:solidFill>
                  <a:srgbClr val="FF0000"/>
                </a:solidFill>
              </a:rPr>
              <a:t>奴隶主阶级</a:t>
            </a:r>
            <a:r>
              <a:rPr lang="zh-CN" altLang="en-US" sz="2000" b="1"/>
              <a:t>所有</a:t>
            </a:r>
            <a:endParaRPr lang="zh-CN" altLang="en-US" sz="2000" b="1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432935" y="4240530"/>
            <a:ext cx="19729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生产资料归</a:t>
            </a:r>
            <a:r>
              <a:rPr lang="zh-CN" altLang="en-US" sz="2000" b="1">
                <a:solidFill>
                  <a:srgbClr val="FF0000"/>
                </a:solidFill>
              </a:rPr>
              <a:t>地主阶级</a:t>
            </a:r>
            <a:r>
              <a:rPr lang="zh-CN" altLang="en-US" sz="2000" b="1"/>
              <a:t>所有</a:t>
            </a:r>
            <a:endParaRPr lang="zh-CN" altLang="en-US" sz="2000" b="1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6239510" y="4224655"/>
            <a:ext cx="19729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生产资料归</a:t>
            </a:r>
            <a:r>
              <a:rPr lang="zh-CN" altLang="en-US" sz="2000" b="1">
                <a:solidFill>
                  <a:srgbClr val="FF0000"/>
                </a:solidFill>
              </a:rPr>
              <a:t>资产阶级</a:t>
            </a:r>
            <a:r>
              <a:rPr lang="zh-CN" altLang="en-US" sz="2000" b="1"/>
              <a:t>所有</a:t>
            </a:r>
            <a:endParaRPr lang="zh-CN" altLang="en-US" sz="2000" b="1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8311515" y="2757170"/>
            <a:ext cx="1447165" cy="7067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社会主义  初级阶段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7" name="下箭头 16"/>
          <p:cNvSpPr/>
          <p:nvPr>
            <p:custDataLst>
              <p:tags r:id="rId10"/>
            </p:custDataLst>
          </p:nvPr>
        </p:nvSpPr>
        <p:spPr>
          <a:xfrm>
            <a:off x="3402965" y="3652520"/>
            <a:ext cx="302260" cy="673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>
            <p:custDataLst>
              <p:tags r:id="rId11"/>
            </p:custDataLst>
          </p:nvPr>
        </p:nvSpPr>
        <p:spPr>
          <a:xfrm>
            <a:off x="5284470" y="3653155"/>
            <a:ext cx="302260" cy="673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>
            <p:custDataLst>
              <p:tags r:id="rId12"/>
            </p:custDataLst>
          </p:nvPr>
        </p:nvSpPr>
        <p:spPr>
          <a:xfrm>
            <a:off x="6959600" y="3652520"/>
            <a:ext cx="302260" cy="673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7902575" y="4465955"/>
            <a:ext cx="2534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公有制为主体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多种所有制共同发展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14"/>
            </p:custDataLst>
          </p:nvPr>
        </p:nvSpPr>
        <p:spPr>
          <a:xfrm>
            <a:off x="0" y="212725"/>
            <a:ext cx="12192000" cy="11988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tx1"/>
                </a:solidFill>
              </a:rPr>
              <a:t>占</a:t>
            </a:r>
            <a:r>
              <a:rPr lang="zh-CN" altLang="en-US" sz="3600" b="1">
                <a:solidFill>
                  <a:srgbClr val="FF0000"/>
                </a:solidFill>
              </a:rPr>
              <a:t>支配地位</a:t>
            </a:r>
            <a:r>
              <a:rPr lang="zh-CN" altLang="en-US" sz="3600" b="1">
                <a:solidFill>
                  <a:schemeClr val="tx1"/>
                </a:solidFill>
              </a:rPr>
              <a:t>的生产资料所有制决定着一个</a:t>
            </a:r>
            <a:r>
              <a:rPr lang="zh-CN" altLang="en-US" sz="3600" b="1">
                <a:solidFill>
                  <a:srgbClr val="FF0000"/>
                </a:solidFill>
              </a:rPr>
              <a:t>社会的基本性质</a:t>
            </a:r>
            <a:r>
              <a:rPr lang="zh-CN" altLang="en-US" sz="3600" b="1">
                <a:solidFill>
                  <a:schemeClr val="tx1"/>
                </a:solidFill>
              </a:rPr>
              <a:t>和</a:t>
            </a:r>
            <a:r>
              <a:rPr lang="zh-CN" altLang="en-US" sz="3600" b="1">
                <a:solidFill>
                  <a:srgbClr val="FF0000"/>
                </a:solidFill>
              </a:rPr>
              <a:t>发展方向。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5"/>
            </p:custDataLst>
          </p:nvPr>
        </p:nvSpPr>
        <p:spPr>
          <a:xfrm>
            <a:off x="532130" y="5229860"/>
            <a:ext cx="112629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sym typeface="+mn-ea"/>
              </a:rPr>
              <a:t>不同社会</a:t>
            </a:r>
            <a:r>
              <a:rPr lang="zh-CN" altLang="en-US" sz="2800" b="1">
                <a:sym typeface="+mn-ea"/>
              </a:rPr>
              <a:t>的生产资料所有制形式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不同</a:t>
            </a:r>
            <a:r>
              <a:rPr lang="zh-CN" altLang="en-US" sz="2800" b="1">
                <a:sym typeface="+mn-ea"/>
              </a:rPr>
              <a:t>；</a:t>
            </a:r>
            <a:endParaRPr lang="zh-CN" altLang="en-US" sz="2800" b="1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同一社会</a:t>
            </a:r>
            <a:r>
              <a:rPr lang="zh-CN" altLang="en-US" sz="2800" b="1">
                <a:solidFill>
                  <a:schemeClr val="tx1"/>
                </a:solidFill>
              </a:rPr>
              <a:t>可以</a:t>
            </a:r>
            <a:r>
              <a:rPr lang="zh-CN" altLang="en-US" sz="2800" b="1">
                <a:solidFill>
                  <a:srgbClr val="FF0000"/>
                </a:solidFill>
              </a:rPr>
              <a:t>有不同形式</a:t>
            </a:r>
            <a:r>
              <a:rPr lang="zh-CN" altLang="en-US" sz="2800" b="1">
                <a:solidFill>
                  <a:schemeClr val="tx1"/>
                </a:solidFill>
              </a:rPr>
              <a:t>的生产资料所有制形式。</a:t>
            </a:r>
            <a:endParaRPr lang="zh-CN" altLang="en-U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130175"/>
            <a:ext cx="12192000" cy="735965"/>
          </a:xfrm>
          <a:prstGeom prst="rect">
            <a:avLst/>
          </a:prstGeom>
          <a:solidFill>
            <a:srgbClr val="D01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" y="5848"/>
            <a:ext cx="12192000" cy="134937"/>
          </a:xfrm>
          <a:prstGeom prst="rect">
            <a:avLst/>
          </a:prstGeom>
          <a:solidFill>
            <a:srgbClr val="0A1E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445469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24364" y="1013559"/>
            <a:ext cx="7920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solidFill>
                  <a:schemeClr val="tx1"/>
                </a:solidFill>
              </a:rPr>
              <a:t>2</a:t>
            </a:r>
            <a:r>
              <a:rPr lang="zh-CN" altLang="en-US" sz="3600" b="1" smtClean="0">
                <a:solidFill>
                  <a:schemeClr val="tx1"/>
                </a:solidFill>
              </a:rPr>
              <a:t>、生</a:t>
            </a:r>
            <a:r>
              <a:rPr lang="zh-CN" altLang="en-US" sz="3600" b="1">
                <a:solidFill>
                  <a:schemeClr val="tx1"/>
                </a:solidFill>
              </a:rPr>
              <a:t>产资料所有制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24155" y="140335"/>
            <a:ext cx="731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公有制主体地位及其体现</a:t>
            </a:r>
            <a:endParaRPr lang="zh-CN" altLang="en-US" sz="36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9098" y="1658719"/>
            <a:ext cx="11437620" cy="23329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smtClean="0">
                <a:latin typeface="+mn-ea"/>
                <a:sym typeface="+mn-ea"/>
              </a:rPr>
              <a:t>（</a:t>
            </a:r>
            <a:r>
              <a:rPr lang="en-US" altLang="zh-CN" sz="2800" b="1" kern="0" smtClean="0">
                <a:latin typeface="+mn-ea"/>
                <a:sym typeface="+mn-ea"/>
              </a:rPr>
              <a:t>2</a:t>
            </a:r>
            <a:r>
              <a:rPr lang="zh-CN" altLang="en-US" sz="2800" b="1" kern="0" smtClean="0">
                <a:latin typeface="+mn-ea"/>
                <a:sym typeface="+mn-ea"/>
              </a:rPr>
              <a:t>）</a:t>
            </a:r>
            <a:r>
              <a:rPr lang="zh-CN" sz="2800" b="1" kern="0" smtClean="0">
                <a:effectLst/>
                <a:latin typeface="+mn-ea"/>
                <a:sym typeface="+mn-ea"/>
              </a:rPr>
              <a:t>生</a:t>
            </a:r>
            <a:r>
              <a:rPr lang="zh-CN" sz="2800" b="1" kern="0">
                <a:effectLst/>
                <a:latin typeface="+mn-ea"/>
                <a:sym typeface="+mn-ea"/>
              </a:rPr>
              <a:t>产资料所有制的</a:t>
            </a:r>
            <a:r>
              <a:rPr lang="zh-CN" sz="2800" b="1" kern="0">
                <a:solidFill>
                  <a:srgbClr val="FF0000"/>
                </a:solidFill>
                <a:effectLst/>
                <a:latin typeface="+mn-ea"/>
                <a:sym typeface="+mn-ea"/>
              </a:rPr>
              <a:t>作用</a:t>
            </a:r>
            <a:r>
              <a:rPr lang="zh-CN" sz="2800" b="1" kern="0">
                <a:effectLst/>
                <a:latin typeface="+mn-ea"/>
                <a:sym typeface="+mn-ea"/>
              </a:rPr>
              <a:t>：</a:t>
            </a:r>
            <a:endParaRPr lang="zh-CN" sz="2800" b="1" kern="0">
              <a:effectLst/>
              <a:latin typeface="+mn-ea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2800" b="1" kern="0">
                <a:solidFill>
                  <a:srgbClr val="FF0000"/>
                </a:solidFill>
                <a:effectLst/>
                <a:latin typeface="+mn-ea"/>
                <a:sym typeface="+mn-ea"/>
              </a:rPr>
              <a:t>不同社会</a:t>
            </a:r>
            <a:r>
              <a:rPr lang="zh-CN" sz="2800" b="1" kern="0">
                <a:effectLst/>
                <a:latin typeface="+mn-ea"/>
                <a:sym typeface="+mn-ea"/>
              </a:rPr>
              <a:t>的生产资料所有制</a:t>
            </a:r>
            <a:r>
              <a:rPr lang="zh-CN" sz="2800" b="1" kern="0">
                <a:solidFill>
                  <a:srgbClr val="FF0000"/>
                </a:solidFill>
                <a:effectLst/>
                <a:latin typeface="+mn-ea"/>
                <a:sym typeface="+mn-ea"/>
              </a:rPr>
              <a:t>不同</a:t>
            </a:r>
            <a:r>
              <a:rPr lang="zh-CN" sz="2800" b="1" kern="0">
                <a:effectLst/>
                <a:latin typeface="+mn-ea"/>
                <a:sym typeface="+mn-ea"/>
              </a:rPr>
              <a:t>。</a:t>
            </a:r>
            <a:endParaRPr lang="zh-CN" sz="2800" b="1" kern="0">
              <a:effectLst/>
              <a:latin typeface="+mn-ea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>
                <a:solidFill>
                  <a:srgbClr val="FF0000"/>
                </a:solidFill>
                <a:sym typeface="+mn-ea"/>
              </a:rPr>
              <a:t>同一社会</a:t>
            </a:r>
            <a:r>
              <a:rPr lang="zh-CN" altLang="en-US" sz="2800" b="1">
                <a:sym typeface="+mn-ea"/>
              </a:rPr>
              <a:t>可以有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不同形式</a:t>
            </a:r>
            <a:r>
              <a:rPr lang="zh-CN" altLang="en-US" sz="2800" b="1">
                <a:sym typeface="+mn-ea"/>
              </a:rPr>
              <a:t>的生产资料所有制形式。</a:t>
            </a:r>
            <a:endParaRPr lang="zh-CN" altLang="en-US" sz="2800" b="1">
              <a:solidFill>
                <a:schemeClr val="tx1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2800" b="1" kern="0">
                <a:effectLst/>
                <a:latin typeface="+mn-ea"/>
                <a:sym typeface="+mn-ea"/>
              </a:rPr>
              <a:t>占</a:t>
            </a:r>
            <a:r>
              <a:rPr lang="zh-CN" sz="2800" b="1" kern="0">
                <a:solidFill>
                  <a:srgbClr val="FF0000"/>
                </a:solidFill>
                <a:effectLst/>
                <a:latin typeface="+mn-ea"/>
                <a:sym typeface="+mn-ea"/>
              </a:rPr>
              <a:t>支配地位</a:t>
            </a:r>
            <a:r>
              <a:rPr lang="zh-CN" sz="2800" b="1" kern="0">
                <a:effectLst/>
                <a:latin typeface="+mn-ea"/>
                <a:sym typeface="+mn-ea"/>
              </a:rPr>
              <a:t>的生产资料所有制</a:t>
            </a:r>
            <a:r>
              <a:rPr lang="zh-CN" sz="2800" b="1" kern="0">
                <a:solidFill>
                  <a:srgbClr val="C00000"/>
                </a:solidFill>
                <a:effectLst/>
                <a:latin typeface="+mn-ea"/>
                <a:sym typeface="+mn-ea"/>
              </a:rPr>
              <a:t>决定</a:t>
            </a:r>
            <a:r>
              <a:rPr lang="zh-CN" sz="2800" b="1" kern="0">
                <a:effectLst/>
                <a:latin typeface="+mn-ea"/>
                <a:sym typeface="+mn-ea"/>
              </a:rPr>
              <a:t>着一个社会的</a:t>
            </a:r>
            <a:r>
              <a:rPr lang="zh-CN" sz="2800" b="1" kern="0">
                <a:solidFill>
                  <a:srgbClr val="C00000"/>
                </a:solidFill>
                <a:effectLst/>
                <a:latin typeface="+mn-ea"/>
                <a:sym typeface="+mn-ea"/>
              </a:rPr>
              <a:t>基本性质</a:t>
            </a:r>
            <a:r>
              <a:rPr lang="zh-CN" sz="2800" b="1" kern="0">
                <a:effectLst/>
                <a:latin typeface="+mn-ea"/>
                <a:sym typeface="+mn-ea"/>
              </a:rPr>
              <a:t>和</a:t>
            </a:r>
            <a:r>
              <a:rPr lang="zh-CN" sz="2800" b="1" kern="0">
                <a:solidFill>
                  <a:srgbClr val="C00000"/>
                </a:solidFill>
                <a:effectLst/>
                <a:latin typeface="+mn-ea"/>
                <a:sym typeface="+mn-ea"/>
              </a:rPr>
              <a:t>发展方向</a:t>
            </a:r>
            <a:r>
              <a:rPr lang="zh-CN" sz="2800" b="1" kern="0">
                <a:effectLst/>
                <a:latin typeface="+mn-ea"/>
                <a:sym typeface="+mn-ea"/>
              </a:rPr>
              <a:t>。</a:t>
            </a:r>
            <a:endParaRPr lang="zh-CN" altLang="en-US" sz="280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>
            <p:custDataLst>
              <p:tags r:id="rId1"/>
            </p:custDataLst>
          </p:nvPr>
        </p:nvSpPr>
        <p:spPr>
          <a:xfrm>
            <a:off x="88814" y="0"/>
            <a:ext cx="12058777" cy="1192959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fontAlgn="auto" hangingPunc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800" b="1" smtClean="0">
                <a:latin typeface="+mn-ea"/>
                <a:sym typeface="Calibri" panose="020F0502020204030204"/>
              </a:rPr>
              <a:t>思考：我们一</a:t>
            </a:r>
            <a:r>
              <a:rPr lang="zh-CN" altLang="en-US" sz="2800" b="1">
                <a:latin typeface="+mn-ea"/>
                <a:sym typeface="Calibri" panose="020F0502020204030204"/>
              </a:rPr>
              <a:t>天学习和生活中享受的产品和服务分别由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sym typeface="Calibri" panose="020F0502020204030204"/>
              </a:rPr>
              <a:t>哪些所有制经济</a:t>
            </a:r>
            <a:r>
              <a:rPr lang="zh-CN" altLang="en-US" sz="2800" b="1">
                <a:latin typeface="+mn-ea"/>
                <a:sym typeface="Calibri" panose="020F0502020204030204"/>
              </a:rPr>
              <a:t>的劳动者生产和提供</a:t>
            </a:r>
            <a:r>
              <a:rPr lang="zh-CN" altLang="en-US" sz="2800" b="1" smtClean="0">
                <a:latin typeface="+mn-ea"/>
                <a:sym typeface="Calibri" panose="020F0502020204030204"/>
              </a:rPr>
              <a:t>？</a:t>
            </a:r>
            <a:endParaRPr lang="zh-CN" altLang="en-US" sz="2800" b="1">
              <a:latin typeface="+mj-ea"/>
              <a:ea typeface="+mj-ea"/>
              <a:sym typeface="Calibri" panose="020F05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010309" y="1979598"/>
            <a:ext cx="1826141" cy="5355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Calibri" panose="020F0502020204030204"/>
              </a:rPr>
              <a:t>水、</a:t>
            </a:r>
            <a:r>
              <a:rPr lang="zh-CN" altLang="en-US" sz="3200" b="1" smtClean="0">
                <a:latin typeface="华文楷体" panose="02010600040101010101" charset="-122"/>
                <a:ea typeface="华文楷体" panose="02010600040101010101" charset="-122"/>
                <a:sym typeface="Calibri" panose="020F0502020204030204"/>
              </a:rPr>
              <a:t>电？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sym typeface="Calibri" panose="020F0502020204030204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9310973" y="1844763"/>
            <a:ext cx="222567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公有制经济</a:t>
            </a:r>
            <a:endParaRPr lang="zh-CN" altLang="en-US" sz="2800" b="1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340237" y="3456263"/>
            <a:ext cx="3467616" cy="1106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Calibri" panose="020F0502020204030204"/>
              </a:rPr>
              <a:t>桌椅板凳</a:t>
            </a:r>
            <a:r>
              <a:rPr lang="zh-CN" altLang="en-US" sz="3200" b="1" smtClean="0">
                <a:latin typeface="华文楷体" panose="02010600040101010101" charset="-122"/>
                <a:ea typeface="华文楷体" panose="02010600040101010101" charset="-122"/>
                <a:sym typeface="Calibri" panose="020F0502020204030204"/>
              </a:rPr>
              <a:t>、口罩、</a:t>
            </a:r>
            <a:endParaRPr lang="en-US" altLang="zh-CN" sz="3200" b="1" smtClean="0">
              <a:latin typeface="华文楷体" panose="02010600040101010101" charset="-122"/>
              <a:ea typeface="华文楷体" panose="02010600040101010101" charset="-122"/>
              <a:sym typeface="Calibri" panose="020F0502020204030204"/>
            </a:endParaRPr>
          </a:p>
          <a:p>
            <a:pPr algn="l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3200" b="1" smtClean="0">
                <a:latin typeface="华文楷体" panose="02010600040101010101" charset="-122"/>
                <a:ea typeface="华文楷体" panose="02010600040101010101" charset="-122"/>
                <a:sym typeface="Calibri" panose="020F0502020204030204"/>
              </a:rPr>
              <a:t>文具、书、眼镜？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  <a:sym typeface="Calibri" panose="020F0502020204030204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9108407" y="3894095"/>
            <a:ext cx="263080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非公有制经济</a:t>
            </a:r>
            <a:endParaRPr lang="zh-CN" altLang="en-US" sz="2800" b="1"/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5407678" y="1598689"/>
            <a:ext cx="3118648" cy="2964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>
            <p:custDataLst>
              <p:tags r:id="rId7"/>
            </p:custDataLst>
          </p:nvPr>
        </p:nvSpPr>
        <p:spPr>
          <a:xfrm rot="10800000" flipV="1">
            <a:off x="6727759" y="683186"/>
            <a:ext cx="307975" cy="6280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>
            <p:custDataLst>
              <p:tags r:id="rId8"/>
            </p:custDataLst>
          </p:nvPr>
        </p:nvSpPr>
        <p:spPr>
          <a:xfrm rot="10800000" flipV="1">
            <a:off x="10028393" y="683185"/>
            <a:ext cx="307975" cy="6280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8807853" y="1598689"/>
            <a:ext cx="3118648" cy="2964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>
            <p:custDataLst>
              <p:tags r:id="rId10"/>
            </p:custDataLst>
          </p:nvPr>
        </p:nvSpPr>
        <p:spPr>
          <a:xfrm rot="10800000" flipV="1">
            <a:off x="10182380" y="4698898"/>
            <a:ext cx="307975" cy="6280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8808085" y="5398135"/>
            <a:ext cx="3175000" cy="9531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mtClean="0"/>
              <a:t>我国的生产资料</a:t>
            </a:r>
            <a:endParaRPr lang="zh-CN" altLang="en-US" sz="2800" b="1" smtClean="0"/>
          </a:p>
          <a:p>
            <a:pPr algn="ctr"/>
            <a:r>
              <a:rPr lang="zh-CN" altLang="en-US" sz="2800" b="1" smtClean="0"/>
              <a:t>所有制</a:t>
            </a:r>
            <a:endParaRPr lang="zh-CN" altLang="en-US" sz="2800" b="1"/>
          </a:p>
        </p:txBody>
      </p:sp>
      <p:cxnSp>
        <p:nvCxnSpPr>
          <p:cNvPr id="16" name="直接连接符 15"/>
          <p:cNvCxnSpPr/>
          <p:nvPr>
            <p:custDataLst>
              <p:tags r:id="rId12"/>
            </p:custDataLst>
          </p:nvPr>
        </p:nvCxnSpPr>
        <p:spPr>
          <a:xfrm flipV="1">
            <a:off x="5740968" y="481937"/>
            <a:ext cx="2281555" cy="21590"/>
          </a:xfrm>
          <a:prstGeom prst="line">
            <a:avLst/>
          </a:prstGeom>
          <a:ln w="57150">
            <a:solidFill>
              <a:srgbClr val="DD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3"/>
            </p:custDataLst>
          </p:nvPr>
        </p:nvCxnSpPr>
        <p:spPr>
          <a:xfrm flipV="1">
            <a:off x="8887615" y="498088"/>
            <a:ext cx="2281555" cy="21590"/>
          </a:xfrm>
          <a:prstGeom prst="line">
            <a:avLst/>
          </a:prstGeom>
          <a:ln w="57150">
            <a:solidFill>
              <a:srgbClr val="DD3B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 bldLvl="0" animBg="1"/>
    </p:bldLst>
  </p:timing>
</p:sld>
</file>

<file path=ppt/tags/tag1.xml><?xml version="1.0" encoding="utf-8"?>
<p:tagLst xmlns:p="http://schemas.openxmlformats.org/presentationml/2006/main">
  <p:tag name="AS_UNIQUEID" val="4607"/>
</p:tagLst>
</file>

<file path=ppt/tags/tag10.xml><?xml version="1.0" encoding="utf-8"?>
<p:tagLst xmlns:p="http://schemas.openxmlformats.org/presentationml/2006/main">
  <p:tag name="AS_UNIQUEID" val="4617"/>
</p:tagLst>
</file>

<file path=ppt/tags/tag100.xml><?xml version="1.0" encoding="utf-8"?>
<p:tagLst xmlns:p="http://schemas.openxmlformats.org/presentationml/2006/main">
  <p:tag name="AS_UNIQUEID" val="2531"/>
</p:tagLst>
</file>

<file path=ppt/tags/tag101.xml><?xml version="1.0" encoding="utf-8"?>
<p:tagLst xmlns:p="http://schemas.openxmlformats.org/presentationml/2006/main">
  <p:tag name="AS_UNIQUEID" val="2532"/>
</p:tagLst>
</file>

<file path=ppt/tags/tag102.xml><?xml version="1.0" encoding="utf-8"?>
<p:tagLst xmlns:p="http://schemas.openxmlformats.org/presentationml/2006/main">
  <p:tag name="AS_UNIQUEID" val="2533"/>
</p:tagLst>
</file>

<file path=ppt/tags/tag103.xml><?xml version="1.0" encoding="utf-8"?>
<p:tagLst xmlns:p="http://schemas.openxmlformats.org/presentationml/2006/main">
  <p:tag name="AS_UNIQUEID" val="2534"/>
</p:tagLst>
</file>

<file path=ppt/tags/tag104.xml><?xml version="1.0" encoding="utf-8"?>
<p:tagLst xmlns:p="http://schemas.openxmlformats.org/presentationml/2006/main">
  <p:tag name="AS_UNIQUEID" val="2535"/>
</p:tagLst>
</file>

<file path=ppt/tags/tag105.xml><?xml version="1.0" encoding="utf-8"?>
<p:tagLst xmlns:p="http://schemas.openxmlformats.org/presentationml/2006/main">
  <p:tag name="AS_UNIQUEID" val="2536"/>
</p:tagLst>
</file>

<file path=ppt/tags/tag106.xml><?xml version="1.0" encoding="utf-8"?>
<p:tagLst xmlns:p="http://schemas.openxmlformats.org/presentationml/2006/main">
  <p:tag name="AS_UNIQUEID" val="2537"/>
</p:tagLst>
</file>

<file path=ppt/tags/tag107.xml><?xml version="1.0" encoding="utf-8"?>
<p:tagLst xmlns:p="http://schemas.openxmlformats.org/presentationml/2006/main">
  <p:tag name="AS_UNIQUEID" val="2538"/>
</p:tagLst>
</file>

<file path=ppt/tags/tag108.xml><?xml version="1.0" encoding="utf-8"?>
<p:tagLst xmlns:p="http://schemas.openxmlformats.org/presentationml/2006/main">
  <p:tag name="AS_UNIQUEID" val="152"/>
</p:tagLst>
</file>

<file path=ppt/tags/tag109.xml><?xml version="1.0" encoding="utf-8"?>
<p:tagLst xmlns:p="http://schemas.openxmlformats.org/presentationml/2006/main">
  <p:tag name="AS_UNIQUEID" val="156"/>
</p:tagLst>
</file>

<file path=ppt/tags/tag11.xml><?xml version="1.0" encoding="utf-8"?>
<p:tagLst xmlns:p="http://schemas.openxmlformats.org/presentationml/2006/main">
  <p:tag name="AS_UNIQUEID" val="4619"/>
</p:tagLst>
</file>

<file path=ppt/tags/tag110.xml><?xml version="1.0" encoding="utf-8"?>
<p:tagLst xmlns:p="http://schemas.openxmlformats.org/presentationml/2006/main">
  <p:tag name="AS_UNIQUEID" val="157"/>
</p:tagLst>
</file>

<file path=ppt/tags/tag111.xml><?xml version="1.0" encoding="utf-8"?>
<p:tagLst xmlns:p="http://schemas.openxmlformats.org/presentationml/2006/main">
  <p:tag name="AS_UNIQUEID" val="182"/>
</p:tagLst>
</file>

<file path=ppt/tags/tag112.xml><?xml version="1.0" encoding="utf-8"?>
<p:tagLst xmlns:p="http://schemas.openxmlformats.org/presentationml/2006/main">
  <p:tag name="AS_UNIQUEID" val="183"/>
</p:tagLst>
</file>

<file path=ppt/tags/tag113.xml><?xml version="1.0" encoding="utf-8"?>
<p:tagLst xmlns:p="http://schemas.openxmlformats.org/presentationml/2006/main">
  <p:tag name="AS_UNIQUEID" val="184"/>
</p:tagLst>
</file>

<file path=ppt/tags/tag114.xml><?xml version="1.0" encoding="utf-8"?>
<p:tagLst xmlns:p="http://schemas.openxmlformats.org/presentationml/2006/main">
  <p:tag name="AS_UNIQUEID" val="186"/>
</p:tagLst>
</file>

<file path=ppt/tags/tag115.xml><?xml version="1.0" encoding="utf-8"?>
<p:tagLst xmlns:p="http://schemas.openxmlformats.org/presentationml/2006/main">
  <p:tag name="AS_UNIQUEID" val="187"/>
</p:tagLst>
</file>

<file path=ppt/tags/tag116.xml><?xml version="1.0" encoding="utf-8"?>
<p:tagLst xmlns:p="http://schemas.openxmlformats.org/presentationml/2006/main">
  <p:tag name="AS_UNIQUEID" val="2945"/>
</p:tagLst>
</file>

<file path=ppt/tags/tag117.xml><?xml version="1.0" encoding="utf-8"?>
<p:tagLst xmlns:p="http://schemas.openxmlformats.org/presentationml/2006/main">
  <p:tag name="AS_UNIQUEID" val="4504"/>
</p:tagLst>
</file>

<file path=ppt/tags/tag118.xml><?xml version="1.0" encoding="utf-8"?>
<p:tagLst xmlns:p="http://schemas.openxmlformats.org/presentationml/2006/main">
  <p:tag name="AS_UNIQUEID" val="4576"/>
</p:tagLst>
</file>

<file path=ppt/tags/tag119.xml><?xml version="1.0" encoding="utf-8"?>
<p:tagLst xmlns:p="http://schemas.openxmlformats.org/presentationml/2006/main">
  <p:tag name="AS_UNIQUEID" val="4696"/>
</p:tagLst>
</file>

<file path=ppt/tags/tag12.xml><?xml version="1.0" encoding="utf-8"?>
<p:tagLst xmlns:p="http://schemas.openxmlformats.org/presentationml/2006/main">
  <p:tag name="AS_UNIQUEID" val="4620"/>
</p:tagLst>
</file>

<file path=ppt/tags/tag120.xml><?xml version="1.0" encoding="utf-8"?>
<p:tagLst xmlns:p="http://schemas.openxmlformats.org/presentationml/2006/main">
  <p:tag name="AS_UNIQUEID" val="4697"/>
</p:tagLst>
</file>

<file path=ppt/tags/tag121.xml><?xml version="1.0" encoding="utf-8"?>
<p:tagLst xmlns:p="http://schemas.openxmlformats.org/presentationml/2006/main">
  <p:tag name="AS_UNIQUEID" val="4504"/>
</p:tagLst>
</file>

<file path=ppt/tags/tag122.xml><?xml version="1.0" encoding="utf-8"?>
<p:tagLst xmlns:p="http://schemas.openxmlformats.org/presentationml/2006/main">
  <p:tag name="AS_UNIQUEID" val="4698"/>
</p:tagLst>
</file>

<file path=ppt/tags/tag123.xml><?xml version="1.0" encoding="utf-8"?>
<p:tagLst xmlns:p="http://schemas.openxmlformats.org/presentationml/2006/main">
  <p:tag name="AS_UNIQUEID" val="4699"/>
</p:tagLst>
</file>

<file path=ppt/tags/tag124.xml><?xml version="1.0" encoding="utf-8"?>
<p:tagLst xmlns:p="http://schemas.openxmlformats.org/presentationml/2006/main">
  <p:tag name="AS_UNIQUEID" val="4700"/>
</p:tagLst>
</file>

<file path=ppt/tags/tag125.xml><?xml version="1.0" encoding="utf-8"?>
<p:tagLst xmlns:p="http://schemas.openxmlformats.org/presentationml/2006/main">
  <p:tag name="AS_UNIQUEID" val="4701"/>
</p:tagLst>
</file>

<file path=ppt/tags/tag126.xml><?xml version="1.0" encoding="utf-8"?>
<p:tagLst xmlns:p="http://schemas.openxmlformats.org/presentationml/2006/main">
  <p:tag name="AS_UNIQUEID" val="4702"/>
</p:tagLst>
</file>

<file path=ppt/tags/tag127.xml><?xml version="1.0" encoding="utf-8"?>
<p:tagLst xmlns:p="http://schemas.openxmlformats.org/presentationml/2006/main">
  <p:tag name="AS_UNIQUEID" val="4703"/>
</p:tagLst>
</file>

<file path=ppt/tags/tag128.xml><?xml version="1.0" encoding="utf-8"?>
<p:tagLst xmlns:p="http://schemas.openxmlformats.org/presentationml/2006/main">
  <p:tag name="AS_UNIQUEID" val="135"/>
</p:tagLst>
</file>

<file path=ppt/tags/tag129.xml><?xml version="1.0" encoding="utf-8"?>
<p:tagLst xmlns:p="http://schemas.openxmlformats.org/presentationml/2006/main">
  <p:tag name="AS_UNIQUEID" val="140"/>
</p:tagLst>
</file>

<file path=ppt/tags/tag13.xml><?xml version="1.0" encoding="utf-8"?>
<p:tagLst xmlns:p="http://schemas.openxmlformats.org/presentationml/2006/main">
  <p:tag name="AS_UNIQUEID" val="4621"/>
</p:tagLst>
</file>

<file path=ppt/tags/tag130.xml><?xml version="1.0" encoding="utf-8"?>
<p:tagLst xmlns:p="http://schemas.openxmlformats.org/presentationml/2006/main">
  <p:tag name="AS_UNIQUEID" val="141"/>
</p:tagLst>
</file>

<file path=ppt/tags/tag131.xml><?xml version="1.0" encoding="utf-8"?>
<p:tagLst xmlns:p="http://schemas.openxmlformats.org/presentationml/2006/main">
  <p:tag name="AS_UNIQUEID" val="1043"/>
</p:tagLst>
</file>

<file path=ppt/tags/tag132.xml><?xml version="1.0" encoding="utf-8"?>
<p:tagLst xmlns:p="http://schemas.openxmlformats.org/presentationml/2006/main">
  <p:tag name="AS_UNIQUEID" val="839"/>
</p:tagLst>
</file>

<file path=ppt/tags/tag133.xml><?xml version="1.0" encoding="utf-8"?>
<p:tagLst xmlns:p="http://schemas.openxmlformats.org/presentationml/2006/main">
  <p:tag name="AS_UNIQUEID" val="844"/>
</p:tagLst>
</file>

<file path=ppt/tags/tag134.xml><?xml version="1.0" encoding="utf-8"?>
<p:tagLst xmlns:p="http://schemas.openxmlformats.org/presentationml/2006/main">
  <p:tag name="AS_UNIQUEID" val="840"/>
</p:tagLst>
</file>

<file path=ppt/tags/tag135.xml><?xml version="1.0" encoding="utf-8"?>
<p:tagLst xmlns:p="http://schemas.openxmlformats.org/presentationml/2006/main">
  <p:tag name="AS_UNIQUEID" val="841"/>
</p:tagLst>
</file>

<file path=ppt/tags/tag136.xml><?xml version="1.0" encoding="utf-8"?>
<p:tagLst xmlns:p="http://schemas.openxmlformats.org/presentationml/2006/main">
  <p:tag name="AS_UNIQUEID" val="842"/>
</p:tagLst>
</file>

<file path=ppt/tags/tag137.xml><?xml version="1.0" encoding="utf-8"?>
<p:tagLst xmlns:p="http://schemas.openxmlformats.org/presentationml/2006/main">
  <p:tag name="AS_UNIQUEID" val="1042"/>
</p:tagLst>
</file>

<file path=ppt/tags/tag138.xml><?xml version="1.0" encoding="utf-8"?>
<p:tagLst xmlns:p="http://schemas.openxmlformats.org/presentationml/2006/main">
  <p:tag name="AS_UNIQUEID" val="844"/>
</p:tagLst>
</file>

<file path=ppt/tags/tag139.xml><?xml version="1.0" encoding="utf-8"?>
<p:tagLst xmlns:p="http://schemas.openxmlformats.org/presentationml/2006/main">
  <p:tag name="AS_UNIQUEID" val="1062"/>
</p:tagLst>
</file>

<file path=ppt/tags/tag14.xml><?xml version="1.0" encoding="utf-8"?>
<p:tagLst xmlns:p="http://schemas.openxmlformats.org/presentationml/2006/main">
  <p:tag name="AS_UNIQUEID" val="4622"/>
</p:tagLst>
</file>

<file path=ppt/tags/tag140.xml><?xml version="1.0" encoding="utf-8"?>
<p:tagLst xmlns:p="http://schemas.openxmlformats.org/presentationml/2006/main">
  <p:tag name="AS_UNIQUEID" val="844"/>
</p:tagLst>
</file>

<file path=ppt/tags/tag141.xml><?xml version="1.0" encoding="utf-8"?>
<p:tagLst xmlns:p="http://schemas.openxmlformats.org/presentationml/2006/main">
  <p:tag name="AS_UNIQUEID" val="2550"/>
</p:tagLst>
</file>

<file path=ppt/tags/tag142.xml><?xml version="1.0" encoding="utf-8"?>
<p:tagLst xmlns:p="http://schemas.openxmlformats.org/presentationml/2006/main">
  <p:tag name="AS_UNIQUEID" val="2551"/>
</p:tagLst>
</file>

<file path=ppt/tags/tag143.xml><?xml version="1.0" encoding="utf-8"?>
<p:tagLst xmlns:p="http://schemas.openxmlformats.org/presentationml/2006/main">
  <p:tag name="AS_UNIQUEID" val="186"/>
</p:tagLst>
</file>

<file path=ppt/tags/tag144.xml><?xml version="1.0" encoding="utf-8"?>
<p:tagLst xmlns:p="http://schemas.openxmlformats.org/presentationml/2006/main">
  <p:tag name="AS_UNIQUEID" val="842"/>
</p:tagLst>
</file>

<file path=ppt/tags/tag145.xml><?xml version="1.0" encoding="utf-8"?>
<p:tagLst xmlns:p="http://schemas.openxmlformats.org/presentationml/2006/main">
  <p:tag name="AS_UNIQUEID" val="2509"/>
</p:tagLst>
</file>

<file path=ppt/tags/tag146.xml><?xml version="1.0" encoding="utf-8"?>
<p:tagLst xmlns:p="http://schemas.openxmlformats.org/presentationml/2006/main">
  <p:tag name="AS_UNIQUEID" val="2509"/>
</p:tagLst>
</file>

<file path=ppt/tags/tag147.xml><?xml version="1.0" encoding="utf-8"?>
<p:tagLst xmlns:p="http://schemas.openxmlformats.org/presentationml/2006/main">
  <p:tag name="AS_UNIQUEID" val="135"/>
</p:tagLst>
</file>

<file path=ppt/tags/tag148.xml><?xml version="1.0" encoding="utf-8"?>
<p:tagLst xmlns:p="http://schemas.openxmlformats.org/presentationml/2006/main">
  <p:tag name="AS_UNIQUEID" val="140"/>
</p:tagLst>
</file>

<file path=ppt/tags/tag149.xml><?xml version="1.0" encoding="utf-8"?>
<p:tagLst xmlns:p="http://schemas.openxmlformats.org/presentationml/2006/main">
  <p:tag name="AS_UNIQUEID" val="1043"/>
</p:tagLst>
</file>

<file path=ppt/tags/tag15.xml><?xml version="1.0" encoding="utf-8"?>
<p:tagLst xmlns:p="http://schemas.openxmlformats.org/presentationml/2006/main">
  <p:tag name="AS_UNIQUEID" val="4623"/>
</p:tagLst>
</file>

<file path=ppt/tags/tag150.xml><?xml version="1.0" encoding="utf-8"?>
<p:tagLst xmlns:p="http://schemas.openxmlformats.org/presentationml/2006/main">
  <p:tag name="AS_UNIQUEID" val="186"/>
</p:tagLst>
</file>

<file path=ppt/tags/tag151.xml><?xml version="1.0" encoding="utf-8"?>
<p:tagLst xmlns:p="http://schemas.openxmlformats.org/presentationml/2006/main">
  <p:tag name="AS_UNIQUEID" val="2553"/>
</p:tagLst>
</file>

<file path=ppt/tags/tag152.xml><?xml version="1.0" encoding="utf-8"?>
<p:tagLst xmlns:p="http://schemas.openxmlformats.org/presentationml/2006/main">
  <p:tag name="AS_UNIQUEID" val="675"/>
</p:tagLst>
</file>

<file path=ppt/tags/tag153.xml><?xml version="1.0" encoding="utf-8"?>
<p:tagLst xmlns:p="http://schemas.openxmlformats.org/presentationml/2006/main">
  <p:tag name="AS_UNIQUEID" val="510"/>
</p:tagLst>
</file>

<file path=ppt/tags/tag154.xml><?xml version="1.0" encoding="utf-8"?>
<p:tagLst xmlns:p="http://schemas.openxmlformats.org/presentationml/2006/main">
  <p:tag name="AS_UNIQUEID" val="676"/>
</p:tagLst>
</file>

<file path=ppt/tags/tag155.xml><?xml version="1.0" encoding="utf-8"?>
<p:tagLst xmlns:p="http://schemas.openxmlformats.org/presentationml/2006/main">
  <p:tag name="AS_UNIQUEID" val="2554"/>
</p:tagLst>
</file>

<file path=ppt/tags/tag156.xml><?xml version="1.0" encoding="utf-8"?>
<p:tagLst xmlns:p="http://schemas.openxmlformats.org/presentationml/2006/main">
  <p:tag name="AS_UNIQUEID" val="4504"/>
</p:tagLst>
</file>

<file path=ppt/tags/tag157.xml><?xml version="1.0" encoding="utf-8"?>
<p:tagLst xmlns:p="http://schemas.openxmlformats.org/presentationml/2006/main">
  <p:tag name="AS_UNIQUEID" val="4706"/>
</p:tagLst>
</file>

<file path=ppt/tags/tag158.xml><?xml version="1.0" encoding="utf-8"?>
<p:tagLst xmlns:p="http://schemas.openxmlformats.org/presentationml/2006/main">
  <p:tag name="AS_UNIQUEID" val="4576"/>
</p:tagLst>
</file>

<file path=ppt/tags/tag159.xml><?xml version="1.0" encoding="utf-8"?>
<p:tagLst xmlns:p="http://schemas.openxmlformats.org/presentationml/2006/main">
  <p:tag name="AS_UNIQUEID" val="4707"/>
</p:tagLst>
</file>

<file path=ppt/tags/tag16.xml><?xml version="1.0" encoding="utf-8"?>
<p:tagLst xmlns:p="http://schemas.openxmlformats.org/presentationml/2006/main">
  <p:tag name="AS_UNIQUEID" val="4625"/>
</p:tagLst>
</file>

<file path=ppt/tags/tag160.xml><?xml version="1.0" encoding="utf-8"?>
<p:tagLst xmlns:p="http://schemas.openxmlformats.org/presentationml/2006/main">
  <p:tag name="AS_UNIQUEID" val="4708"/>
</p:tagLst>
</file>

<file path=ppt/tags/tag161.xml><?xml version="1.0" encoding="utf-8"?>
<p:tagLst xmlns:p="http://schemas.openxmlformats.org/presentationml/2006/main">
  <p:tag name="AS_UNIQUEID" val="41"/>
</p:tagLst>
</file>

<file path=ppt/tags/tag162.xml><?xml version="1.0" encoding="utf-8"?>
<p:tagLst xmlns:p="http://schemas.openxmlformats.org/presentationml/2006/main">
  <p:tag name="AS_UNIQUEID" val="42"/>
</p:tagLst>
</file>

<file path=ppt/tags/tag163.xml><?xml version="1.0" encoding="utf-8"?>
<p:tagLst xmlns:p="http://schemas.openxmlformats.org/presentationml/2006/main">
  <p:tag name="AS_UNIQUEID" val="43"/>
</p:tagLst>
</file>

<file path=ppt/tags/tag164.xml><?xml version="1.0" encoding="utf-8"?>
<p:tagLst xmlns:p="http://schemas.openxmlformats.org/presentationml/2006/main">
  <p:tag name="AS_UNIQUEID" val="44"/>
</p:tagLst>
</file>

<file path=ppt/tags/tag165.xml><?xml version="1.0" encoding="utf-8"?>
<p:tagLst xmlns:p="http://schemas.openxmlformats.org/presentationml/2006/main">
  <p:tag name="AS_UNIQUEID" val="45"/>
</p:tagLst>
</file>

<file path=ppt/tags/tag166.xml><?xml version="1.0" encoding="utf-8"?>
<p:tagLst xmlns:p="http://schemas.openxmlformats.org/presentationml/2006/main">
  <p:tag name="AS_UNIQUEID" val="46"/>
</p:tagLst>
</file>

<file path=ppt/tags/tag167.xml><?xml version="1.0" encoding="utf-8"?>
<p:tagLst xmlns:p="http://schemas.openxmlformats.org/presentationml/2006/main">
  <p:tag name="AS_UNIQUEID" val="47"/>
</p:tagLst>
</file>

<file path=ppt/tags/tag168.xml><?xml version="1.0" encoding="utf-8"?>
<p:tagLst xmlns:p="http://schemas.openxmlformats.org/presentationml/2006/main">
  <p:tag name="AS_UNIQUEID" val="48"/>
</p:tagLst>
</file>

<file path=ppt/tags/tag169.xml><?xml version="1.0" encoding="utf-8"?>
<p:tagLst xmlns:p="http://schemas.openxmlformats.org/presentationml/2006/main">
  <p:tag name="AS_UNIQUEID" val="50"/>
</p:tagLst>
</file>

<file path=ppt/tags/tag17.xml><?xml version="1.0" encoding="utf-8"?>
<p:tagLst xmlns:p="http://schemas.openxmlformats.org/presentationml/2006/main">
  <p:tag name="AS_UNIQUEID" val="4626"/>
</p:tagLst>
</file>

<file path=ppt/tags/tag170.xml><?xml version="1.0" encoding="utf-8"?>
<p:tagLst xmlns:p="http://schemas.openxmlformats.org/presentationml/2006/main">
  <p:tag name="AS_UNIQUEID" val="51"/>
</p:tagLst>
</file>

<file path=ppt/tags/tag171.xml><?xml version="1.0" encoding="utf-8"?>
<p:tagLst xmlns:p="http://schemas.openxmlformats.org/presentationml/2006/main">
  <p:tag name="AS_UNIQUEID" val="52"/>
</p:tagLst>
</file>

<file path=ppt/tags/tag172.xml><?xml version="1.0" encoding="utf-8"?>
<p:tagLst xmlns:p="http://schemas.openxmlformats.org/presentationml/2006/main">
  <p:tag name="AS_UNIQUEID" val="53"/>
</p:tagLst>
</file>

<file path=ppt/tags/tag173.xml><?xml version="1.0" encoding="utf-8"?>
<p:tagLst xmlns:p="http://schemas.openxmlformats.org/presentationml/2006/main">
  <p:tag name="AS_UNIQUEID" val="54"/>
</p:tagLst>
</file>

<file path=ppt/tags/tag174.xml><?xml version="1.0" encoding="utf-8"?>
<p:tagLst xmlns:p="http://schemas.openxmlformats.org/presentationml/2006/main">
  <p:tag name="AS_UNIQUEID" val="56"/>
</p:tagLst>
</file>

<file path=ppt/tags/tag175.xml><?xml version="1.0" encoding="utf-8"?>
<p:tagLst xmlns:p="http://schemas.openxmlformats.org/presentationml/2006/main">
  <p:tag name="AS_UNIQUEID" val="135"/>
</p:tagLst>
</file>

<file path=ppt/tags/tag176.xml><?xml version="1.0" encoding="utf-8"?>
<p:tagLst xmlns:p="http://schemas.openxmlformats.org/presentationml/2006/main">
  <p:tag name="AS_UNIQUEID" val="140"/>
</p:tagLst>
</file>

<file path=ppt/tags/tag177.xml><?xml version="1.0" encoding="utf-8"?>
<p:tagLst xmlns:p="http://schemas.openxmlformats.org/presentationml/2006/main">
  <p:tag name="AS_UNIQUEID" val="1043"/>
</p:tagLst>
</file>

<file path=ppt/tags/tag178.xml><?xml version="1.0" encoding="utf-8"?>
<p:tagLst xmlns:p="http://schemas.openxmlformats.org/presentationml/2006/main">
  <p:tag name="AS_UNIQUEID" val="186"/>
</p:tagLst>
</file>

<file path=ppt/tags/tag179.xml><?xml version="1.0" encoding="utf-8"?>
<p:tagLst xmlns:p="http://schemas.openxmlformats.org/presentationml/2006/main">
  <p:tag name="AS_UNIQUEID" val="4711"/>
</p:tagLst>
</file>

<file path=ppt/tags/tag18.xml><?xml version="1.0" encoding="utf-8"?>
<p:tagLst xmlns:p="http://schemas.openxmlformats.org/presentationml/2006/main">
  <p:tag name="AS_UNIQUEID" val="4627"/>
</p:tagLst>
</file>

<file path=ppt/tags/tag180.xml><?xml version="1.0" encoding="utf-8"?>
<p:tagLst xmlns:p="http://schemas.openxmlformats.org/presentationml/2006/main">
  <p:tag name="AS_UNIQUEID" val="488"/>
</p:tagLst>
</file>

<file path=ppt/tags/tag181.xml><?xml version="1.0" encoding="utf-8"?>
<p:tagLst xmlns:p="http://schemas.openxmlformats.org/presentationml/2006/main">
  <p:tag name="AS_UNIQUEID" val="2558"/>
</p:tagLst>
</file>

<file path=ppt/tags/tag182.xml><?xml version="1.0" encoding="utf-8"?>
<p:tagLst xmlns:p="http://schemas.openxmlformats.org/presentationml/2006/main">
  <p:tag name="AS_UNIQUEID" val="2560"/>
</p:tagLst>
</file>

<file path=ppt/tags/tag183.xml><?xml version="1.0" encoding="utf-8"?>
<p:tagLst xmlns:p="http://schemas.openxmlformats.org/presentationml/2006/main">
  <p:tag name="AS_UNIQUEID" val="2559"/>
</p:tagLst>
</file>

<file path=ppt/tags/tag184.xml><?xml version="1.0" encoding="utf-8"?>
<p:tagLst xmlns:p="http://schemas.openxmlformats.org/presentationml/2006/main">
  <p:tag name="AS_UNIQUEID" val="2561"/>
</p:tagLst>
</file>

<file path=ppt/tags/tag185.xml><?xml version="1.0" encoding="utf-8"?>
<p:tagLst xmlns:p="http://schemas.openxmlformats.org/presentationml/2006/main">
  <p:tag name="AS_UNIQUEID" val="4714"/>
</p:tagLst>
</file>

<file path=ppt/tags/tag186.xml><?xml version="1.0" encoding="utf-8"?>
<p:tagLst xmlns:p="http://schemas.openxmlformats.org/presentationml/2006/main">
  <p:tag name="AS_UNIQUEID" val="4504"/>
</p:tagLst>
</file>

<file path=ppt/tags/tag187.xml><?xml version="1.0" encoding="utf-8"?>
<p:tagLst xmlns:p="http://schemas.openxmlformats.org/presentationml/2006/main">
  <p:tag name="AS_UNIQUEID" val="4504"/>
</p:tagLst>
</file>

<file path=ppt/tags/tag188.xml><?xml version="1.0" encoding="utf-8"?>
<p:tagLst xmlns:p="http://schemas.openxmlformats.org/presentationml/2006/main">
  <p:tag name="AS_UNIQUEID" val="4715"/>
</p:tagLst>
</file>

<file path=ppt/tags/tag189.xml><?xml version="1.0" encoding="utf-8"?>
<p:tagLst xmlns:p="http://schemas.openxmlformats.org/presentationml/2006/main">
  <p:tag name="AS_UNIQUEID" val="4504"/>
</p:tagLst>
</file>

<file path=ppt/tags/tag19.xml><?xml version="1.0" encoding="utf-8"?>
<p:tagLst xmlns:p="http://schemas.openxmlformats.org/presentationml/2006/main">
  <p:tag name="AS_UNIQUEID" val="4628"/>
</p:tagLst>
</file>

<file path=ppt/tags/tag190.xml><?xml version="1.0" encoding="utf-8"?>
<p:tagLst xmlns:p="http://schemas.openxmlformats.org/presentationml/2006/main">
  <p:tag name="AS_UNIQUEID" val="2561"/>
</p:tagLst>
</file>

<file path=ppt/tags/tag191.xml><?xml version="1.0" encoding="utf-8"?>
<p:tagLst xmlns:p="http://schemas.openxmlformats.org/presentationml/2006/main">
  <p:tag name="AS_UNIQUEID" val="4576"/>
</p:tagLst>
</file>

<file path=ppt/tags/tag192.xml><?xml version="1.0" encoding="utf-8"?>
<p:tagLst xmlns:p="http://schemas.openxmlformats.org/presentationml/2006/main">
  <p:tag name="AS_UNIQUEID" val="4576"/>
</p:tagLst>
</file>

<file path=ppt/tags/tag193.xml><?xml version="1.0" encoding="utf-8"?>
<p:tagLst xmlns:p="http://schemas.openxmlformats.org/presentationml/2006/main">
  <p:tag name="AS_UNIQUEID" val="135"/>
</p:tagLst>
</file>

<file path=ppt/tags/tag194.xml><?xml version="1.0" encoding="utf-8"?>
<p:tagLst xmlns:p="http://schemas.openxmlformats.org/presentationml/2006/main">
  <p:tag name="AS_UNIQUEID" val="140"/>
</p:tagLst>
</file>

<file path=ppt/tags/tag195.xml><?xml version="1.0" encoding="utf-8"?>
<p:tagLst xmlns:p="http://schemas.openxmlformats.org/presentationml/2006/main">
  <p:tag name="AS_UNIQUEID" val="186"/>
</p:tagLst>
</file>

<file path=ppt/tags/tag196.xml><?xml version="1.0" encoding="utf-8"?>
<p:tagLst xmlns:p="http://schemas.openxmlformats.org/presentationml/2006/main">
  <p:tag name="AS_UNIQUEID" val="1043"/>
</p:tagLst>
</file>

<file path=ppt/tags/tag197.xml><?xml version="1.0" encoding="utf-8"?>
<p:tagLst xmlns:p="http://schemas.openxmlformats.org/presentationml/2006/main">
  <p:tag name="AS_UNIQUEID" val="1809"/>
</p:tagLst>
</file>

<file path=ppt/tags/tag198.xml><?xml version="1.0" encoding="utf-8"?>
<p:tagLst xmlns:p="http://schemas.openxmlformats.org/presentationml/2006/main">
  <p:tag name="AS_UNIQUEID" val="4717"/>
</p:tagLst>
</file>

<file path=ppt/tags/tag199.xml><?xml version="1.0" encoding="utf-8"?>
<p:tagLst xmlns:p="http://schemas.openxmlformats.org/presentationml/2006/main">
  <p:tag name="AS_UNIQUEID" val="4718"/>
</p:tagLst>
</file>

<file path=ppt/tags/tag2.xml><?xml version="1.0" encoding="utf-8"?>
<p:tagLst xmlns:p="http://schemas.openxmlformats.org/presentationml/2006/main">
  <p:tag name="AS_UNIQUEID" val="4608"/>
</p:tagLst>
</file>

<file path=ppt/tags/tag20.xml><?xml version="1.0" encoding="utf-8"?>
<p:tagLst xmlns:p="http://schemas.openxmlformats.org/presentationml/2006/main">
  <p:tag name="AS_UNIQUEID" val="4629"/>
</p:tagLst>
</file>

<file path=ppt/tags/tag200.xml><?xml version="1.0" encoding="utf-8"?>
<p:tagLst xmlns:p="http://schemas.openxmlformats.org/presentationml/2006/main">
  <p:tag name="AS_UNIQUEID" val="2510"/>
</p:tagLst>
</file>

<file path=ppt/tags/tag201.xml><?xml version="1.0" encoding="utf-8"?>
<p:tagLst xmlns:p="http://schemas.openxmlformats.org/presentationml/2006/main">
  <p:tag name="AS_UNIQUEID" val="2560"/>
</p:tagLst>
</file>

<file path=ppt/tags/tag202.xml><?xml version="1.0" encoding="utf-8"?>
<p:tagLst xmlns:p="http://schemas.openxmlformats.org/presentationml/2006/main">
  <p:tag name="AS_UNIQUEID" val="2510"/>
</p:tagLst>
</file>

<file path=ppt/tags/tag203.xml><?xml version="1.0" encoding="utf-8"?>
<p:tagLst xmlns:p="http://schemas.openxmlformats.org/presentationml/2006/main">
  <p:tag name="AS_UNIQUEID" val="135"/>
</p:tagLst>
</file>

<file path=ppt/tags/tag204.xml><?xml version="1.0" encoding="utf-8"?>
<p:tagLst xmlns:p="http://schemas.openxmlformats.org/presentationml/2006/main">
  <p:tag name="AS_UNIQUEID" val="140"/>
</p:tagLst>
</file>

<file path=ppt/tags/tag205.xml><?xml version="1.0" encoding="utf-8"?>
<p:tagLst xmlns:p="http://schemas.openxmlformats.org/presentationml/2006/main">
  <p:tag name="AS_UNIQUEID" val="186"/>
</p:tagLst>
</file>

<file path=ppt/tags/tag206.xml><?xml version="1.0" encoding="utf-8"?>
<p:tagLst xmlns:p="http://schemas.openxmlformats.org/presentationml/2006/main">
  <p:tag name="AS_UNIQUEID" val="2952"/>
</p:tagLst>
</file>

<file path=ppt/tags/tag207.xml><?xml version="1.0" encoding="utf-8"?>
<p:tagLst xmlns:p="http://schemas.openxmlformats.org/presentationml/2006/main">
  <p:tag name="AS_UNIQUEID" val="135"/>
</p:tagLst>
</file>

<file path=ppt/tags/tag208.xml><?xml version="1.0" encoding="utf-8"?>
<p:tagLst xmlns:p="http://schemas.openxmlformats.org/presentationml/2006/main">
  <p:tag name="AS_UNIQUEID" val="140"/>
</p:tagLst>
</file>

<file path=ppt/tags/tag209.xml><?xml version="1.0" encoding="utf-8"?>
<p:tagLst xmlns:p="http://schemas.openxmlformats.org/presentationml/2006/main">
  <p:tag name="AS_UNIQUEID" val="186"/>
</p:tagLst>
</file>

<file path=ppt/tags/tag21.xml><?xml version="1.0" encoding="utf-8"?>
<p:tagLst xmlns:p="http://schemas.openxmlformats.org/presentationml/2006/main">
  <p:tag name="AS_UNIQUEID" val="4630"/>
</p:tagLst>
</file>

<file path=ppt/tags/tag210.xml><?xml version="1.0" encoding="utf-8"?>
<p:tagLst xmlns:p="http://schemas.openxmlformats.org/presentationml/2006/main">
  <p:tag name="AS_UNIQUEID" val="1043"/>
</p:tagLst>
</file>

<file path=ppt/tags/tag211.xml><?xml version="1.0" encoding="utf-8"?>
<p:tagLst xmlns:p="http://schemas.openxmlformats.org/presentationml/2006/main">
  <p:tag name="AS_UNIQUEID" val="848"/>
</p:tagLst>
</file>

<file path=ppt/tags/tag212.xml><?xml version="1.0" encoding="utf-8"?>
<p:tagLst xmlns:p="http://schemas.openxmlformats.org/presentationml/2006/main">
  <p:tag name="AS_UNIQUEID" val="4277"/>
</p:tagLst>
</file>

<file path=ppt/tags/tag213.xml><?xml version="1.0" encoding="utf-8"?>
<p:tagLst xmlns:p="http://schemas.openxmlformats.org/presentationml/2006/main">
  <p:tag name="AS_UNIQUEID" val="4721"/>
  <p:tag name="KSO_WM_UNIT_TABLE_BEAUTIFY" val="smartTable{1fc60f7d-da1c-4c8d-9a0b-1e835206f9cc}"/>
</p:tagLst>
</file>

<file path=ppt/tags/tag214.xml><?xml version="1.0" encoding="utf-8"?>
<p:tagLst xmlns:p="http://schemas.openxmlformats.org/presentationml/2006/main">
  <p:tag name="AS_UNIQUEID" val="4722"/>
</p:tagLst>
</file>

<file path=ppt/tags/tag215.xml><?xml version="1.0" encoding="utf-8"?>
<p:tagLst xmlns:p="http://schemas.openxmlformats.org/presentationml/2006/main">
  <p:tag name="AS_UNIQUEID" val="4723"/>
</p:tagLst>
</file>

<file path=ppt/tags/tag216.xml><?xml version="1.0" encoding="utf-8"?>
<p:tagLst xmlns:p="http://schemas.openxmlformats.org/presentationml/2006/main">
  <p:tag name="AS_UNIQUEID" val="4277"/>
</p:tagLst>
</file>

<file path=ppt/tags/tag217.xml><?xml version="1.0" encoding="utf-8"?>
<p:tagLst xmlns:p="http://schemas.openxmlformats.org/presentationml/2006/main">
  <p:tag name="AS_UNIQUEID" val="4277"/>
</p:tagLst>
</file>

<file path=ppt/tags/tag218.xml><?xml version="1.0" encoding="utf-8"?>
<p:tagLst xmlns:p="http://schemas.openxmlformats.org/presentationml/2006/main">
  <p:tag name="AS_UNIQUEID" val="3888"/>
</p:tagLst>
</file>

<file path=ppt/tags/tag219.xml><?xml version="1.0" encoding="utf-8"?>
<p:tagLst xmlns:p="http://schemas.openxmlformats.org/presentationml/2006/main">
  <p:tag name="AS_UNIQUEID" val="3889"/>
</p:tagLst>
</file>

<file path=ppt/tags/tag22.xml><?xml version="1.0" encoding="utf-8"?>
<p:tagLst xmlns:p="http://schemas.openxmlformats.org/presentationml/2006/main">
  <p:tag name="AS_UNIQUEID" val="4632"/>
</p:tagLst>
</file>

<file path=ppt/tags/tag220.xml><?xml version="1.0" encoding="utf-8"?>
<p:tagLst xmlns:p="http://schemas.openxmlformats.org/presentationml/2006/main">
  <p:tag name="AS_UNIQUEID" val="3890"/>
</p:tagLst>
</file>

<file path=ppt/tags/tag221.xml><?xml version="1.0" encoding="utf-8"?>
<p:tagLst xmlns:p="http://schemas.openxmlformats.org/presentationml/2006/main">
  <p:tag name="AS_UNIQUEID" val="3891"/>
</p:tagLst>
</file>

<file path=ppt/tags/tag222.xml><?xml version="1.0" encoding="utf-8"?>
<p:tagLst xmlns:p="http://schemas.openxmlformats.org/presentationml/2006/main">
  <p:tag name="AS_UNIQUEID" val="4728"/>
</p:tagLst>
</file>

<file path=ppt/tags/tag223.xml><?xml version="1.0" encoding="utf-8"?>
<p:tagLst xmlns:p="http://schemas.openxmlformats.org/presentationml/2006/main">
  <p:tag name="AS_UNIQUEID" val="3891"/>
</p:tagLst>
</file>

<file path=ppt/tags/tag224.xml><?xml version="1.0" encoding="utf-8"?>
<p:tagLst xmlns:p="http://schemas.openxmlformats.org/presentationml/2006/main">
  <p:tag name="AS_UNIQUEID" val="135"/>
</p:tagLst>
</file>

<file path=ppt/tags/tag225.xml><?xml version="1.0" encoding="utf-8"?>
<p:tagLst xmlns:p="http://schemas.openxmlformats.org/presentationml/2006/main">
  <p:tag name="AS_UNIQUEID" val="140"/>
</p:tagLst>
</file>

<file path=ppt/tags/tag226.xml><?xml version="1.0" encoding="utf-8"?>
<p:tagLst xmlns:p="http://schemas.openxmlformats.org/presentationml/2006/main">
  <p:tag name="AS_UNIQUEID" val="186"/>
</p:tagLst>
</file>

<file path=ppt/tags/tag227.xml><?xml version="1.0" encoding="utf-8"?>
<p:tagLst xmlns:p="http://schemas.openxmlformats.org/presentationml/2006/main">
  <p:tag name="AS_UNIQUEID" val="1043"/>
</p:tagLst>
</file>

<file path=ppt/tags/tag228.xml><?xml version="1.0" encoding="utf-8"?>
<p:tagLst xmlns:p="http://schemas.openxmlformats.org/presentationml/2006/main">
  <p:tag name="AS_UNIQUEID" val="848"/>
</p:tagLst>
</file>

<file path=ppt/tags/tag229.xml><?xml version="1.0" encoding="utf-8"?>
<p:tagLst xmlns:p="http://schemas.openxmlformats.org/presentationml/2006/main">
  <p:tag name="AS_UNIQUEID" val="4277"/>
</p:tagLst>
</file>

<file path=ppt/tags/tag23.xml><?xml version="1.0" encoding="utf-8"?>
<p:tagLst xmlns:p="http://schemas.openxmlformats.org/presentationml/2006/main">
  <p:tag name="AS_UNIQUEID" val="4633"/>
</p:tagLst>
</file>

<file path=ppt/tags/tag230.xml><?xml version="1.0" encoding="utf-8"?>
<p:tagLst xmlns:p="http://schemas.openxmlformats.org/presentationml/2006/main">
  <p:tag name="AS_UNIQUEID" val="4730"/>
  <p:tag name="KSO_WM_UNIT_TABLE_BEAUTIFY" val="smartTable{762b74e5-1da1-447f-a91e-6acfd7821376}"/>
  <p:tag name="TABLE_ENDDRAG_ORIGIN_RECT" val="467*186"/>
  <p:tag name="TABLE_ENDDRAG_RECT" val="187*225*467*186"/>
</p:tagLst>
</file>

<file path=ppt/tags/tag231.xml><?xml version="1.0" encoding="utf-8"?>
<p:tagLst xmlns:p="http://schemas.openxmlformats.org/presentationml/2006/main">
  <p:tag name="AS_UNIQUEID" val="135"/>
</p:tagLst>
</file>

<file path=ppt/tags/tag232.xml><?xml version="1.0" encoding="utf-8"?>
<p:tagLst xmlns:p="http://schemas.openxmlformats.org/presentationml/2006/main">
  <p:tag name="AS_UNIQUEID" val="140"/>
</p:tagLst>
</file>

<file path=ppt/tags/tag233.xml><?xml version="1.0" encoding="utf-8"?>
<p:tagLst xmlns:p="http://schemas.openxmlformats.org/presentationml/2006/main">
  <p:tag name="AS_UNIQUEID" val="186"/>
</p:tagLst>
</file>

<file path=ppt/tags/tag234.xml><?xml version="1.0" encoding="utf-8"?>
<p:tagLst xmlns:p="http://schemas.openxmlformats.org/presentationml/2006/main">
  <p:tag name="AS_UNIQUEID" val="1043"/>
</p:tagLst>
</file>

<file path=ppt/tags/tag235.xml><?xml version="1.0" encoding="utf-8"?>
<p:tagLst xmlns:p="http://schemas.openxmlformats.org/presentationml/2006/main">
  <p:tag name="AS_UNIQUEID" val="848"/>
</p:tagLst>
</file>

<file path=ppt/tags/tag236.xml><?xml version="1.0" encoding="utf-8"?>
<p:tagLst xmlns:p="http://schemas.openxmlformats.org/presentationml/2006/main">
  <p:tag name="AS_UNIQUEID" val="4277"/>
</p:tagLst>
</file>

<file path=ppt/tags/tag237.xml><?xml version="1.0" encoding="utf-8"?>
<p:tagLst xmlns:p="http://schemas.openxmlformats.org/presentationml/2006/main">
  <p:tag name="AS_UNIQUEID" val="4735"/>
  <p:tag name="KSO_WM_UNIT_TABLE_BEAUTIFY" val="smartTable{3969b90f-188a-479d-b021-147ab6ee5262}"/>
</p:tagLst>
</file>

<file path=ppt/tags/tag238.xml><?xml version="1.0" encoding="utf-8"?>
<p:tagLst xmlns:p="http://schemas.openxmlformats.org/presentationml/2006/main">
  <p:tag name="AS_UNIQUEID" val="2573"/>
</p:tagLst>
</file>

<file path=ppt/tags/tag239.xml><?xml version="1.0" encoding="utf-8"?>
<p:tagLst xmlns:p="http://schemas.openxmlformats.org/presentationml/2006/main">
  <p:tag name="AS_UNIQUEID" val="4736"/>
</p:tagLst>
</file>

<file path=ppt/tags/tag24.xml><?xml version="1.0" encoding="utf-8"?>
<p:tagLst xmlns:p="http://schemas.openxmlformats.org/presentationml/2006/main">
  <p:tag name="AS_UNIQUEID" val="4634"/>
</p:tagLst>
</file>

<file path=ppt/tags/tag240.xml><?xml version="1.0" encoding="utf-8"?>
<p:tagLst xmlns:p="http://schemas.openxmlformats.org/presentationml/2006/main">
  <p:tag name="AS_UNIQUEID" val="135"/>
</p:tagLst>
</file>

<file path=ppt/tags/tag241.xml><?xml version="1.0" encoding="utf-8"?>
<p:tagLst xmlns:p="http://schemas.openxmlformats.org/presentationml/2006/main">
  <p:tag name="AS_UNIQUEID" val="140"/>
</p:tagLst>
</file>

<file path=ppt/tags/tag242.xml><?xml version="1.0" encoding="utf-8"?>
<p:tagLst xmlns:p="http://schemas.openxmlformats.org/presentationml/2006/main">
  <p:tag name="AS_UNIQUEID" val="186"/>
</p:tagLst>
</file>

<file path=ppt/tags/tag243.xml><?xml version="1.0" encoding="utf-8"?>
<p:tagLst xmlns:p="http://schemas.openxmlformats.org/presentationml/2006/main">
  <p:tag name="AS_UNIQUEID" val="1043"/>
</p:tagLst>
</file>

<file path=ppt/tags/tag244.xml><?xml version="1.0" encoding="utf-8"?>
<p:tagLst xmlns:p="http://schemas.openxmlformats.org/presentationml/2006/main">
  <p:tag name="AS_UNIQUEID" val="848"/>
</p:tagLst>
</file>

<file path=ppt/tags/tag245.xml><?xml version="1.0" encoding="utf-8"?>
<p:tagLst xmlns:p="http://schemas.openxmlformats.org/presentationml/2006/main">
  <p:tag name="AS_UNIQUEID" val="4738"/>
</p:tagLst>
</file>

<file path=ppt/tags/tag246.xml><?xml version="1.0" encoding="utf-8"?>
<p:tagLst xmlns:p="http://schemas.openxmlformats.org/presentationml/2006/main">
  <p:tag name="AS_UNIQUEID" val="848"/>
</p:tagLst>
</file>

<file path=ppt/tags/tag247.xml><?xml version="1.0" encoding="utf-8"?>
<p:tagLst xmlns:p="http://schemas.openxmlformats.org/presentationml/2006/main">
  <p:tag name="AS_UNIQUEID" val="2629"/>
</p:tagLst>
</file>

<file path=ppt/tags/tag248.xml><?xml version="1.0" encoding="utf-8"?>
<p:tagLst xmlns:p="http://schemas.openxmlformats.org/presentationml/2006/main">
  <p:tag name="AS_UNIQUEID" val="4739"/>
</p:tagLst>
</file>

<file path=ppt/tags/tag249.xml><?xml version="1.0" encoding="utf-8"?>
<p:tagLst xmlns:p="http://schemas.openxmlformats.org/presentationml/2006/main">
  <p:tag name="AS_UNIQUEID" val="2627"/>
</p:tagLst>
</file>

<file path=ppt/tags/tag25.xml><?xml version="1.0" encoding="utf-8"?>
<p:tagLst xmlns:p="http://schemas.openxmlformats.org/presentationml/2006/main">
  <p:tag name="AS_UNIQUEID" val="4635"/>
</p:tagLst>
</file>

<file path=ppt/tags/tag250.xml><?xml version="1.0" encoding="utf-8"?>
<p:tagLst xmlns:p="http://schemas.openxmlformats.org/presentationml/2006/main">
  <p:tag name="AS_UNIQUEID" val="4740"/>
</p:tagLst>
</file>

<file path=ppt/tags/tag251.xml><?xml version="1.0" encoding="utf-8"?>
<p:tagLst xmlns:p="http://schemas.openxmlformats.org/presentationml/2006/main">
  <p:tag name="AS_UNIQUEID" val="4741"/>
</p:tagLst>
</file>

<file path=ppt/tags/tag252.xml><?xml version="1.0" encoding="utf-8"?>
<p:tagLst xmlns:p="http://schemas.openxmlformats.org/presentationml/2006/main">
  <p:tag name="AS_UNIQUEID" val="848"/>
</p:tagLst>
</file>

<file path=ppt/tags/tag253.xml><?xml version="1.0" encoding="utf-8"?>
<p:tagLst xmlns:p="http://schemas.openxmlformats.org/presentationml/2006/main">
  <p:tag name="AS_UNIQUEID" val="2586"/>
</p:tagLst>
</file>

<file path=ppt/tags/tag254.xml><?xml version="1.0" encoding="utf-8"?>
<p:tagLst xmlns:p="http://schemas.openxmlformats.org/presentationml/2006/main">
  <p:tag name="AS_UNIQUEID" val="2587"/>
</p:tagLst>
</file>

<file path=ppt/tags/tag255.xml><?xml version="1.0" encoding="utf-8"?>
<p:tagLst xmlns:p="http://schemas.openxmlformats.org/presentationml/2006/main">
  <p:tag name="AS_UNIQUEID" val="4743"/>
</p:tagLst>
</file>

<file path=ppt/tags/tag256.xml><?xml version="1.0" encoding="utf-8"?>
<p:tagLst xmlns:p="http://schemas.openxmlformats.org/presentationml/2006/main">
  <p:tag name="AS_UNIQUEID" val="4744"/>
</p:tagLst>
</file>

<file path=ppt/tags/tag257.xml><?xml version="1.0" encoding="utf-8"?>
<p:tagLst xmlns:p="http://schemas.openxmlformats.org/presentationml/2006/main">
  <p:tag name="AS_UNIQUEID" val="4745"/>
</p:tagLst>
</file>

<file path=ppt/tags/tag258.xml><?xml version="1.0" encoding="utf-8"?>
<p:tagLst xmlns:p="http://schemas.openxmlformats.org/presentationml/2006/main">
  <p:tag name="AS_UNIQUEID" val="4746"/>
</p:tagLst>
</file>

<file path=ppt/tags/tag259.xml><?xml version="1.0" encoding="utf-8"?>
<p:tagLst xmlns:p="http://schemas.openxmlformats.org/presentationml/2006/main">
  <p:tag name="AS_UNIQUEID" val="2582"/>
</p:tagLst>
</file>

<file path=ppt/tags/tag26.xml><?xml version="1.0" encoding="utf-8"?>
<p:tagLst xmlns:p="http://schemas.openxmlformats.org/presentationml/2006/main">
  <p:tag name="AS_UNIQUEID" val="4636"/>
</p:tagLst>
</file>

<file path=ppt/tags/tag260.xml><?xml version="1.0" encoding="utf-8"?>
<p:tagLst xmlns:p="http://schemas.openxmlformats.org/presentationml/2006/main">
  <p:tag name="AS_UNIQUEID" val="2627"/>
</p:tagLst>
</file>

<file path=ppt/tags/tag261.xml><?xml version="1.0" encoding="utf-8"?>
<p:tagLst xmlns:p="http://schemas.openxmlformats.org/presentationml/2006/main">
  <p:tag name="AS_UNIQUEID" val="4747"/>
</p:tagLst>
</file>

<file path=ppt/tags/tag262.xml><?xml version="1.0" encoding="utf-8"?>
<p:tagLst xmlns:p="http://schemas.openxmlformats.org/presentationml/2006/main">
  <p:tag name="AS_UNIQUEID" val="4748"/>
</p:tagLst>
</file>

<file path=ppt/tags/tag263.xml><?xml version="1.0" encoding="utf-8"?>
<p:tagLst xmlns:p="http://schemas.openxmlformats.org/presentationml/2006/main">
  <p:tag name="AS_UNIQUEID" val="4750"/>
</p:tagLst>
</file>

<file path=ppt/tags/tag264.xml><?xml version="1.0" encoding="utf-8"?>
<p:tagLst xmlns:p="http://schemas.openxmlformats.org/presentationml/2006/main">
  <p:tag name="AS_UNIQUEID" val="848"/>
</p:tagLst>
</file>

<file path=ppt/tags/tag265.xml><?xml version="1.0" encoding="utf-8"?>
<p:tagLst xmlns:p="http://schemas.openxmlformats.org/presentationml/2006/main">
  <p:tag name="AS_UNIQUEID" val="2593"/>
</p:tagLst>
</file>

<file path=ppt/tags/tag266.xml><?xml version="1.0" encoding="utf-8"?>
<p:tagLst xmlns:p="http://schemas.openxmlformats.org/presentationml/2006/main">
  <p:tag name="AS_UNIQUEID" val="2594"/>
</p:tagLst>
</file>

<file path=ppt/tags/tag267.xml><?xml version="1.0" encoding="utf-8"?>
<p:tagLst xmlns:p="http://schemas.openxmlformats.org/presentationml/2006/main">
  <p:tag name="AS_UNIQUEID" val="2595"/>
</p:tagLst>
</file>

<file path=ppt/tags/tag268.xml><?xml version="1.0" encoding="utf-8"?>
<p:tagLst xmlns:p="http://schemas.openxmlformats.org/presentationml/2006/main">
  <p:tag name="AS_UNIQUEID" val="2596"/>
</p:tagLst>
</file>

<file path=ppt/tags/tag269.xml><?xml version="1.0" encoding="utf-8"?>
<p:tagLst xmlns:p="http://schemas.openxmlformats.org/presentationml/2006/main">
  <p:tag name="AS_UNIQUEID" val="2597"/>
</p:tagLst>
</file>

<file path=ppt/tags/tag27.xml><?xml version="1.0" encoding="utf-8"?>
<p:tagLst xmlns:p="http://schemas.openxmlformats.org/presentationml/2006/main">
  <p:tag name="AS_UNIQUEID" val="4637"/>
</p:tagLst>
</file>

<file path=ppt/tags/tag270.xml><?xml version="1.0" encoding="utf-8"?>
<p:tagLst xmlns:p="http://schemas.openxmlformats.org/presentationml/2006/main">
  <p:tag name="AS_UNIQUEID" val="2598"/>
</p:tagLst>
</file>

<file path=ppt/tags/tag271.xml><?xml version="1.0" encoding="utf-8"?>
<p:tagLst xmlns:p="http://schemas.openxmlformats.org/presentationml/2006/main">
  <p:tag name="AS_UNIQUEID" val="2599"/>
</p:tagLst>
</file>

<file path=ppt/tags/tag272.xml><?xml version="1.0" encoding="utf-8"?>
<p:tagLst xmlns:p="http://schemas.openxmlformats.org/presentationml/2006/main">
  <p:tag name="AS_UNIQUEID" val="2600"/>
</p:tagLst>
</file>

<file path=ppt/tags/tag273.xml><?xml version="1.0" encoding="utf-8"?>
<p:tagLst xmlns:p="http://schemas.openxmlformats.org/presentationml/2006/main">
  <p:tag name="AS_UNIQUEID" val="2601"/>
</p:tagLst>
</file>

<file path=ppt/tags/tag274.xml><?xml version="1.0" encoding="utf-8"?>
<p:tagLst xmlns:p="http://schemas.openxmlformats.org/presentationml/2006/main">
  <p:tag name="AS_UNIQUEID" val="2602"/>
</p:tagLst>
</file>

<file path=ppt/tags/tag275.xml><?xml version="1.0" encoding="utf-8"?>
<p:tagLst xmlns:p="http://schemas.openxmlformats.org/presentationml/2006/main">
  <p:tag name="AS_UNIQUEID" val="2603"/>
</p:tagLst>
</file>

<file path=ppt/tags/tag276.xml><?xml version="1.0" encoding="utf-8"?>
<p:tagLst xmlns:p="http://schemas.openxmlformats.org/presentationml/2006/main">
  <p:tag name="AS_UNIQUEID" val="2604"/>
</p:tagLst>
</file>

<file path=ppt/tags/tag277.xml><?xml version="1.0" encoding="utf-8"?>
<p:tagLst xmlns:p="http://schemas.openxmlformats.org/presentationml/2006/main">
  <p:tag name="AS_UNIQUEID" val="2605"/>
</p:tagLst>
</file>

<file path=ppt/tags/tag278.xml><?xml version="1.0" encoding="utf-8"?>
<p:tagLst xmlns:p="http://schemas.openxmlformats.org/presentationml/2006/main">
  <p:tag name="AS_UNIQUEID" val="2606"/>
</p:tagLst>
</file>

<file path=ppt/tags/tag279.xml><?xml version="1.0" encoding="utf-8"?>
<p:tagLst xmlns:p="http://schemas.openxmlformats.org/presentationml/2006/main">
  <p:tag name="AS_UNIQUEID" val="2607"/>
</p:tagLst>
</file>

<file path=ppt/tags/tag28.xml><?xml version="1.0" encoding="utf-8"?>
<p:tagLst xmlns:p="http://schemas.openxmlformats.org/presentationml/2006/main">
  <p:tag name="AS_UNIQUEID" val="4638"/>
</p:tagLst>
</file>

<file path=ppt/tags/tag280.xml><?xml version="1.0" encoding="utf-8"?>
<p:tagLst xmlns:p="http://schemas.openxmlformats.org/presentationml/2006/main">
  <p:tag name="AS_UNIQUEID" val="2592"/>
</p:tagLst>
</file>

<file path=ppt/tags/tag281.xml><?xml version="1.0" encoding="utf-8"?>
<p:tagLst xmlns:p="http://schemas.openxmlformats.org/presentationml/2006/main">
  <p:tag name="AS_UNIQUEID" val="4751"/>
</p:tagLst>
</file>

<file path=ppt/tags/tag282.xml><?xml version="1.0" encoding="utf-8"?>
<p:tagLst xmlns:p="http://schemas.openxmlformats.org/presentationml/2006/main">
  <p:tag name="AS_UNIQUEID" val="2627"/>
</p:tagLst>
</file>

<file path=ppt/tags/tag283.xml><?xml version="1.0" encoding="utf-8"?>
<p:tagLst xmlns:p="http://schemas.openxmlformats.org/presentationml/2006/main">
  <p:tag name="AS_UNIQUEID" val="2607"/>
</p:tagLst>
</file>

<file path=ppt/tags/tag284.xml><?xml version="1.0" encoding="utf-8"?>
<p:tagLst xmlns:p="http://schemas.openxmlformats.org/presentationml/2006/main">
  <p:tag name="AS_UNIQUEID" val="2627"/>
</p:tagLst>
</file>

<file path=ppt/tags/tag285.xml><?xml version="1.0" encoding="utf-8"?>
<p:tagLst xmlns:p="http://schemas.openxmlformats.org/presentationml/2006/main">
  <p:tag name="AS_UNIQUEID" val="2582"/>
</p:tagLst>
</file>

<file path=ppt/tags/tag286.xml><?xml version="1.0" encoding="utf-8"?>
<p:tagLst xmlns:p="http://schemas.openxmlformats.org/presentationml/2006/main">
  <p:tag name="AS_UNIQUEID" val="135"/>
</p:tagLst>
</file>

<file path=ppt/tags/tag287.xml><?xml version="1.0" encoding="utf-8"?>
<p:tagLst xmlns:p="http://schemas.openxmlformats.org/presentationml/2006/main">
  <p:tag name="AS_UNIQUEID" val="140"/>
</p:tagLst>
</file>

<file path=ppt/tags/tag288.xml><?xml version="1.0" encoding="utf-8"?>
<p:tagLst xmlns:p="http://schemas.openxmlformats.org/presentationml/2006/main">
  <p:tag name="AS_UNIQUEID" val="186"/>
</p:tagLst>
</file>

<file path=ppt/tags/tag289.xml><?xml version="1.0" encoding="utf-8"?>
<p:tagLst xmlns:p="http://schemas.openxmlformats.org/presentationml/2006/main">
  <p:tag name="AS_UNIQUEID" val="1043"/>
</p:tagLst>
</file>

<file path=ppt/tags/tag29.xml><?xml version="1.0" encoding="utf-8"?>
<p:tagLst xmlns:p="http://schemas.openxmlformats.org/presentationml/2006/main">
  <p:tag name="AS_UNIQUEID" val="4639"/>
</p:tagLst>
</file>

<file path=ppt/tags/tag290.xml><?xml version="1.0" encoding="utf-8"?>
<p:tagLst xmlns:p="http://schemas.openxmlformats.org/presentationml/2006/main">
  <p:tag name="AS_UNIQUEID" val="848"/>
</p:tagLst>
</file>

<file path=ppt/tags/tag291.xml><?xml version="1.0" encoding="utf-8"?>
<p:tagLst xmlns:p="http://schemas.openxmlformats.org/presentationml/2006/main">
  <p:tag name="AS_UNIQUEID" val="2610"/>
</p:tagLst>
</file>

<file path=ppt/tags/tag292.xml><?xml version="1.0" encoding="utf-8"?>
<p:tagLst xmlns:p="http://schemas.openxmlformats.org/presentationml/2006/main">
  <p:tag name="AS_UNIQUEID" val="2582"/>
</p:tagLst>
</file>

<file path=ppt/tags/tag293.xml><?xml version="1.0" encoding="utf-8"?>
<p:tagLst xmlns:p="http://schemas.openxmlformats.org/presentationml/2006/main">
  <p:tag name="AS_UNIQUEID" val="2578"/>
</p:tagLst>
</file>

<file path=ppt/tags/tag294.xml><?xml version="1.0" encoding="utf-8"?>
<p:tagLst xmlns:p="http://schemas.openxmlformats.org/presentationml/2006/main">
  <p:tag name="AS_UNIQUEID" val="4753"/>
  <p:tag name="KSO_WM_BEAUTIFY_FLAG" val=""/>
</p:tagLst>
</file>

<file path=ppt/tags/tag295.xml><?xml version="1.0" encoding="utf-8"?>
<p:tagLst xmlns:p="http://schemas.openxmlformats.org/presentationml/2006/main">
  <p:tag name="AS_UNIQUEID" val="135"/>
</p:tagLst>
</file>

<file path=ppt/tags/tag296.xml><?xml version="1.0" encoding="utf-8"?>
<p:tagLst xmlns:p="http://schemas.openxmlformats.org/presentationml/2006/main">
  <p:tag name="AS_UNIQUEID" val="140"/>
</p:tagLst>
</file>

<file path=ppt/tags/tag297.xml><?xml version="1.0" encoding="utf-8"?>
<p:tagLst xmlns:p="http://schemas.openxmlformats.org/presentationml/2006/main">
  <p:tag name="AS_UNIQUEID" val="186"/>
</p:tagLst>
</file>

<file path=ppt/tags/tag298.xml><?xml version="1.0" encoding="utf-8"?>
<p:tagLst xmlns:p="http://schemas.openxmlformats.org/presentationml/2006/main">
  <p:tag name="AS_UNIQUEID" val="1043"/>
</p:tagLst>
</file>

<file path=ppt/tags/tag299.xml><?xml version="1.0" encoding="utf-8"?>
<p:tagLst xmlns:p="http://schemas.openxmlformats.org/presentationml/2006/main">
  <p:tag name="AS_UNIQUEID" val="848"/>
</p:tagLst>
</file>

<file path=ppt/tags/tag3.xml><?xml version="1.0" encoding="utf-8"?>
<p:tagLst xmlns:p="http://schemas.openxmlformats.org/presentationml/2006/main">
  <p:tag name="AS_UNIQUEID" val="4609"/>
</p:tagLst>
</file>

<file path=ppt/tags/tag30.xml><?xml version="1.0" encoding="utf-8"?>
<p:tagLst xmlns:p="http://schemas.openxmlformats.org/presentationml/2006/main">
  <p:tag name="AS_UNIQUEID" val="4641"/>
</p:tagLst>
</file>

<file path=ppt/tags/tag300.xml><?xml version="1.0" encoding="utf-8"?>
<p:tagLst xmlns:p="http://schemas.openxmlformats.org/presentationml/2006/main">
  <p:tag name="AS_UNIQUEID" val="1096"/>
</p:tagLst>
</file>

<file path=ppt/tags/tag301.xml><?xml version="1.0" encoding="utf-8"?>
<p:tagLst xmlns:p="http://schemas.openxmlformats.org/presentationml/2006/main">
  <p:tag name="AS_UNIQUEID" val="1234"/>
</p:tagLst>
</file>

<file path=ppt/tags/tag302.xml><?xml version="1.0" encoding="utf-8"?>
<p:tagLst xmlns:p="http://schemas.openxmlformats.org/presentationml/2006/main">
  <p:tag name="AS_UNIQUEID" val="2617"/>
</p:tagLst>
</file>

<file path=ppt/tags/tag303.xml><?xml version="1.0" encoding="utf-8"?>
<p:tagLst xmlns:p="http://schemas.openxmlformats.org/presentationml/2006/main">
  <p:tag name="AS_UNIQUEID" val="2620"/>
</p:tagLst>
</file>

<file path=ppt/tags/tag304.xml><?xml version="1.0" encoding="utf-8"?>
<p:tagLst xmlns:p="http://schemas.openxmlformats.org/presentationml/2006/main">
  <p:tag name="AS_UNIQUEID" val="2618"/>
</p:tagLst>
</file>

<file path=ppt/tags/tag305.xml><?xml version="1.0" encoding="utf-8"?>
<p:tagLst xmlns:p="http://schemas.openxmlformats.org/presentationml/2006/main">
  <p:tag name="AS_UNIQUEID" val="2620"/>
</p:tagLst>
</file>

<file path=ppt/tags/tag306.xml><?xml version="1.0" encoding="utf-8"?>
<p:tagLst xmlns:p="http://schemas.openxmlformats.org/presentationml/2006/main">
  <p:tag name="AS_UNIQUEID" val="2619"/>
</p:tagLst>
</file>

<file path=ppt/tags/tag307.xml><?xml version="1.0" encoding="utf-8"?>
<p:tagLst xmlns:p="http://schemas.openxmlformats.org/presentationml/2006/main">
  <p:tag name="AS_UNIQUEID" val="135"/>
</p:tagLst>
</file>

<file path=ppt/tags/tag308.xml><?xml version="1.0" encoding="utf-8"?>
<p:tagLst xmlns:p="http://schemas.openxmlformats.org/presentationml/2006/main">
  <p:tag name="AS_UNIQUEID" val="140"/>
</p:tagLst>
</file>

<file path=ppt/tags/tag309.xml><?xml version="1.0" encoding="utf-8"?>
<p:tagLst xmlns:p="http://schemas.openxmlformats.org/presentationml/2006/main">
  <p:tag name="AS_UNIQUEID" val="186"/>
</p:tagLst>
</file>

<file path=ppt/tags/tag31.xml><?xml version="1.0" encoding="utf-8"?>
<p:tagLst xmlns:p="http://schemas.openxmlformats.org/presentationml/2006/main">
  <p:tag name="AS_UNIQUEID" val="4642"/>
</p:tagLst>
</file>

<file path=ppt/tags/tag310.xml><?xml version="1.0" encoding="utf-8"?>
<p:tagLst xmlns:p="http://schemas.openxmlformats.org/presentationml/2006/main">
  <p:tag name="AS_UNIQUEID" val="1043"/>
</p:tagLst>
</file>

<file path=ppt/tags/tag311.xml><?xml version="1.0" encoding="utf-8"?>
<p:tagLst xmlns:p="http://schemas.openxmlformats.org/presentationml/2006/main">
  <p:tag name="AS_UNIQUEID" val="848"/>
</p:tagLst>
</file>

<file path=ppt/tags/tag312.xml><?xml version="1.0" encoding="utf-8"?>
<p:tagLst xmlns:p="http://schemas.openxmlformats.org/presentationml/2006/main">
  <p:tag name="AS_UNIQUEID" val="1096"/>
</p:tagLst>
</file>

<file path=ppt/tags/tag313.xml><?xml version="1.0" encoding="utf-8"?>
<p:tagLst xmlns:p="http://schemas.openxmlformats.org/presentationml/2006/main">
  <p:tag name="AS_UNIQUEID" val="2627"/>
</p:tagLst>
</file>

<file path=ppt/tags/tag314.xml><?xml version="1.0" encoding="utf-8"?>
<p:tagLst xmlns:p="http://schemas.openxmlformats.org/presentationml/2006/main">
  <p:tag name="AS_UNIQUEID" val="2628"/>
</p:tagLst>
</file>

<file path=ppt/tags/tag315.xml><?xml version="1.0" encoding="utf-8"?>
<p:tagLst xmlns:p="http://schemas.openxmlformats.org/presentationml/2006/main">
  <p:tag name="AS_UNIQUEID" val="2629"/>
</p:tagLst>
</file>

<file path=ppt/tags/tag316.xml><?xml version="1.0" encoding="utf-8"?>
<p:tagLst xmlns:p="http://schemas.openxmlformats.org/presentationml/2006/main">
  <p:tag name="AS_UNIQUEID" val="2630"/>
</p:tagLst>
</file>

<file path=ppt/tags/tag317.xml><?xml version="1.0" encoding="utf-8"?>
<p:tagLst xmlns:p="http://schemas.openxmlformats.org/presentationml/2006/main">
  <p:tag name="AS_UNIQUEID" val="2629"/>
</p:tagLst>
</file>

<file path=ppt/tags/tag318.xml><?xml version="1.0" encoding="utf-8"?>
<p:tagLst xmlns:p="http://schemas.openxmlformats.org/presentationml/2006/main">
  <p:tag name="AS_UNIQUEID" val="2630"/>
</p:tagLst>
</file>

<file path=ppt/tags/tag319.xml><?xml version="1.0" encoding="utf-8"?>
<p:tagLst xmlns:p="http://schemas.openxmlformats.org/presentationml/2006/main">
  <p:tag name="AS_UNIQUEID" val="4756"/>
</p:tagLst>
</file>

<file path=ppt/tags/tag32.xml><?xml version="1.0" encoding="utf-8"?>
<p:tagLst xmlns:p="http://schemas.openxmlformats.org/presentationml/2006/main">
  <p:tag name="AS_UNIQUEID" val="4643"/>
</p:tagLst>
</file>

<file path=ppt/tags/tag320.xml><?xml version="1.0" encoding="utf-8"?>
<p:tagLst xmlns:p="http://schemas.openxmlformats.org/presentationml/2006/main">
  <p:tag name="AS_UNIQUEID" val="6903"/>
</p:tagLst>
</file>

<file path=ppt/tags/tag321.xml><?xml version="1.0" encoding="utf-8"?>
<p:tagLst xmlns:p="http://schemas.openxmlformats.org/presentationml/2006/main">
  <p:tag name="AS_UNIQUEID" val="6904"/>
</p:tagLst>
</file>

<file path=ppt/tags/tag322.xml><?xml version="1.0" encoding="utf-8"?>
<p:tagLst xmlns:p="http://schemas.openxmlformats.org/presentationml/2006/main">
  <p:tag name="AS_UNIQUEID" val="6905"/>
</p:tagLst>
</file>

<file path=ppt/tags/tag323.xml><?xml version="1.0" encoding="utf-8"?>
<p:tagLst xmlns:p="http://schemas.openxmlformats.org/presentationml/2006/main">
  <p:tag name="AS_UNIQUEID" val="6906"/>
</p:tagLst>
</file>

<file path=ppt/tags/tag324.xml><?xml version="1.0" encoding="utf-8"?>
<p:tagLst xmlns:p="http://schemas.openxmlformats.org/presentationml/2006/main">
  <p:tag name="AS_UNIQUEID" val="6907"/>
</p:tagLst>
</file>

<file path=ppt/tags/tag325.xml><?xml version="1.0" encoding="utf-8"?>
<p:tagLst xmlns:p="http://schemas.openxmlformats.org/presentationml/2006/main">
  <p:tag name="AS_UNIQUEID" val="6908"/>
</p:tagLst>
</file>

<file path=ppt/tags/tag3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7.xml><?xml version="1.0" encoding="utf-8"?>
<p:tagLst xmlns:p="http://schemas.openxmlformats.org/presentationml/2006/main">
  <p:tag name="AS_UNIQUEID" val="135"/>
</p:tagLst>
</file>

<file path=ppt/tags/tag328.xml><?xml version="1.0" encoding="utf-8"?>
<p:tagLst xmlns:p="http://schemas.openxmlformats.org/presentationml/2006/main">
  <p:tag name="AS_UNIQUEID" val="140"/>
</p:tagLst>
</file>

<file path=ppt/tags/tag329.xml><?xml version="1.0" encoding="utf-8"?>
<p:tagLst xmlns:p="http://schemas.openxmlformats.org/presentationml/2006/main">
  <p:tag name="AS_UNIQUEID" val="141"/>
</p:tagLst>
</file>

<file path=ppt/tags/tag33.xml><?xml version="1.0" encoding="utf-8"?>
<p:tagLst xmlns:p="http://schemas.openxmlformats.org/presentationml/2006/main">
  <p:tag name="AS_UNIQUEID" val="4644"/>
</p:tagLst>
</file>

<file path=ppt/tags/tag330.xml><?xml version="1.0" encoding="utf-8"?>
<p:tagLst xmlns:p="http://schemas.openxmlformats.org/presentationml/2006/main">
  <p:tag name="AS_UNIQUEID" val="1043"/>
</p:tagLst>
</file>

<file path=ppt/tags/tag331.xml><?xml version="1.0" encoding="utf-8"?>
<p:tagLst xmlns:p="http://schemas.openxmlformats.org/presentationml/2006/main">
  <p:tag name="AS_UNIQUEID" val="499"/>
</p:tagLst>
</file>

<file path=ppt/tags/tag332.xml><?xml version="1.0" encoding="utf-8"?>
<p:tagLst xmlns:p="http://schemas.openxmlformats.org/presentationml/2006/main">
  <p:tag name="AS_UNIQUEID" val="500"/>
</p:tagLst>
</file>

<file path=ppt/tags/tag333.xml><?xml version="1.0" encoding="utf-8"?>
<p:tagLst xmlns:p="http://schemas.openxmlformats.org/presentationml/2006/main">
  <p:tag name="AS_UNIQUEID" val="1915"/>
</p:tagLst>
</file>

<file path=ppt/tags/tag334.xml><?xml version="1.0" encoding="utf-8"?>
<p:tagLst xmlns:p="http://schemas.openxmlformats.org/presentationml/2006/main">
  <p:tag name="AS_UNIQUEID" val="1917"/>
</p:tagLst>
</file>

<file path=ppt/tags/tag335.xml><?xml version="1.0" encoding="utf-8"?>
<p:tagLst xmlns:p="http://schemas.openxmlformats.org/presentationml/2006/main">
  <p:tag name="AS_UNIQUEID" val="1918"/>
</p:tagLst>
</file>

<file path=ppt/tags/tag336.xml><?xml version="1.0" encoding="utf-8"?>
<p:tagLst xmlns:p="http://schemas.openxmlformats.org/presentationml/2006/main">
  <p:tag name="AS_UNIQUEID" val="1920"/>
</p:tagLst>
</file>

<file path=ppt/tags/tag337.xml><?xml version="1.0" encoding="utf-8"?>
<p:tagLst xmlns:p="http://schemas.openxmlformats.org/presentationml/2006/main">
  <p:tag name="AS_UNIQUEID" val="1927"/>
</p:tagLst>
</file>

<file path=ppt/tags/tag338.xml><?xml version="1.0" encoding="utf-8"?>
<p:tagLst xmlns:p="http://schemas.openxmlformats.org/presentationml/2006/main">
  <p:tag name="AS_UNIQUEID" val="1928"/>
</p:tagLst>
</file>

<file path=ppt/tags/tag339.xml><?xml version="1.0" encoding="utf-8"?>
<p:tagLst xmlns:p="http://schemas.openxmlformats.org/presentationml/2006/main">
  <p:tag name="AS_UNIQUEID" val="1929"/>
</p:tagLst>
</file>

<file path=ppt/tags/tag34.xml><?xml version="1.0" encoding="utf-8"?>
<p:tagLst xmlns:p="http://schemas.openxmlformats.org/presentationml/2006/main">
  <p:tag name="AS_UNIQUEID" val="4646"/>
</p:tagLst>
</file>

<file path=ppt/tags/tag340.xml><?xml version="1.0" encoding="utf-8"?>
<p:tagLst xmlns:p="http://schemas.openxmlformats.org/presentationml/2006/main">
  <p:tag name="AS_UNIQUEID" val="1930"/>
</p:tagLst>
</file>

<file path=ppt/tags/tag341.xml><?xml version="1.0" encoding="utf-8"?>
<p:tagLst xmlns:p="http://schemas.openxmlformats.org/presentationml/2006/main">
  <p:tag name="AS_UNIQUEID" val="1931"/>
</p:tagLst>
</file>

<file path=ppt/tags/tag342.xml><?xml version="1.0" encoding="utf-8"?>
<p:tagLst xmlns:p="http://schemas.openxmlformats.org/presentationml/2006/main">
  <p:tag name="AS_UNIQUEID" val="1932"/>
</p:tagLst>
</file>

<file path=ppt/tags/tag343.xml><?xml version="1.0" encoding="utf-8"?>
<p:tagLst xmlns:p="http://schemas.openxmlformats.org/presentationml/2006/main">
  <p:tag name="AS_UNIQUEID" val="1939"/>
</p:tagLst>
</file>

<file path=ppt/tags/tag344.xml><?xml version="1.0" encoding="utf-8"?>
<p:tagLst xmlns:p="http://schemas.openxmlformats.org/presentationml/2006/main">
  <p:tag name="AS_UNIQUEID" val="1940"/>
</p:tagLst>
</file>

<file path=ppt/tags/tag345.xml><?xml version="1.0" encoding="utf-8"?>
<p:tagLst xmlns:p="http://schemas.openxmlformats.org/presentationml/2006/main">
  <p:tag name="AS_UNIQUEID" val="1929"/>
</p:tagLst>
</file>

<file path=ppt/tags/tag346.xml><?xml version="1.0" encoding="utf-8"?>
<p:tagLst xmlns:p="http://schemas.openxmlformats.org/presentationml/2006/main">
  <p:tag name="AS_UNIQUEID" val="1932"/>
</p:tagLst>
</file>

<file path=ppt/tags/tag347.xml><?xml version="1.0" encoding="utf-8"?>
<p:tagLst xmlns:p="http://schemas.openxmlformats.org/presentationml/2006/main">
  <p:tag name="AS_UNIQUEID" val="1932"/>
</p:tagLst>
</file>

<file path=ppt/tags/tag348.xml><?xml version="1.0" encoding="utf-8"?>
<p:tagLst xmlns:p="http://schemas.openxmlformats.org/presentationml/2006/main">
  <p:tag name="AS_UNIQUEID" val="2657"/>
</p:tagLst>
</file>

<file path=ppt/tags/tag349.xml><?xml version="1.0" encoding="utf-8"?>
<p:tagLst xmlns:p="http://schemas.openxmlformats.org/presentationml/2006/main">
  <p:tag name="AS_UNIQUEID" val="4758"/>
</p:tagLst>
</file>

<file path=ppt/tags/tag35.xml><?xml version="1.0" encoding="utf-8"?>
<p:tagLst xmlns:p="http://schemas.openxmlformats.org/presentationml/2006/main">
  <p:tag name="AS_UNIQUEID" val="4647"/>
</p:tagLst>
</file>

<file path=ppt/tags/tag350.xml><?xml version="1.0" encoding="utf-8"?>
<p:tagLst xmlns:p="http://schemas.openxmlformats.org/presentationml/2006/main">
  <p:tag name="AS_UNIQUEID" val="4759"/>
  <p:tag name="KSO_WM_UNIT_PLACING_PICTURE_USER_VIEWPORT" val="{&quot;height&quot;:6285,&quot;width&quot;:9600}"/>
</p:tagLst>
</file>

<file path=ppt/tags/tag351.xml><?xml version="1.0" encoding="utf-8"?>
<p:tagLst xmlns:p="http://schemas.openxmlformats.org/presentationml/2006/main">
  <p:tag name="AS_UNIQUEID" val="2693"/>
</p:tagLst>
</file>

<file path=ppt/tags/tag352.xml><?xml version="1.0" encoding="utf-8"?>
<p:tagLst xmlns:p="http://schemas.openxmlformats.org/presentationml/2006/main">
  <p:tag name="AS_UNIQUEID" val="2698"/>
</p:tagLst>
</file>

<file path=ppt/tags/tag353.xml><?xml version="1.0" encoding="utf-8"?>
<p:tagLst xmlns:p="http://schemas.openxmlformats.org/presentationml/2006/main">
  <p:tag name="AS_UNIQUEID" val="2963"/>
</p:tagLst>
</file>

<file path=ppt/tags/tag354.xml><?xml version="1.0" encoding="utf-8"?>
<p:tagLst xmlns:p="http://schemas.openxmlformats.org/presentationml/2006/main">
  <p:tag name="AS_UNIQUEID" val="2971"/>
</p:tagLst>
</file>

<file path=ppt/tags/tag355.xml><?xml version="1.0" encoding="utf-8"?>
<p:tagLst xmlns:p="http://schemas.openxmlformats.org/presentationml/2006/main">
  <p:tag name="AS_UNIQUEID" val="4760"/>
</p:tagLst>
</file>

<file path=ppt/tags/tag356.xml><?xml version="1.0" encoding="utf-8"?>
<p:tagLst xmlns:p="http://schemas.openxmlformats.org/presentationml/2006/main">
  <p:tag name="AS_UNIQUEID" val="4761"/>
</p:tagLst>
</file>

<file path=ppt/tags/tag357.xml><?xml version="1.0" encoding="utf-8"?>
<p:tagLst xmlns:p="http://schemas.openxmlformats.org/presentationml/2006/main">
  <p:tag name="AS_UNIQUEID" val="4762"/>
</p:tagLst>
</file>

<file path=ppt/tags/tag358.xml><?xml version="1.0" encoding="utf-8"?>
<p:tagLst xmlns:p="http://schemas.openxmlformats.org/presentationml/2006/main">
  <p:tag name="AS_UNIQUEID" val="2964"/>
</p:tagLst>
</file>

<file path=ppt/tags/tag359.xml><?xml version="1.0" encoding="utf-8"?>
<p:tagLst xmlns:p="http://schemas.openxmlformats.org/presentationml/2006/main">
  <p:tag name="AS_UNIQUEID" val="1141"/>
</p:tagLst>
</file>

<file path=ppt/tags/tag36.xml><?xml version="1.0" encoding="utf-8"?>
<p:tagLst xmlns:p="http://schemas.openxmlformats.org/presentationml/2006/main">
  <p:tag name="AS_UNIQUEID" val="4648"/>
</p:tagLst>
</file>

<file path=ppt/tags/tag360.xml><?xml version="1.0" encoding="utf-8"?>
<p:tagLst xmlns:p="http://schemas.openxmlformats.org/presentationml/2006/main">
  <p:tag name="AS_UNIQUEID" val="4763"/>
</p:tagLst>
</file>

<file path=ppt/tags/tag361.xml><?xml version="1.0" encoding="utf-8"?>
<p:tagLst xmlns:p="http://schemas.openxmlformats.org/presentationml/2006/main">
  <p:tag name="AS_UNIQUEID" val="4605"/>
  <p:tag name="KSO_WM_UNIT_TABLE_BEAUTIFY" val="smartTable{70b0456a-00c4-4a51-87f3-f1803f49b5b9}"/>
  <p:tag name="TABLE_COLOR_RGB" val="0x000000*0xFFFFFF*0x212121*0xFFFFFF*0xFF6238*0xFFD147*0xFFB57D*0xFF7A51*0xFFD791*0xFF8C6D"/>
  <p:tag name="TABLE_COLORIDX" val="3"/>
  <p:tag name="TABLE_EMPHASIZE_COLOR" val="16736824"/>
  <p:tag name="TABLE_ENDDRAG_ORIGIN_RECT" val="890*269"/>
  <p:tag name="TABLE_ENDDRAG_RECT" val="42*237*890*269"/>
  <p:tag name="TABLE_SKINIDX" val="3"/>
</p:tagLst>
</file>

<file path=ppt/tags/tag362.xml><?xml version="1.0" encoding="utf-8"?>
<p:tagLst xmlns:p="http://schemas.openxmlformats.org/presentationml/2006/main">
  <p:tag name="AS_UNIQUEID" val="135"/>
</p:tagLst>
</file>

<file path=ppt/tags/tag363.xml><?xml version="1.0" encoding="utf-8"?>
<p:tagLst xmlns:p="http://schemas.openxmlformats.org/presentationml/2006/main">
  <p:tag name="AS_UNIQUEID" val="140"/>
</p:tagLst>
</file>

<file path=ppt/tags/tag364.xml><?xml version="1.0" encoding="utf-8"?>
<p:tagLst xmlns:p="http://schemas.openxmlformats.org/presentationml/2006/main">
  <p:tag name="AS_UNIQUEID" val="186"/>
</p:tagLst>
</file>

<file path=ppt/tags/tag365.xml><?xml version="1.0" encoding="utf-8"?>
<p:tagLst xmlns:p="http://schemas.openxmlformats.org/presentationml/2006/main">
  <p:tag name="AS_UNIQUEID" val="1043"/>
</p:tagLst>
</file>

<file path=ppt/tags/tag366.xml><?xml version="1.0" encoding="utf-8"?>
<p:tagLst xmlns:p="http://schemas.openxmlformats.org/presentationml/2006/main">
  <p:tag name="AS_UNIQUEID" val="2962"/>
</p:tagLst>
</file>

<file path=ppt/tags/tag367.xml><?xml version="1.0" encoding="utf-8"?>
<p:tagLst xmlns:p="http://schemas.openxmlformats.org/presentationml/2006/main">
  <p:tag name="AS_UNIQUEID" val="1043"/>
</p:tagLst>
</file>

<file path=ppt/tags/tag368.xml><?xml version="1.0" encoding="utf-8"?>
<p:tagLst xmlns:p="http://schemas.openxmlformats.org/presentationml/2006/main">
  <p:tag name="AS_UNIQUEID" val="2971"/>
</p:tagLst>
</file>

<file path=ppt/tags/tag369.xml><?xml version="1.0" encoding="utf-8"?>
<p:tagLst xmlns:p="http://schemas.openxmlformats.org/presentationml/2006/main">
  <p:tag name="AS_UNIQUEID" val="1043"/>
</p:tagLst>
</file>

<file path=ppt/tags/tag37.xml><?xml version="1.0" encoding="utf-8"?>
<p:tagLst xmlns:p="http://schemas.openxmlformats.org/presentationml/2006/main">
  <p:tag name="AS_UNIQUEID" val="4650"/>
</p:tagLst>
</file>

<file path=ppt/tags/tag370.xml><?xml version="1.0" encoding="utf-8"?>
<p:tagLst xmlns:p="http://schemas.openxmlformats.org/presentationml/2006/main">
  <p:tag name="AS_UNIQUEID" val="4595"/>
</p:tagLst>
</file>

<file path=ppt/tags/tag371.xml><?xml version="1.0" encoding="utf-8"?>
<p:tagLst xmlns:p="http://schemas.openxmlformats.org/presentationml/2006/main">
  <p:tag name="AS_UNIQUEID" val="4596"/>
</p:tagLst>
</file>

<file path=ppt/tags/tag372.xml><?xml version="1.0" encoding="utf-8"?>
<p:tagLst xmlns:p="http://schemas.openxmlformats.org/presentationml/2006/main">
  <p:tag name="AS_UNIQUEID" val="4597"/>
</p:tagLst>
</file>

<file path=ppt/tags/tag373.xml><?xml version="1.0" encoding="utf-8"?>
<p:tagLst xmlns:p="http://schemas.openxmlformats.org/presentationml/2006/main">
  <p:tag name="AS_UNIQUEID" val="4767"/>
</p:tagLst>
</file>

<file path=ppt/tags/tag374.xml><?xml version="1.0" encoding="utf-8"?>
<p:tagLst xmlns:p="http://schemas.openxmlformats.org/presentationml/2006/main">
  <p:tag name="AS_UNIQUEID" val="2703"/>
</p:tagLst>
</file>

<file path=ppt/tags/tag375.xml><?xml version="1.0" encoding="utf-8"?>
<p:tagLst xmlns:p="http://schemas.openxmlformats.org/presentationml/2006/main">
  <p:tag name="AS_UNIQUEID" val="2707"/>
</p:tagLst>
</file>

<file path=ppt/tags/tag376.xml><?xml version="1.0" encoding="utf-8"?>
<p:tagLst xmlns:p="http://schemas.openxmlformats.org/presentationml/2006/main">
  <p:tag name="AS_UNIQUEID" val="2708"/>
</p:tagLst>
</file>

<file path=ppt/tags/tag377.xml><?xml version="1.0" encoding="utf-8"?>
<p:tagLst xmlns:p="http://schemas.openxmlformats.org/presentationml/2006/main">
  <p:tag name="AS_UNIQUEID" val="2709"/>
</p:tagLst>
</file>

<file path=ppt/tags/tag378.xml><?xml version="1.0" encoding="utf-8"?>
<p:tagLst xmlns:p="http://schemas.openxmlformats.org/presentationml/2006/main">
  <p:tag name="AS_UNIQUEID" val="2710"/>
</p:tagLst>
</file>

<file path=ppt/tags/tag379.xml><?xml version="1.0" encoding="utf-8"?>
<p:tagLst xmlns:p="http://schemas.openxmlformats.org/presentationml/2006/main">
  <p:tag name="AS_UNIQUEID" val="2711"/>
</p:tagLst>
</file>

<file path=ppt/tags/tag38.xml><?xml version="1.0" encoding="utf-8"?>
<p:tagLst xmlns:p="http://schemas.openxmlformats.org/presentationml/2006/main">
  <p:tag name="AS_UNIQUEID" val="4651"/>
</p:tagLst>
</file>

<file path=ppt/tags/tag380.xml><?xml version="1.0" encoding="utf-8"?>
<p:tagLst xmlns:p="http://schemas.openxmlformats.org/presentationml/2006/main">
  <p:tag name="AS_UNIQUEID" val="2627"/>
</p:tagLst>
</file>

<file path=ppt/tags/tag381.xml><?xml version="1.0" encoding="utf-8"?>
<p:tagLst xmlns:p="http://schemas.openxmlformats.org/presentationml/2006/main">
  <p:tag name="AS_UNIQUEID" val="2607"/>
</p:tagLst>
</file>

<file path=ppt/tags/tag382.xml><?xml version="1.0" encoding="utf-8"?>
<p:tagLst xmlns:p="http://schemas.openxmlformats.org/presentationml/2006/main">
  <p:tag name="AS_UNIQUEID" val="2627"/>
</p:tagLst>
</file>

<file path=ppt/tags/tag383.xml><?xml version="1.0" encoding="utf-8"?>
<p:tagLst xmlns:p="http://schemas.openxmlformats.org/presentationml/2006/main">
  <p:tag name="AS_UNIQUEID" val="2607"/>
</p:tagLst>
</file>

<file path=ppt/tags/tag384.xml><?xml version="1.0" encoding="utf-8"?>
<p:tagLst xmlns:p="http://schemas.openxmlformats.org/presentationml/2006/main">
  <p:tag name="AS_UNIQUEID" val="135"/>
</p:tagLst>
</file>

<file path=ppt/tags/tag385.xml><?xml version="1.0" encoding="utf-8"?>
<p:tagLst xmlns:p="http://schemas.openxmlformats.org/presentationml/2006/main">
  <p:tag name="AS_UNIQUEID" val="140"/>
</p:tagLst>
</file>

<file path=ppt/tags/tag386.xml><?xml version="1.0" encoding="utf-8"?>
<p:tagLst xmlns:p="http://schemas.openxmlformats.org/presentationml/2006/main">
  <p:tag name="AS_UNIQUEID" val="186"/>
</p:tagLst>
</file>

<file path=ppt/tags/tag387.xml><?xml version="1.0" encoding="utf-8"?>
<p:tagLst xmlns:p="http://schemas.openxmlformats.org/presentationml/2006/main">
  <p:tag name="AS_UNIQUEID" val="1043"/>
</p:tagLst>
</file>

<file path=ppt/tags/tag388.xml><?xml version="1.0" encoding="utf-8"?>
<p:tagLst xmlns:p="http://schemas.openxmlformats.org/presentationml/2006/main">
  <p:tag name="AS_UNIQUEID" val="2715"/>
</p:tagLst>
</file>

<file path=ppt/tags/tag389.xml><?xml version="1.0" encoding="utf-8"?>
<p:tagLst xmlns:p="http://schemas.openxmlformats.org/presentationml/2006/main">
  <p:tag name="AS_UNIQUEID" val="2715"/>
</p:tagLst>
</file>

<file path=ppt/tags/tag39.xml><?xml version="1.0" encoding="utf-8"?>
<p:tagLst xmlns:p="http://schemas.openxmlformats.org/presentationml/2006/main">
  <p:tag name="AS_UNIQUEID" val="4652"/>
</p:tagLst>
</file>

<file path=ppt/tags/tag390.xml><?xml version="1.0" encoding="utf-8"?>
<p:tagLst xmlns:p="http://schemas.openxmlformats.org/presentationml/2006/main">
  <p:tag name="AS_UNIQUEID" val="2607"/>
</p:tagLst>
</file>

<file path=ppt/tags/tag391.xml><?xml version="1.0" encoding="utf-8"?>
<p:tagLst xmlns:p="http://schemas.openxmlformats.org/presentationml/2006/main">
  <p:tag name="AS_UNIQUEID" val="4769"/>
</p:tagLst>
</file>

<file path=ppt/tags/tag392.xml><?xml version="1.0" encoding="utf-8"?>
<p:tagLst xmlns:p="http://schemas.openxmlformats.org/presentationml/2006/main">
  <p:tag name="AS_UNIQUEID" val="141"/>
</p:tagLst>
</file>

<file path=ppt/tags/tag393.xml><?xml version="1.0" encoding="utf-8"?>
<p:tagLst xmlns:p="http://schemas.openxmlformats.org/presentationml/2006/main">
  <p:tag name="AS_UNIQUEID" val="4771"/>
</p:tagLst>
</file>

<file path=ppt/tags/tag394.xml><?xml version="1.0" encoding="utf-8"?>
<p:tagLst xmlns:p="http://schemas.openxmlformats.org/presentationml/2006/main">
  <p:tag name="AS_UNIQUEID" val="4772"/>
</p:tagLst>
</file>

<file path=ppt/tags/tag395.xml><?xml version="1.0" encoding="utf-8"?>
<p:tagLst xmlns:p="http://schemas.openxmlformats.org/presentationml/2006/main">
  <p:tag name="AS_UNIQUEID" val="135"/>
</p:tagLst>
</file>

<file path=ppt/tags/tag396.xml><?xml version="1.0" encoding="utf-8"?>
<p:tagLst xmlns:p="http://schemas.openxmlformats.org/presentationml/2006/main">
  <p:tag name="AS_UNIQUEID" val="140"/>
</p:tagLst>
</file>

<file path=ppt/tags/tag397.xml><?xml version="1.0" encoding="utf-8"?>
<p:tagLst xmlns:p="http://schemas.openxmlformats.org/presentationml/2006/main">
  <p:tag name="AS_UNIQUEID" val="186"/>
</p:tagLst>
</file>

<file path=ppt/tags/tag398.xml><?xml version="1.0" encoding="utf-8"?>
<p:tagLst xmlns:p="http://schemas.openxmlformats.org/presentationml/2006/main">
  <p:tag name="AS_UNIQUEID" val="4774"/>
</p:tagLst>
</file>

<file path=ppt/tags/tag399.xml><?xml version="1.0" encoding="utf-8"?>
<p:tagLst xmlns:p="http://schemas.openxmlformats.org/presentationml/2006/main">
  <p:tag name="AS_UNIQUEID" val="4775"/>
</p:tagLst>
</file>

<file path=ppt/tags/tag4.xml><?xml version="1.0" encoding="utf-8"?>
<p:tagLst xmlns:p="http://schemas.openxmlformats.org/presentationml/2006/main">
  <p:tag name="AS_UNIQUEID" val="4610"/>
</p:tagLst>
</file>

<file path=ppt/tags/tag40.xml><?xml version="1.0" encoding="utf-8"?>
<p:tagLst xmlns:p="http://schemas.openxmlformats.org/presentationml/2006/main">
  <p:tag name="AS_UNIQUEID" val="4653"/>
</p:tagLst>
</file>

<file path=ppt/tags/tag400.xml><?xml version="1.0" encoding="utf-8"?>
<p:tagLst xmlns:p="http://schemas.openxmlformats.org/presentationml/2006/main">
  <p:tag name="AS_UNIQUEID" val="2406"/>
</p:tagLst>
</file>

<file path=ppt/tags/tag401.xml><?xml version="1.0" encoding="utf-8"?>
<p:tagLst xmlns:p="http://schemas.openxmlformats.org/presentationml/2006/main">
  <p:tag name="AS_UNIQUEID" val="4776"/>
</p:tagLst>
</file>

<file path=ppt/tags/tag402.xml><?xml version="1.0" encoding="utf-8"?>
<p:tagLst xmlns:p="http://schemas.openxmlformats.org/presentationml/2006/main">
  <p:tag name="AS_UNIQUEID" val="3938"/>
</p:tagLst>
</file>

<file path=ppt/tags/tag403.xml><?xml version="1.0" encoding="utf-8"?>
<p:tagLst xmlns:p="http://schemas.openxmlformats.org/presentationml/2006/main">
  <p:tag name="AS_UNIQUEID" val="135"/>
</p:tagLst>
</file>

<file path=ppt/tags/tag404.xml><?xml version="1.0" encoding="utf-8"?>
<p:tagLst xmlns:p="http://schemas.openxmlformats.org/presentationml/2006/main">
  <p:tag name="AS_UNIQUEID" val="140"/>
</p:tagLst>
</file>

<file path=ppt/tags/tag405.xml><?xml version="1.0" encoding="utf-8"?>
<p:tagLst xmlns:p="http://schemas.openxmlformats.org/presentationml/2006/main">
  <p:tag name="AS_UNIQUEID" val="186"/>
</p:tagLst>
</file>

<file path=ppt/tags/tag406.xml><?xml version="1.0" encoding="utf-8"?>
<p:tagLst xmlns:p="http://schemas.openxmlformats.org/presentationml/2006/main">
  <p:tag name="AS_UNIQUEID" val="4778"/>
</p:tagLst>
</file>

<file path=ppt/tags/tag407.xml><?xml version="1.0" encoding="utf-8"?>
<p:tagLst xmlns:p="http://schemas.openxmlformats.org/presentationml/2006/main">
  <p:tag name="AS_UNIQUEID" val="2406"/>
</p:tagLst>
</file>

<file path=ppt/tags/tag408.xml><?xml version="1.0" encoding="utf-8"?>
<p:tagLst xmlns:p="http://schemas.openxmlformats.org/presentationml/2006/main">
  <p:tag name="AS_UNIQUEID" val="3035"/>
</p:tagLst>
</file>

<file path=ppt/tags/tag409.xml><?xml version="1.0" encoding="utf-8"?>
<p:tagLst xmlns:p="http://schemas.openxmlformats.org/presentationml/2006/main">
  <p:tag name="AS_UNIQUEID" val="3049"/>
</p:tagLst>
</file>

<file path=ppt/tags/tag41.xml><?xml version="1.0" encoding="utf-8"?>
<p:tagLst xmlns:p="http://schemas.openxmlformats.org/presentationml/2006/main">
  <p:tag name="AS_UNIQUEID" val="4654"/>
</p:tagLst>
</file>

<file path=ppt/tags/tag410.xml><?xml version="1.0" encoding="utf-8"?>
<p:tagLst xmlns:p="http://schemas.openxmlformats.org/presentationml/2006/main">
  <p:tag name="AS_UNIQUEID" val="3036"/>
</p:tagLst>
</file>

<file path=ppt/tags/tag411.xml><?xml version="1.0" encoding="utf-8"?>
<p:tagLst xmlns:p="http://schemas.openxmlformats.org/presentationml/2006/main">
  <p:tag name="AS_UNIQUEID" val="848"/>
</p:tagLst>
</file>

<file path=ppt/tags/tag412.xml><?xml version="1.0" encoding="utf-8"?>
<p:tagLst xmlns:p="http://schemas.openxmlformats.org/presentationml/2006/main">
  <p:tag name="AS_UNIQUEID" val="849"/>
  <p:tag name="KSO_WM_UNIT_TABLE_BEAUTIFY" val="smartTable{c1d90f4a-4d22-4c6f-ad7a-b71a49879465}"/>
</p:tagLst>
</file>

<file path=ppt/tags/tag413.xml><?xml version="1.0" encoding="utf-8"?>
<p:tagLst xmlns:p="http://schemas.openxmlformats.org/presentationml/2006/main">
  <p:tag name="AS_UNIQUEID" val="4781"/>
  <p:tag name="KSO_WM_UNIT_TABLE_BEAUTIFY" val="smartTable{f315ab82-db7b-480f-a7bb-5d57b59eca87}"/>
</p:tagLst>
</file>

<file path=ppt/tags/tag414.xml><?xml version="1.0" encoding="utf-8"?>
<p:tagLst xmlns:p="http://schemas.openxmlformats.org/presentationml/2006/main">
  <p:tag name="AS_UNIQUEID" val="3679"/>
</p:tagLst>
</file>

<file path=ppt/tags/tag415.xml><?xml version="1.0" encoding="utf-8"?>
<p:tagLst xmlns:p="http://schemas.openxmlformats.org/presentationml/2006/main">
  <p:tag name="KSO_WM_BEAUTIFY_FLAG" val="#wm#"/>
  <p:tag name="KSO_WM_TEMPLATE_CATEGORY" val="custom"/>
  <p:tag name="KSO_WM_TEMPLATE_INDEX" val="278"/>
</p:tagLst>
</file>

<file path=ppt/tags/tag416.xml><?xml version="1.0" encoding="utf-8"?>
<p:tagLst xmlns:p="http://schemas.openxmlformats.org/presentationml/2006/main">
  <p:tag name="AS_UNIQUEID" val="135"/>
</p:tagLst>
</file>

<file path=ppt/tags/tag417.xml><?xml version="1.0" encoding="utf-8"?>
<p:tagLst xmlns:p="http://schemas.openxmlformats.org/presentationml/2006/main">
  <p:tag name="AS_UNIQUEID" val="140"/>
</p:tagLst>
</file>

<file path=ppt/tags/tag418.xml><?xml version="1.0" encoding="utf-8"?>
<p:tagLst xmlns:p="http://schemas.openxmlformats.org/presentationml/2006/main">
  <p:tag name="AS_UNIQUEID" val="141"/>
</p:tagLst>
</file>

<file path=ppt/tags/tag419.xml><?xml version="1.0" encoding="utf-8"?>
<p:tagLst xmlns:p="http://schemas.openxmlformats.org/presentationml/2006/main">
  <p:tag name="AS_UNIQUEID" val="1043"/>
</p:tagLst>
</file>

<file path=ppt/tags/tag42.xml><?xml version="1.0" encoding="utf-8"?>
<p:tagLst xmlns:p="http://schemas.openxmlformats.org/presentationml/2006/main">
  <p:tag name="AS_UNIQUEID" val="4655"/>
</p:tagLst>
</file>

<file path=ppt/tags/tag420.xml><?xml version="1.0" encoding="utf-8"?>
<p:tagLst xmlns:p="http://schemas.openxmlformats.org/presentationml/2006/main">
  <p:tag name="AS_UNIQUEID" val="499"/>
</p:tagLst>
</file>

<file path=ppt/tags/tag421.xml><?xml version="1.0" encoding="utf-8"?>
<p:tagLst xmlns:p="http://schemas.openxmlformats.org/presentationml/2006/main">
  <p:tag name="AS_UNIQUEID" val="500"/>
</p:tagLst>
</file>

<file path=ppt/tags/tag422.xml><?xml version="1.0" encoding="utf-8"?>
<p:tagLst xmlns:p="http://schemas.openxmlformats.org/presentationml/2006/main">
  <p:tag name="AS_UNIQUEID" val="1915"/>
</p:tagLst>
</file>

<file path=ppt/tags/tag423.xml><?xml version="1.0" encoding="utf-8"?>
<p:tagLst xmlns:p="http://schemas.openxmlformats.org/presentationml/2006/main">
  <p:tag name="AS_UNIQUEID" val="1917"/>
</p:tagLst>
</file>

<file path=ppt/tags/tag424.xml><?xml version="1.0" encoding="utf-8"?>
<p:tagLst xmlns:p="http://schemas.openxmlformats.org/presentationml/2006/main">
  <p:tag name="AS_UNIQUEID" val="1918"/>
</p:tagLst>
</file>

<file path=ppt/tags/tag425.xml><?xml version="1.0" encoding="utf-8"?>
<p:tagLst xmlns:p="http://schemas.openxmlformats.org/presentationml/2006/main">
  <p:tag name="AS_UNIQUEID" val="1920"/>
</p:tagLst>
</file>

<file path=ppt/tags/tag426.xml><?xml version="1.0" encoding="utf-8"?>
<p:tagLst xmlns:p="http://schemas.openxmlformats.org/presentationml/2006/main">
  <p:tag name="AS_UNIQUEID" val="1927"/>
</p:tagLst>
</file>

<file path=ppt/tags/tag427.xml><?xml version="1.0" encoding="utf-8"?>
<p:tagLst xmlns:p="http://schemas.openxmlformats.org/presentationml/2006/main">
  <p:tag name="AS_UNIQUEID" val="1928"/>
</p:tagLst>
</file>

<file path=ppt/tags/tag428.xml><?xml version="1.0" encoding="utf-8"?>
<p:tagLst xmlns:p="http://schemas.openxmlformats.org/presentationml/2006/main">
  <p:tag name="AS_UNIQUEID" val="1929"/>
</p:tagLst>
</file>

<file path=ppt/tags/tag429.xml><?xml version="1.0" encoding="utf-8"?>
<p:tagLst xmlns:p="http://schemas.openxmlformats.org/presentationml/2006/main">
  <p:tag name="AS_UNIQUEID" val="1930"/>
</p:tagLst>
</file>

<file path=ppt/tags/tag43.xml><?xml version="1.0" encoding="utf-8"?>
<p:tagLst xmlns:p="http://schemas.openxmlformats.org/presentationml/2006/main">
  <p:tag name="AS_UNIQUEID" val="4657"/>
</p:tagLst>
</file>

<file path=ppt/tags/tag430.xml><?xml version="1.0" encoding="utf-8"?>
<p:tagLst xmlns:p="http://schemas.openxmlformats.org/presentationml/2006/main">
  <p:tag name="AS_UNIQUEID" val="1931"/>
</p:tagLst>
</file>

<file path=ppt/tags/tag431.xml><?xml version="1.0" encoding="utf-8"?>
<p:tagLst xmlns:p="http://schemas.openxmlformats.org/presentationml/2006/main">
  <p:tag name="AS_UNIQUEID" val="1932"/>
</p:tagLst>
</file>

<file path=ppt/tags/tag432.xml><?xml version="1.0" encoding="utf-8"?>
<p:tagLst xmlns:p="http://schemas.openxmlformats.org/presentationml/2006/main">
  <p:tag name="AS_UNIQUEID" val="1939"/>
</p:tagLst>
</file>

<file path=ppt/tags/tag433.xml><?xml version="1.0" encoding="utf-8"?>
<p:tagLst xmlns:p="http://schemas.openxmlformats.org/presentationml/2006/main">
  <p:tag name="AS_UNIQUEID" val="1940"/>
</p:tagLst>
</file>

<file path=ppt/tags/tag434.xml><?xml version="1.0" encoding="utf-8"?>
<p:tagLst xmlns:p="http://schemas.openxmlformats.org/presentationml/2006/main">
  <p:tag name="AS_UNIQUEID" val="1929"/>
</p:tagLst>
</file>

<file path=ppt/tags/tag435.xml><?xml version="1.0" encoding="utf-8"?>
<p:tagLst xmlns:p="http://schemas.openxmlformats.org/presentationml/2006/main">
  <p:tag name="AS_UNIQUEID" val="1932"/>
</p:tagLst>
</file>

<file path=ppt/tags/tag436.xml><?xml version="1.0" encoding="utf-8"?>
<p:tagLst xmlns:p="http://schemas.openxmlformats.org/presentationml/2006/main">
  <p:tag name="AS_UNIQUEID" val="1932"/>
</p:tagLst>
</file>

<file path=ppt/tags/tag437.xml><?xml version="1.0" encoding="utf-8"?>
<p:tagLst xmlns:p="http://schemas.openxmlformats.org/presentationml/2006/main">
  <p:tag name="AS_UNIQUEID" val="2657"/>
</p:tagLst>
</file>

<file path=ppt/tags/tag438.xml><?xml version="1.0" encoding="utf-8"?>
<p:tagLst xmlns:p="http://schemas.openxmlformats.org/presentationml/2006/main">
  <p:tag name="AS_UNIQUEID" val="135"/>
</p:tagLst>
</file>

<file path=ppt/tags/tag439.xml><?xml version="1.0" encoding="utf-8"?>
<p:tagLst xmlns:p="http://schemas.openxmlformats.org/presentationml/2006/main">
  <p:tag name="AS_UNIQUEID" val="140"/>
</p:tagLst>
</file>

<file path=ppt/tags/tag44.xml><?xml version="1.0" encoding="utf-8"?>
<p:tagLst xmlns:p="http://schemas.openxmlformats.org/presentationml/2006/main">
  <p:tag name="AS_UNIQUEID" val="4658"/>
</p:tagLst>
</file>

<file path=ppt/tags/tag440.xml><?xml version="1.0" encoding="utf-8"?>
<p:tagLst xmlns:p="http://schemas.openxmlformats.org/presentationml/2006/main">
  <p:tag name="AS_UNIQUEID" val="141"/>
</p:tagLst>
</file>

<file path=ppt/tags/tag441.xml><?xml version="1.0" encoding="utf-8"?>
<p:tagLst xmlns:p="http://schemas.openxmlformats.org/presentationml/2006/main">
  <p:tag name="AS_UNIQUEID" val="1043"/>
</p:tagLst>
</file>

<file path=ppt/tags/tag442.xml><?xml version="1.0" encoding="utf-8"?>
<p:tagLst xmlns:p="http://schemas.openxmlformats.org/presentationml/2006/main">
  <p:tag name="AS_UNIQUEID" val="499"/>
</p:tagLst>
</file>

<file path=ppt/tags/tag443.xml><?xml version="1.0" encoding="utf-8"?>
<p:tagLst xmlns:p="http://schemas.openxmlformats.org/presentationml/2006/main">
  <p:tag name="AS_UNIQUEID" val="500"/>
</p:tagLst>
</file>

<file path=ppt/tags/tag444.xml><?xml version="1.0" encoding="utf-8"?>
<p:tagLst xmlns:p="http://schemas.openxmlformats.org/presentationml/2006/main">
  <p:tag name="AS_UNIQUEID" val="1920"/>
</p:tagLst>
</file>

<file path=ppt/tags/tag445.xml><?xml version="1.0" encoding="utf-8"?>
<p:tagLst xmlns:p="http://schemas.openxmlformats.org/presentationml/2006/main">
  <p:tag name="AS_UNIQUEID" val="1929"/>
</p:tagLst>
</file>

<file path=ppt/tags/tag446.xml><?xml version="1.0" encoding="utf-8"?>
<p:tagLst xmlns:p="http://schemas.openxmlformats.org/presentationml/2006/main">
  <p:tag name="AS_UNIQUEID" val="1929"/>
</p:tagLst>
</file>

<file path=ppt/tags/tag447.xml><?xml version="1.0" encoding="utf-8"?>
<p:tagLst xmlns:p="http://schemas.openxmlformats.org/presentationml/2006/main">
  <p:tag name="AS_UNIQUEID" val="1932"/>
</p:tagLst>
</file>

<file path=ppt/tags/tag448.xml><?xml version="1.0" encoding="utf-8"?>
<p:tagLst xmlns:p="http://schemas.openxmlformats.org/presentationml/2006/main">
  <p:tag name="AS_UNIQUEID" val="2721"/>
</p:tagLst>
</file>

<file path=ppt/tags/tag449.xml><?xml version="1.0" encoding="utf-8"?>
<p:tagLst xmlns:p="http://schemas.openxmlformats.org/presentationml/2006/main">
  <p:tag name="AS_UNIQUEID" val="2723"/>
</p:tagLst>
</file>

<file path=ppt/tags/tag45.xml><?xml version="1.0" encoding="utf-8"?>
<p:tagLst xmlns:p="http://schemas.openxmlformats.org/presentationml/2006/main">
  <p:tag name="AS_UNIQUEID" val="4659"/>
</p:tagLst>
</file>

<file path=ppt/tags/tag450.xml><?xml version="1.0" encoding="utf-8"?>
<p:tagLst xmlns:p="http://schemas.openxmlformats.org/presentationml/2006/main">
  <p:tag name="AS_UNIQUEID" val="4784"/>
</p:tagLst>
</file>

<file path=ppt/tags/tag451.xml><?xml version="1.0" encoding="utf-8"?>
<p:tagLst xmlns:p="http://schemas.openxmlformats.org/presentationml/2006/main">
  <p:tag name="AS_UNIQUEID" val="4686"/>
</p:tagLst>
</file>

<file path=ppt/tags/tag452.xml><?xml version="1.0" encoding="utf-8"?>
<p:tagLst xmlns:p="http://schemas.openxmlformats.org/presentationml/2006/main">
  <p:tag name="AS_UNIQUEID" val="4687"/>
</p:tagLst>
</file>

<file path=ppt/tags/tag453.xml><?xml version="1.0" encoding="utf-8"?>
<p:tagLst xmlns:p="http://schemas.openxmlformats.org/presentationml/2006/main">
  <p:tag name="AS_UNIQUEID" val="4688"/>
</p:tagLst>
</file>

<file path=ppt/tags/tag454.xml><?xml version="1.0" encoding="utf-8"?>
<p:tagLst xmlns:p="http://schemas.openxmlformats.org/presentationml/2006/main">
  <p:tag name="AS_UNIQUEID" val="4689"/>
</p:tagLst>
</file>

<file path=ppt/tags/tag455.xml><?xml version="1.0" encoding="utf-8"?>
<p:tagLst xmlns:p="http://schemas.openxmlformats.org/presentationml/2006/main">
  <p:tag name="AS_UNIQUEID" val="4690"/>
</p:tagLst>
</file>

<file path=ppt/tags/tag456.xml><?xml version="1.0" encoding="utf-8"?>
<p:tagLst xmlns:p="http://schemas.openxmlformats.org/presentationml/2006/main">
  <p:tag name="AS_UNIQUEID" val="4691"/>
</p:tagLst>
</file>

<file path=ppt/tags/tag457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ef821eec-03d1-4334-9261-850ac77cd4bb"/>
  <p:tag name="COMMONDATA" val="eyJoZGlkIjoiZjVhNGJiMWVmZTg4ZjFhYWZhYWFiMzBkODkwYWRkZmUifQ=="/>
</p:tagLst>
</file>

<file path=ppt/tags/tag46.xml><?xml version="1.0" encoding="utf-8"?>
<p:tagLst xmlns:p="http://schemas.openxmlformats.org/presentationml/2006/main">
  <p:tag name="AS_UNIQUEID" val="4660"/>
</p:tagLst>
</file>

<file path=ppt/tags/tag47.xml><?xml version="1.0" encoding="utf-8"?>
<p:tagLst xmlns:p="http://schemas.openxmlformats.org/presentationml/2006/main">
  <p:tag name="AS_UNIQUEID" val="4661"/>
</p:tagLst>
</file>

<file path=ppt/tags/tag48.xml><?xml version="1.0" encoding="utf-8"?>
<p:tagLst xmlns:p="http://schemas.openxmlformats.org/presentationml/2006/main">
  <p:tag name="AS_UNIQUEID" val="4662"/>
</p:tagLst>
</file>

<file path=ppt/tags/tag49.xml><?xml version="1.0" encoding="utf-8"?>
<p:tagLst xmlns:p="http://schemas.openxmlformats.org/presentationml/2006/main">
  <p:tag name="AS_UNIQUEID" val="4664"/>
</p:tagLst>
</file>

<file path=ppt/tags/tag5.xml><?xml version="1.0" encoding="utf-8"?>
<p:tagLst xmlns:p="http://schemas.openxmlformats.org/presentationml/2006/main">
  <p:tag name="AS_UNIQUEID" val="4611"/>
</p:tagLst>
</file>

<file path=ppt/tags/tag50.xml><?xml version="1.0" encoding="utf-8"?>
<p:tagLst xmlns:p="http://schemas.openxmlformats.org/presentationml/2006/main">
  <p:tag name="AS_UNIQUEID" val="4665"/>
</p:tagLst>
</file>

<file path=ppt/tags/tag51.xml><?xml version="1.0" encoding="utf-8"?>
<p:tagLst xmlns:p="http://schemas.openxmlformats.org/presentationml/2006/main">
  <p:tag name="AS_UNIQUEID" val="4666"/>
</p:tagLst>
</file>

<file path=ppt/tags/tag52.xml><?xml version="1.0" encoding="utf-8"?>
<p:tagLst xmlns:p="http://schemas.openxmlformats.org/presentationml/2006/main">
  <p:tag name="AS_UNIQUEID" val="4667"/>
</p:tagLst>
</file>

<file path=ppt/tags/tag53.xml><?xml version="1.0" encoding="utf-8"?>
<p:tagLst xmlns:p="http://schemas.openxmlformats.org/presentationml/2006/main">
  <p:tag name="AS_UNIQUEID" val="4668"/>
</p:tagLst>
</file>

<file path=ppt/tags/tag54.xml><?xml version="1.0" encoding="utf-8"?>
<p:tagLst xmlns:p="http://schemas.openxmlformats.org/presentationml/2006/main">
  <p:tag name="AS_UNIQUEID" val="4670"/>
</p:tagLst>
</file>

<file path=ppt/tags/tag55.xml><?xml version="1.0" encoding="utf-8"?>
<p:tagLst xmlns:p="http://schemas.openxmlformats.org/presentationml/2006/main">
  <p:tag name="AS_UNIQUEID" val="4671"/>
</p:tagLst>
</file>

<file path=ppt/tags/tag56.xml><?xml version="1.0" encoding="utf-8"?>
<p:tagLst xmlns:p="http://schemas.openxmlformats.org/presentationml/2006/main">
  <p:tag name="AS_UNIQUEID" val="4672"/>
</p:tagLst>
</file>

<file path=ppt/tags/tag57.xml><?xml version="1.0" encoding="utf-8"?>
<p:tagLst xmlns:p="http://schemas.openxmlformats.org/presentationml/2006/main">
  <p:tag name="AS_UNIQUEID" val="4673"/>
</p:tagLst>
</file>

<file path=ppt/tags/tag58.xml><?xml version="1.0" encoding="utf-8"?>
<p:tagLst xmlns:p="http://schemas.openxmlformats.org/presentationml/2006/main">
  <p:tag name="AS_UNIQUEID" val="4674"/>
</p:tagLst>
</file>

<file path=ppt/tags/tag59.xml><?xml version="1.0" encoding="utf-8"?>
<p:tagLst xmlns:p="http://schemas.openxmlformats.org/presentationml/2006/main">
  <p:tag name="AS_UNIQUEID" val="275"/>
</p:tagLst>
</file>

<file path=ppt/tags/tag6.xml><?xml version="1.0" encoding="utf-8"?>
<p:tagLst xmlns:p="http://schemas.openxmlformats.org/presentationml/2006/main">
  <p:tag name="AS_UNIQUEID" val="4613"/>
</p:tagLst>
</file>

<file path=ppt/tags/tag60.xml><?xml version="1.0" encoding="utf-8"?>
<p:tagLst xmlns:p="http://schemas.openxmlformats.org/presentationml/2006/main">
  <p:tag name="AS_UNIQUEID" val="276"/>
</p:tagLst>
</file>

<file path=ppt/tags/tag61.xml><?xml version="1.0" encoding="utf-8"?>
<p:tagLst xmlns:p="http://schemas.openxmlformats.org/presentationml/2006/main">
  <p:tag name="AS_UNIQUEID" val="1258"/>
</p:tagLst>
</file>

<file path=ppt/tags/tag62.xml><?xml version="1.0" encoding="utf-8"?>
<p:tagLst xmlns:p="http://schemas.openxmlformats.org/presentationml/2006/main">
  <p:tag name="AS_UNIQUEID" val="1259"/>
</p:tagLst>
</file>

<file path=ppt/tags/tag63.xml><?xml version="1.0" encoding="utf-8"?>
<p:tagLst xmlns:p="http://schemas.openxmlformats.org/presentationml/2006/main">
  <p:tag name="AS_UNIQUEID" val="1260"/>
</p:tagLst>
</file>

<file path=ppt/tags/tag64.xml><?xml version="1.0" encoding="utf-8"?>
<p:tagLst xmlns:p="http://schemas.openxmlformats.org/presentationml/2006/main">
  <p:tag name="AS_UNIQUEID" val="4679"/>
</p:tagLst>
</file>

<file path=ppt/tags/tag65.xml><?xml version="1.0" encoding="utf-8"?>
<p:tagLst xmlns:p="http://schemas.openxmlformats.org/presentationml/2006/main">
  <p:tag name="AS_UNIQUEID" val="4680"/>
</p:tagLst>
</file>

<file path=ppt/tags/tag66.xml><?xml version="1.0" encoding="utf-8"?>
<p:tagLst xmlns:p="http://schemas.openxmlformats.org/presentationml/2006/main">
  <p:tag name="AS_UNIQUEID" val="4681"/>
</p:tagLst>
</file>

<file path=ppt/tags/tag67.xml><?xml version="1.0" encoding="utf-8"?>
<p:tagLst xmlns:p="http://schemas.openxmlformats.org/presentationml/2006/main">
  <p:tag name="AS_UNIQUEID" val="4682"/>
</p:tagLst>
</file>

<file path=ppt/tags/tag68.xml><?xml version="1.0" encoding="utf-8"?>
<p:tagLst xmlns:p="http://schemas.openxmlformats.org/presentationml/2006/main">
  <p:tag name="AS_UNIQUEID" val="4683"/>
</p:tagLst>
</file>

<file path=ppt/tags/tag69.xml><?xml version="1.0" encoding="utf-8"?>
<p:tagLst xmlns:p="http://schemas.openxmlformats.org/presentationml/2006/main">
  <p:tag name="AS_UNIQUEID" val="4684"/>
</p:tagLst>
</file>

<file path=ppt/tags/tag7.xml><?xml version="1.0" encoding="utf-8"?>
<p:tagLst xmlns:p="http://schemas.openxmlformats.org/presentationml/2006/main">
  <p:tag name="AS_UNIQUEID" val="4614"/>
</p:tagLst>
</file>

<file path=ppt/tags/tag70.xml><?xml version="1.0" encoding="utf-8"?>
<p:tagLst xmlns:p="http://schemas.openxmlformats.org/presentationml/2006/main">
  <p:tag name="AS_UNIQUEID" val="158"/>
</p:tagLst>
</file>

<file path=ppt/tags/tag71.xml><?xml version="1.0" encoding="utf-8"?>
<p:tagLst xmlns:p="http://schemas.openxmlformats.org/presentationml/2006/main">
  <p:tag name="AS_UNIQUEID" val="169"/>
</p:tagLst>
</file>

<file path=ppt/tags/tag72.xml><?xml version="1.0" encoding="utf-8"?>
<p:tagLst xmlns:p="http://schemas.openxmlformats.org/presentationml/2006/main">
  <p:tag name="AS_UNIQUEID" val="170"/>
</p:tagLst>
</file>

<file path=ppt/tags/tag73.xml><?xml version="1.0" encoding="utf-8"?>
<p:tagLst xmlns:p="http://schemas.openxmlformats.org/presentationml/2006/main">
  <p:tag name="AS_UNIQUEID" val="172"/>
</p:tagLst>
</file>

<file path=ppt/tags/tag74.xml><?xml version="1.0" encoding="utf-8"?>
<p:tagLst xmlns:p="http://schemas.openxmlformats.org/presentationml/2006/main">
  <p:tag name="AS_UNIQUEID" val="152"/>
</p:tagLst>
</file>

<file path=ppt/tags/tag75.xml><?xml version="1.0" encoding="utf-8"?>
<p:tagLst xmlns:p="http://schemas.openxmlformats.org/presentationml/2006/main">
  <p:tag name="AS_UNIQUEID" val="156"/>
</p:tagLst>
</file>

<file path=ppt/tags/tag76.xml><?xml version="1.0" encoding="utf-8"?>
<p:tagLst xmlns:p="http://schemas.openxmlformats.org/presentationml/2006/main">
  <p:tag name="AS_UNIQUEID" val="157"/>
</p:tagLst>
</file>

<file path=ppt/tags/tag77.xml><?xml version="1.0" encoding="utf-8"?>
<p:tagLst xmlns:p="http://schemas.openxmlformats.org/presentationml/2006/main">
  <p:tag name="AS_UNIQUEID" val="2507"/>
</p:tagLst>
</file>

<file path=ppt/tags/tag78.xml><?xml version="1.0" encoding="utf-8"?>
<p:tagLst xmlns:p="http://schemas.openxmlformats.org/presentationml/2006/main">
  <p:tag name="AS_UNIQUEID" val="2508"/>
</p:tagLst>
</file>

<file path=ppt/tags/tag79.xml><?xml version="1.0" encoding="utf-8"?>
<p:tagLst xmlns:p="http://schemas.openxmlformats.org/presentationml/2006/main">
  <p:tag name="AS_UNIQUEID" val="2509"/>
</p:tagLst>
</file>

<file path=ppt/tags/tag8.xml><?xml version="1.0" encoding="utf-8"?>
<p:tagLst xmlns:p="http://schemas.openxmlformats.org/presentationml/2006/main">
  <p:tag name="AS_UNIQUEID" val="4615"/>
</p:tagLst>
</file>

<file path=ppt/tags/tag80.xml><?xml version="1.0" encoding="utf-8"?>
<p:tagLst xmlns:p="http://schemas.openxmlformats.org/presentationml/2006/main">
  <p:tag name="AS_UNIQUEID" val="2510"/>
</p:tagLst>
</file>

<file path=ppt/tags/tag81.xml><?xml version="1.0" encoding="utf-8"?>
<p:tagLst xmlns:p="http://schemas.openxmlformats.org/presentationml/2006/main">
  <p:tag name="AS_UNIQUEID" val="2512"/>
</p:tagLst>
</file>

<file path=ppt/tags/tag82.xml><?xml version="1.0" encoding="utf-8"?>
<p:tagLst xmlns:p="http://schemas.openxmlformats.org/presentationml/2006/main">
  <p:tag name="AS_UNIQUEID" val="2513"/>
</p:tagLst>
</file>

<file path=ppt/tags/tag83.xml><?xml version="1.0" encoding="utf-8"?>
<p:tagLst xmlns:p="http://schemas.openxmlformats.org/presentationml/2006/main">
  <p:tag name="AS_UNIQUEID" val="2514"/>
</p:tagLst>
</file>

<file path=ppt/tags/tag84.xml><?xml version="1.0" encoding="utf-8"?>
<p:tagLst xmlns:p="http://schemas.openxmlformats.org/presentationml/2006/main">
  <p:tag name="AS_UNIQUEID" val="2515"/>
</p:tagLst>
</file>

<file path=ppt/tags/tag85.xml><?xml version="1.0" encoding="utf-8"?>
<p:tagLst xmlns:p="http://schemas.openxmlformats.org/presentationml/2006/main">
  <p:tag name="AS_UNIQUEID" val="2516"/>
</p:tagLst>
</file>

<file path=ppt/tags/tag86.xml><?xml version="1.0" encoding="utf-8"?>
<p:tagLst xmlns:p="http://schemas.openxmlformats.org/presentationml/2006/main">
  <p:tag name="AS_UNIQUEID" val="2517"/>
</p:tagLst>
</file>

<file path=ppt/tags/tag87.xml><?xml version="1.0" encoding="utf-8"?>
<p:tagLst xmlns:p="http://schemas.openxmlformats.org/presentationml/2006/main">
  <p:tag name="AS_UNIQUEID" val="2518"/>
</p:tagLst>
</file>

<file path=ppt/tags/tag88.xml><?xml version="1.0" encoding="utf-8"?>
<p:tagLst xmlns:p="http://schemas.openxmlformats.org/presentationml/2006/main">
  <p:tag name="AS_UNIQUEID" val="2519"/>
</p:tagLst>
</file>

<file path=ppt/tags/tag89.xml><?xml version="1.0" encoding="utf-8"?>
<p:tagLst xmlns:p="http://schemas.openxmlformats.org/presentationml/2006/main">
  <p:tag name="AS_UNIQUEID" val="2520"/>
</p:tagLst>
</file>

<file path=ppt/tags/tag9.xml><?xml version="1.0" encoding="utf-8"?>
<p:tagLst xmlns:p="http://schemas.openxmlformats.org/presentationml/2006/main">
  <p:tag name="AS_UNIQUEID" val="4616"/>
</p:tagLst>
</file>

<file path=ppt/tags/tag90.xml><?xml version="1.0" encoding="utf-8"?>
<p:tagLst xmlns:p="http://schemas.openxmlformats.org/presentationml/2006/main">
  <p:tag name="AS_UNIQUEID" val="2521"/>
</p:tagLst>
</file>

<file path=ppt/tags/tag91.xml><?xml version="1.0" encoding="utf-8"?>
<p:tagLst xmlns:p="http://schemas.openxmlformats.org/presentationml/2006/main">
  <p:tag name="AS_UNIQUEID" val="2522"/>
</p:tagLst>
</file>

<file path=ppt/tags/tag92.xml><?xml version="1.0" encoding="utf-8"?>
<p:tagLst xmlns:p="http://schemas.openxmlformats.org/presentationml/2006/main">
  <p:tag name="AS_UNIQUEID" val="2523"/>
</p:tagLst>
</file>

<file path=ppt/tags/tag93.xml><?xml version="1.0" encoding="utf-8"?>
<p:tagLst xmlns:p="http://schemas.openxmlformats.org/presentationml/2006/main">
  <p:tag name="AS_UNIQUEID" val="2524"/>
</p:tagLst>
</file>

<file path=ppt/tags/tag94.xml><?xml version="1.0" encoding="utf-8"?>
<p:tagLst xmlns:p="http://schemas.openxmlformats.org/presentationml/2006/main">
  <p:tag name="AS_UNIQUEID" val="2525"/>
</p:tagLst>
</file>

<file path=ppt/tags/tag95.xml><?xml version="1.0" encoding="utf-8"?>
<p:tagLst xmlns:p="http://schemas.openxmlformats.org/presentationml/2006/main">
  <p:tag name="AS_UNIQUEID" val="2526"/>
</p:tagLst>
</file>

<file path=ppt/tags/tag96.xml><?xml version="1.0" encoding="utf-8"?>
<p:tagLst xmlns:p="http://schemas.openxmlformats.org/presentationml/2006/main">
  <p:tag name="AS_UNIQUEID" val="2527"/>
</p:tagLst>
</file>

<file path=ppt/tags/tag97.xml><?xml version="1.0" encoding="utf-8"?>
<p:tagLst xmlns:p="http://schemas.openxmlformats.org/presentationml/2006/main">
  <p:tag name="AS_UNIQUEID" val="2528"/>
</p:tagLst>
</file>

<file path=ppt/tags/tag98.xml><?xml version="1.0" encoding="utf-8"?>
<p:tagLst xmlns:p="http://schemas.openxmlformats.org/presentationml/2006/main">
  <p:tag name="AS_UNIQUEID" val="2529"/>
</p:tagLst>
</file>

<file path=ppt/tags/tag99.xml><?xml version="1.0" encoding="utf-8"?>
<p:tagLst xmlns:p="http://schemas.openxmlformats.org/presentationml/2006/main">
  <p:tag name="AS_UNIQUEID" val="253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5885</Words>
  <Application>WPS 演示</Application>
  <PresentationFormat/>
  <Paragraphs>620</Paragraphs>
  <Slides>35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8" baseType="lpstr">
      <vt:lpstr>Arial</vt:lpstr>
      <vt:lpstr>宋体</vt:lpstr>
      <vt:lpstr>Wingdings</vt:lpstr>
      <vt:lpstr>Calibri</vt:lpstr>
      <vt:lpstr>隶书</vt:lpstr>
      <vt:lpstr>楷体</vt:lpstr>
      <vt:lpstr>黑体</vt:lpstr>
      <vt:lpstr>微软雅黑</vt:lpstr>
      <vt:lpstr>华文楷体</vt:lpstr>
      <vt:lpstr>等线</vt:lpstr>
      <vt:lpstr>Arial Unicode MS</vt:lpstr>
      <vt:lpstr>华文中宋</vt:lpstr>
      <vt:lpstr>PingFang SC</vt:lpstr>
      <vt:lpstr>Segoe Print</vt:lpstr>
      <vt:lpstr>华文行楷</vt:lpstr>
      <vt:lpstr>Wingdings</vt:lpstr>
      <vt:lpstr>Franklin Gothic Book</vt:lpstr>
      <vt:lpstr>hakuyoxingshu7000</vt:lpstr>
      <vt:lpstr>Arial</vt:lpstr>
      <vt:lpstr>德彪钢笔行书字库</vt:lpstr>
      <vt:lpstr>方正柳公权楷书 简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Arrietty</cp:lastModifiedBy>
  <cp:revision>6</cp:revision>
  <cp:lastPrinted>2022-05-05T06:50:00Z</cp:lastPrinted>
  <dcterms:created xsi:type="dcterms:W3CDTF">2022-05-05T06:50:00Z</dcterms:created>
  <dcterms:modified xsi:type="dcterms:W3CDTF">2023-09-02T05:52:56Z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4EC6C84E57FF4F58B144EF3EF3B29B00_13</vt:lpwstr>
  </property>
  <property fmtid="{D5CDD505-2E9C-101B-9397-08002B2CF9AE}" pid="7" name="KSOProductBuildVer">
    <vt:lpwstr>2052-11.1.0.14309</vt:lpwstr>
  </property>
</Properties>
</file>